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63" r:id="rId2"/>
    <p:sldId id="264" r:id="rId3"/>
    <p:sldId id="267" r:id="rId4"/>
    <p:sldId id="268" r:id="rId5"/>
    <p:sldId id="269" r:id="rId6"/>
    <p:sldId id="270" r:id="rId7"/>
    <p:sldId id="271" r:id="rId8"/>
    <p:sldId id="273" r:id="rId9"/>
    <p:sldId id="272" r:id="rId10"/>
    <p:sldId id="274"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1" r:id="rId45"/>
    <p:sldId id="312" r:id="rId46"/>
    <p:sldId id="313" r:id="rId47"/>
    <p:sldId id="314" r:id="rId48"/>
    <p:sldId id="315" r:id="rId49"/>
    <p:sldId id="316" r:id="rId50"/>
    <p:sldId id="317" r:id="rId51"/>
    <p:sldId id="318" r:id="rId52"/>
    <p:sldId id="319" r:id="rId53"/>
    <p:sldId id="320" r:id="rId54"/>
    <p:sldId id="322" r:id="rId55"/>
    <p:sldId id="323" r:id="rId56"/>
    <p:sldId id="321" r:id="rId57"/>
    <p:sldId id="324" r:id="rId58"/>
    <p:sldId id="329" r:id="rId59"/>
    <p:sldId id="330" r:id="rId60"/>
    <p:sldId id="331" r:id="rId61"/>
    <p:sldId id="334" r:id="rId62"/>
    <p:sldId id="335" r:id="rId63"/>
    <p:sldId id="336" r:id="rId64"/>
    <p:sldId id="337" r:id="rId65"/>
    <p:sldId id="338" r:id="rId66"/>
    <p:sldId id="339" r:id="rId67"/>
    <p:sldId id="341" r:id="rId68"/>
    <p:sldId id="342" r:id="rId69"/>
    <p:sldId id="344" r:id="rId70"/>
    <p:sldId id="345" r:id="rId71"/>
    <p:sldId id="346" r:id="rId72"/>
    <p:sldId id="347" r:id="rId73"/>
    <p:sldId id="348" r:id="rId74"/>
    <p:sldId id="326" r:id="rId75"/>
    <p:sldId id="328" r:id="rId76"/>
    <p:sldId id="433" r:id="rId77"/>
    <p:sldId id="434" r:id="rId78"/>
    <p:sldId id="332" r:id="rId79"/>
    <p:sldId id="333" r:id="rId80"/>
    <p:sldId id="340"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435" r:id="rId108"/>
    <p:sldId id="377" r:id="rId109"/>
    <p:sldId id="375" r:id="rId110"/>
    <p:sldId id="378" r:id="rId111"/>
    <p:sldId id="379" r:id="rId112"/>
    <p:sldId id="380" r:id="rId113"/>
    <p:sldId id="381" r:id="rId114"/>
    <p:sldId id="382" r:id="rId115"/>
    <p:sldId id="383" r:id="rId116"/>
    <p:sldId id="384" r:id="rId117"/>
    <p:sldId id="385" r:id="rId118"/>
    <p:sldId id="386" r:id="rId119"/>
    <p:sldId id="387" r:id="rId120"/>
    <p:sldId id="388" r:id="rId121"/>
    <p:sldId id="390" r:id="rId122"/>
    <p:sldId id="391" r:id="rId123"/>
    <p:sldId id="389"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1" r:id="rId153"/>
    <p:sldId id="420" r:id="rId154"/>
    <p:sldId id="422" r:id="rId155"/>
    <p:sldId id="423" r:id="rId156"/>
    <p:sldId id="424" r:id="rId157"/>
    <p:sldId id="425" r:id="rId158"/>
    <p:sldId id="426" r:id="rId159"/>
    <p:sldId id="427" r:id="rId160"/>
    <p:sldId id="428" r:id="rId161"/>
    <p:sldId id="429" r:id="rId162"/>
    <p:sldId id="430" r:id="rId163"/>
    <p:sldId id="431" r:id="rId164"/>
    <p:sldId id="257" r:id="rId1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ihai Li" initials="WH L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0298"/>
    <a:srgbClr val="AA02AA"/>
    <a:srgbClr val="8B038B"/>
    <a:srgbClr val="DE5500"/>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89" autoAdjust="0"/>
    <p:restoredTop sz="89038" autoAdjust="0"/>
  </p:normalViewPr>
  <p:slideViewPr>
    <p:cSldViewPr>
      <p:cViewPr varScale="1">
        <p:scale>
          <a:sx n="65" d="100"/>
          <a:sy n="65" d="100"/>
        </p:scale>
        <p:origin x="1512"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notesViewPr>
    <p:cSldViewPr>
      <p:cViewPr varScale="1">
        <p:scale>
          <a:sx n="58" d="100"/>
          <a:sy n="58" d="100"/>
        </p:scale>
        <p:origin x="-25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_rels/data1.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slide" Target="../slides/slide42.xml"/><Relationship Id="rId1" Type="http://schemas.openxmlformats.org/officeDocument/2006/relationships/slide" Target="../slides/slide3.xml"/></Relationships>
</file>

<file path=ppt/diagrams/_rels/data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E80D1A-04D5-404B-89A2-D550B9790E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CC82F34-B842-45A5-8B3E-7C560A232F0F}">
      <dgm:prSet custT="1"/>
      <dgm:spPr/>
      <dgm:t>
        <a:bodyPr/>
        <a:lstStyle/>
        <a:p>
          <a:pPr rtl="0"/>
          <a:r>
            <a:rPr lang="zh-CN" sz="2400" dirty="0" smtClean="0">
              <a:latin typeface="楷体" pitchFamily="49" charset="-122"/>
              <a:ea typeface="楷体" pitchFamily="49" charset="-122"/>
            </a:rPr>
            <a:t>第一节 数据加密标准</a:t>
          </a:r>
          <a:r>
            <a:rPr lang="en-US" sz="2400" dirty="0" smtClean="0">
              <a:latin typeface="楷体" pitchFamily="49" charset="-122"/>
              <a:ea typeface="楷体" pitchFamily="49" charset="-122"/>
            </a:rPr>
            <a:t>DES</a:t>
          </a:r>
          <a:endParaRPr lang="zh-CN" sz="2400" dirty="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53DA423-2604-42C8-A86C-BD4405DF9656}" type="parTrans" cxnId="{83E20BA8-8587-498C-A0A6-746AB62203EA}">
      <dgm:prSet/>
      <dgm:spPr/>
      <dgm:t>
        <a:bodyPr/>
        <a:lstStyle/>
        <a:p>
          <a:endParaRPr lang="zh-CN" altLang="en-US" sz="1600">
            <a:latin typeface="楷体" pitchFamily="49" charset="-122"/>
            <a:ea typeface="楷体" pitchFamily="49" charset="-122"/>
          </a:endParaRPr>
        </a:p>
      </dgm:t>
    </dgm:pt>
    <dgm:pt modelId="{9F6F319B-F5C0-4D56-898F-DB7B67AAA17E}" type="sibTrans" cxnId="{83E20BA8-8587-498C-A0A6-746AB62203EA}">
      <dgm:prSet/>
      <dgm:spPr/>
      <dgm:t>
        <a:bodyPr/>
        <a:lstStyle/>
        <a:p>
          <a:endParaRPr lang="zh-CN" altLang="en-US" sz="1600">
            <a:latin typeface="楷体" pitchFamily="49" charset="-122"/>
            <a:ea typeface="楷体" pitchFamily="49" charset="-122"/>
          </a:endParaRPr>
        </a:p>
      </dgm:t>
    </dgm:pt>
    <dgm:pt modelId="{3953D257-21AC-4718-8B37-0AA779F62AFD}">
      <dgm:prSet custT="1"/>
      <dgm:spPr/>
      <dgm:t>
        <a:bodyPr/>
        <a:lstStyle/>
        <a:p>
          <a:pPr rtl="0"/>
          <a:r>
            <a:rPr lang="en-US" sz="2000" dirty="0" err="1" smtClean="0">
              <a:latin typeface="楷体" pitchFamily="49" charset="-122"/>
              <a:ea typeface="楷体" pitchFamily="49" charset="-122"/>
            </a:rPr>
            <a:t>Feistel</a:t>
          </a:r>
          <a:r>
            <a:rPr lang="zh-CN" sz="2000" dirty="0" smtClean="0">
              <a:latin typeface="楷体" pitchFamily="49" charset="-122"/>
              <a:ea typeface="楷体" pitchFamily="49" charset="-122"/>
            </a:rPr>
            <a:t>框架</a:t>
          </a:r>
          <a:endParaRPr lang="zh-CN" sz="2000" dirty="0">
            <a:latin typeface="楷体" pitchFamily="49" charset="-122"/>
            <a:ea typeface="楷体" pitchFamily="49" charset="-122"/>
          </a:endParaRPr>
        </a:p>
      </dgm:t>
    </dgm:pt>
    <dgm:pt modelId="{55F1F6F7-FB74-4808-A4D9-DFA481BD5BE5}" type="parTrans" cxnId="{D8B101F6-1521-4596-A72D-F4EEFEBDC0E6}">
      <dgm:prSet/>
      <dgm:spPr/>
      <dgm:t>
        <a:bodyPr/>
        <a:lstStyle/>
        <a:p>
          <a:endParaRPr lang="zh-CN" altLang="en-US" sz="1600">
            <a:latin typeface="楷体" pitchFamily="49" charset="-122"/>
            <a:ea typeface="楷体" pitchFamily="49" charset="-122"/>
          </a:endParaRPr>
        </a:p>
      </dgm:t>
    </dgm:pt>
    <dgm:pt modelId="{5034105B-0CE8-4E68-861B-D484BD32E885}" type="sibTrans" cxnId="{D8B101F6-1521-4596-A72D-F4EEFEBDC0E6}">
      <dgm:prSet/>
      <dgm:spPr/>
      <dgm:t>
        <a:bodyPr/>
        <a:lstStyle/>
        <a:p>
          <a:endParaRPr lang="zh-CN" altLang="en-US" sz="1600">
            <a:latin typeface="楷体" pitchFamily="49" charset="-122"/>
            <a:ea typeface="楷体" pitchFamily="49" charset="-122"/>
          </a:endParaRPr>
        </a:p>
      </dgm:t>
    </dgm:pt>
    <dgm:pt modelId="{5D5176A3-5327-4090-B14B-7C176BABAD45}">
      <dgm:prSet custT="1"/>
      <dgm:spPr/>
      <dgm:t>
        <a:bodyPr/>
        <a:lstStyle/>
        <a:p>
          <a:pPr rtl="0"/>
          <a:r>
            <a:rPr lang="en-US" sz="2000" dirty="0" smtClean="0">
              <a:latin typeface="楷体" pitchFamily="49" charset="-122"/>
              <a:ea typeface="楷体" pitchFamily="49" charset="-122"/>
            </a:rPr>
            <a:t>DES</a:t>
          </a:r>
          <a:r>
            <a:rPr lang="zh-CN" sz="2000" dirty="0" smtClean="0">
              <a:latin typeface="楷体" pitchFamily="49" charset="-122"/>
              <a:ea typeface="楷体" pitchFamily="49" charset="-122"/>
            </a:rPr>
            <a:t>结构、原理</a:t>
          </a:r>
          <a:r>
            <a:rPr lang="zh-CN" altLang="en-US" sz="2000" dirty="0" smtClean="0">
              <a:latin typeface="楷体" pitchFamily="49" charset="-122"/>
              <a:ea typeface="楷体" pitchFamily="49" charset="-122"/>
            </a:rPr>
            <a:t>、安全性</a:t>
          </a:r>
          <a:endParaRPr lang="zh-CN" sz="2000" dirty="0">
            <a:latin typeface="楷体" pitchFamily="49" charset="-122"/>
            <a:ea typeface="楷体" pitchFamily="49" charset="-122"/>
          </a:endParaRPr>
        </a:p>
      </dgm:t>
    </dgm:pt>
    <dgm:pt modelId="{B36C0C5F-1408-42FE-9874-424773A5A3D9}" type="parTrans" cxnId="{1412ABBC-C8E3-4B95-85D4-CB6311B68FEC}">
      <dgm:prSet/>
      <dgm:spPr/>
      <dgm:t>
        <a:bodyPr/>
        <a:lstStyle/>
        <a:p>
          <a:endParaRPr lang="zh-CN" altLang="en-US" sz="1600">
            <a:latin typeface="楷体" pitchFamily="49" charset="-122"/>
            <a:ea typeface="楷体" pitchFamily="49" charset="-122"/>
          </a:endParaRPr>
        </a:p>
      </dgm:t>
    </dgm:pt>
    <dgm:pt modelId="{01D98874-5183-4E44-8F3D-452719AD04F6}" type="sibTrans" cxnId="{1412ABBC-C8E3-4B95-85D4-CB6311B68FEC}">
      <dgm:prSet/>
      <dgm:spPr/>
      <dgm:t>
        <a:bodyPr/>
        <a:lstStyle/>
        <a:p>
          <a:endParaRPr lang="zh-CN" altLang="en-US" sz="1600">
            <a:latin typeface="楷体" pitchFamily="49" charset="-122"/>
            <a:ea typeface="楷体" pitchFamily="49" charset="-122"/>
          </a:endParaRPr>
        </a:p>
      </dgm:t>
    </dgm:pt>
    <dgm:pt modelId="{C2279ED7-1A51-4D6F-9058-266424645CA7}">
      <dgm:prSet custT="1"/>
      <dgm:spPr/>
      <dgm:t>
        <a:bodyPr/>
        <a:lstStyle/>
        <a:p>
          <a:pPr rtl="0"/>
          <a:r>
            <a:rPr lang="zh-CN" altLang="en-US" sz="2400" dirty="0" smtClean="0">
              <a:latin typeface="楷体" pitchFamily="49" charset="-122"/>
              <a:ea typeface="楷体" pitchFamily="49" charset="-122"/>
            </a:rPr>
            <a:t>第二节 有限域计算</a:t>
          </a:r>
          <a:endParaRPr lang="zh-CN" altLang="en-US" sz="2400" dirty="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E0688E3-BB40-4A83-8F00-6AFEB2DBC2DF}" type="parTrans" cxnId="{B73BAE01-7777-461D-9B14-CEF46DE8B19D}">
      <dgm:prSet/>
      <dgm:spPr/>
      <dgm:t>
        <a:bodyPr/>
        <a:lstStyle/>
        <a:p>
          <a:endParaRPr lang="zh-CN" altLang="en-US" sz="1600">
            <a:latin typeface="楷体" pitchFamily="49" charset="-122"/>
            <a:ea typeface="楷体" pitchFamily="49" charset="-122"/>
          </a:endParaRPr>
        </a:p>
      </dgm:t>
    </dgm:pt>
    <dgm:pt modelId="{3437ED61-C593-4471-82A6-AEE4C49B4B50}" type="sibTrans" cxnId="{B73BAE01-7777-461D-9B14-CEF46DE8B19D}">
      <dgm:prSet/>
      <dgm:spPr/>
      <dgm:t>
        <a:bodyPr/>
        <a:lstStyle/>
        <a:p>
          <a:endParaRPr lang="zh-CN" altLang="en-US" sz="1600">
            <a:latin typeface="楷体" pitchFamily="49" charset="-122"/>
            <a:ea typeface="楷体" pitchFamily="49" charset="-122"/>
          </a:endParaRPr>
        </a:p>
      </dgm:t>
    </dgm:pt>
    <dgm:pt modelId="{AC5779E9-D483-4F82-AF9E-D455F5258AF5}">
      <dgm:prSet custT="1"/>
      <dgm:spPr/>
      <dgm:t>
        <a:bodyPr/>
        <a:lstStyle/>
        <a:p>
          <a:pPr rtl="0"/>
          <a:r>
            <a:rPr lang="zh-CN" altLang="en-US" sz="2000" dirty="0" smtClean="0">
              <a:latin typeface="楷体" pitchFamily="49" charset="-122"/>
              <a:ea typeface="楷体" pitchFamily="49" charset="-122"/>
            </a:rPr>
            <a:t>群、环、域、</a:t>
          </a:r>
          <a:endParaRPr lang="zh-CN" altLang="en-US" sz="2000" dirty="0">
            <a:latin typeface="楷体" pitchFamily="49" charset="-122"/>
            <a:ea typeface="楷体" pitchFamily="49" charset="-122"/>
          </a:endParaRPr>
        </a:p>
      </dgm:t>
    </dgm:pt>
    <dgm:pt modelId="{26BDD4B7-BAA9-4D32-A773-064A852B347F}" type="parTrans" cxnId="{0AE363C8-013C-4F5F-9B60-9DE0D459ADDC}">
      <dgm:prSet/>
      <dgm:spPr/>
      <dgm:t>
        <a:bodyPr/>
        <a:lstStyle/>
        <a:p>
          <a:endParaRPr lang="zh-CN" altLang="en-US" sz="1600">
            <a:latin typeface="楷体" pitchFamily="49" charset="-122"/>
            <a:ea typeface="楷体" pitchFamily="49" charset="-122"/>
          </a:endParaRPr>
        </a:p>
      </dgm:t>
    </dgm:pt>
    <dgm:pt modelId="{8907F274-A859-4FE2-91A9-DF2919282218}" type="sibTrans" cxnId="{0AE363C8-013C-4F5F-9B60-9DE0D459ADDC}">
      <dgm:prSet/>
      <dgm:spPr/>
      <dgm:t>
        <a:bodyPr/>
        <a:lstStyle/>
        <a:p>
          <a:endParaRPr lang="zh-CN" altLang="en-US" sz="1600">
            <a:latin typeface="楷体" pitchFamily="49" charset="-122"/>
            <a:ea typeface="楷体" pitchFamily="49" charset="-122"/>
          </a:endParaRPr>
        </a:p>
      </dgm:t>
    </dgm:pt>
    <dgm:pt modelId="{2711ECEB-4253-4B97-BE0D-4A7F270AEBEC}">
      <dgm:prSet custT="1"/>
      <dgm:spPr/>
      <dgm:t>
        <a:bodyPr/>
        <a:lstStyle/>
        <a:p>
          <a:pPr rtl="0"/>
          <a:r>
            <a:rPr lang="zh-CN" altLang="en-US" sz="2000" dirty="0" smtClean="0">
              <a:latin typeface="楷体" pitchFamily="49" charset="-122"/>
              <a:ea typeface="楷体" pitchFamily="49" charset="-122"/>
            </a:rPr>
            <a:t>有限域、多项式计算、生成元</a:t>
          </a:r>
          <a:endParaRPr lang="zh-CN" altLang="en-US" sz="2000" dirty="0">
            <a:latin typeface="楷体" pitchFamily="49" charset="-122"/>
            <a:ea typeface="楷体" pitchFamily="49" charset="-122"/>
          </a:endParaRPr>
        </a:p>
      </dgm:t>
    </dgm:pt>
    <dgm:pt modelId="{035C0C65-CEBD-40CF-8CD1-469710E07354}" type="parTrans" cxnId="{039EE38B-64B9-4CAB-9F93-3B991B4E40F4}">
      <dgm:prSet/>
      <dgm:spPr/>
      <dgm:t>
        <a:bodyPr/>
        <a:lstStyle/>
        <a:p>
          <a:endParaRPr lang="zh-CN" altLang="en-US" sz="1600">
            <a:latin typeface="楷体" pitchFamily="49" charset="-122"/>
            <a:ea typeface="楷体" pitchFamily="49" charset="-122"/>
          </a:endParaRPr>
        </a:p>
      </dgm:t>
    </dgm:pt>
    <dgm:pt modelId="{3768D4D6-B435-4A7C-AE31-B1E24C8A3A96}" type="sibTrans" cxnId="{039EE38B-64B9-4CAB-9F93-3B991B4E40F4}">
      <dgm:prSet/>
      <dgm:spPr/>
      <dgm:t>
        <a:bodyPr/>
        <a:lstStyle/>
        <a:p>
          <a:endParaRPr lang="zh-CN" altLang="en-US" sz="1600">
            <a:latin typeface="楷体" pitchFamily="49" charset="-122"/>
            <a:ea typeface="楷体" pitchFamily="49" charset="-122"/>
          </a:endParaRPr>
        </a:p>
      </dgm:t>
    </dgm:pt>
    <dgm:pt modelId="{BE76F6C6-E447-430F-A88B-96DD6E4417F1}">
      <dgm:prSet custT="1"/>
      <dgm:spPr/>
      <dgm:t>
        <a:bodyPr/>
        <a:lstStyle/>
        <a:p>
          <a:pPr rtl="0"/>
          <a:r>
            <a:rPr lang="zh-CN" sz="2400" dirty="0" smtClean="0">
              <a:latin typeface="楷体" pitchFamily="49" charset="-122"/>
              <a:ea typeface="楷体" pitchFamily="49" charset="-122"/>
            </a:rPr>
            <a:t>第三节 高级加密标准</a:t>
          </a:r>
          <a:r>
            <a:rPr lang="en-US" sz="2400" dirty="0" smtClean="0">
              <a:latin typeface="楷体" pitchFamily="49" charset="-122"/>
              <a:ea typeface="楷体" pitchFamily="49" charset="-122"/>
            </a:rPr>
            <a:t>AES</a:t>
          </a:r>
          <a:endParaRPr lang="zh-CN" sz="2400" dirty="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E43AFFC-9D85-4F5D-8745-97F0ADD68E04}" type="parTrans" cxnId="{45C087F9-0086-4C4B-93F1-F8208370693D}">
      <dgm:prSet/>
      <dgm:spPr/>
      <dgm:t>
        <a:bodyPr/>
        <a:lstStyle/>
        <a:p>
          <a:endParaRPr lang="zh-CN" altLang="en-US" sz="1600">
            <a:latin typeface="楷体" pitchFamily="49" charset="-122"/>
            <a:ea typeface="楷体" pitchFamily="49" charset="-122"/>
          </a:endParaRPr>
        </a:p>
      </dgm:t>
    </dgm:pt>
    <dgm:pt modelId="{054DD792-5D51-4BCA-A8B7-39B6EBEC5119}" type="sibTrans" cxnId="{45C087F9-0086-4C4B-93F1-F8208370693D}">
      <dgm:prSet/>
      <dgm:spPr/>
      <dgm:t>
        <a:bodyPr/>
        <a:lstStyle/>
        <a:p>
          <a:endParaRPr lang="zh-CN" altLang="en-US" sz="1600">
            <a:latin typeface="楷体" pitchFamily="49" charset="-122"/>
            <a:ea typeface="楷体" pitchFamily="49" charset="-122"/>
          </a:endParaRPr>
        </a:p>
      </dgm:t>
    </dgm:pt>
    <dgm:pt modelId="{C398CF9C-B7D5-4341-9139-9D8C9730A922}">
      <dgm:prSet custT="1"/>
      <dgm:spPr/>
      <dgm:t>
        <a:bodyPr/>
        <a:lstStyle/>
        <a:p>
          <a:pPr rtl="0"/>
          <a:r>
            <a:rPr lang="zh-CN" altLang="en-US" sz="2000" dirty="0" smtClean="0">
              <a:latin typeface="楷体" pitchFamily="49" charset="-122"/>
              <a:ea typeface="楷体" pitchFamily="49" charset="-122"/>
            </a:rPr>
            <a:t>结构、实现方式</a:t>
          </a:r>
          <a:endParaRPr lang="zh-CN" altLang="en-US" sz="2000" dirty="0">
            <a:latin typeface="楷体" pitchFamily="49" charset="-122"/>
            <a:ea typeface="楷体" pitchFamily="49" charset="-122"/>
          </a:endParaRPr>
        </a:p>
      </dgm:t>
    </dgm:pt>
    <dgm:pt modelId="{F716178D-D0C0-43B2-AA05-856986A34603}" type="parTrans" cxnId="{412B0B6F-3AA9-4C1A-9710-C086C781770F}">
      <dgm:prSet/>
      <dgm:spPr/>
      <dgm:t>
        <a:bodyPr/>
        <a:lstStyle/>
        <a:p>
          <a:endParaRPr lang="zh-CN" altLang="en-US" sz="1600">
            <a:latin typeface="楷体" pitchFamily="49" charset="-122"/>
            <a:ea typeface="楷体" pitchFamily="49" charset="-122"/>
          </a:endParaRPr>
        </a:p>
      </dgm:t>
    </dgm:pt>
    <dgm:pt modelId="{724DD934-C1DD-4CE8-8702-F41FB3B656A6}" type="sibTrans" cxnId="{412B0B6F-3AA9-4C1A-9710-C086C781770F}">
      <dgm:prSet/>
      <dgm:spPr/>
      <dgm:t>
        <a:bodyPr/>
        <a:lstStyle/>
        <a:p>
          <a:endParaRPr lang="zh-CN" altLang="en-US" sz="1600">
            <a:latin typeface="楷体" pitchFamily="49" charset="-122"/>
            <a:ea typeface="楷体" pitchFamily="49" charset="-122"/>
          </a:endParaRPr>
        </a:p>
      </dgm:t>
    </dgm:pt>
    <dgm:pt modelId="{2FBF160F-C04F-42C9-A4F6-B998141D144C}">
      <dgm:prSet custT="1"/>
      <dgm:spPr/>
      <dgm:t>
        <a:bodyPr/>
        <a:lstStyle/>
        <a:p>
          <a:pPr rtl="0"/>
          <a:r>
            <a:rPr lang="zh-CN" altLang="en-US" sz="2000" dirty="0" smtClean="0">
              <a:latin typeface="楷体" pitchFamily="49" charset="-122"/>
              <a:ea typeface="楷体" pitchFamily="49" charset="-122"/>
            </a:rPr>
            <a:t>模运算、欧几里得算法、扩展欧几里得算法</a:t>
          </a:r>
          <a:endParaRPr lang="zh-CN" altLang="en-US" sz="2000" dirty="0">
            <a:latin typeface="楷体" pitchFamily="49" charset="-122"/>
            <a:ea typeface="楷体" pitchFamily="49" charset="-122"/>
          </a:endParaRPr>
        </a:p>
      </dgm:t>
    </dgm:pt>
    <dgm:pt modelId="{0587407E-DEFF-4852-B36C-26226F5D487B}" type="parTrans" cxnId="{FADCEB64-37B8-4E5C-A6B1-2D20A5EC88F0}">
      <dgm:prSet/>
      <dgm:spPr/>
      <dgm:t>
        <a:bodyPr/>
        <a:lstStyle/>
        <a:p>
          <a:endParaRPr lang="zh-CN" altLang="en-US" sz="1600"/>
        </a:p>
      </dgm:t>
    </dgm:pt>
    <dgm:pt modelId="{9BC6912A-6AE9-43F6-8C93-81FBC917E96E}" type="sibTrans" cxnId="{FADCEB64-37B8-4E5C-A6B1-2D20A5EC88F0}">
      <dgm:prSet/>
      <dgm:spPr/>
      <dgm:t>
        <a:bodyPr/>
        <a:lstStyle/>
        <a:p>
          <a:endParaRPr lang="zh-CN" altLang="en-US" sz="1600"/>
        </a:p>
      </dgm:t>
    </dgm:pt>
    <dgm:pt modelId="{80C1A123-E738-4744-BC09-CCFF31BFA734}" type="pres">
      <dgm:prSet presAssocID="{57E80D1A-04D5-404B-89A2-D550B9790E90}" presName="linear" presStyleCnt="0">
        <dgm:presLayoutVars>
          <dgm:animLvl val="lvl"/>
          <dgm:resizeHandles val="exact"/>
        </dgm:presLayoutVars>
      </dgm:prSet>
      <dgm:spPr/>
      <dgm:t>
        <a:bodyPr/>
        <a:lstStyle/>
        <a:p>
          <a:endParaRPr lang="zh-CN" altLang="en-US"/>
        </a:p>
      </dgm:t>
    </dgm:pt>
    <dgm:pt modelId="{FAF4E8F7-30A8-4C90-A7F1-C4FC20C82E8B}" type="pres">
      <dgm:prSet presAssocID="{1CC82F34-B842-45A5-8B3E-7C560A232F0F}" presName="parentText" presStyleLbl="node1" presStyleIdx="0" presStyleCnt="3">
        <dgm:presLayoutVars>
          <dgm:chMax val="0"/>
          <dgm:bulletEnabled val="1"/>
        </dgm:presLayoutVars>
      </dgm:prSet>
      <dgm:spPr/>
      <dgm:t>
        <a:bodyPr/>
        <a:lstStyle/>
        <a:p>
          <a:endParaRPr lang="zh-CN" altLang="en-US"/>
        </a:p>
      </dgm:t>
    </dgm:pt>
    <dgm:pt modelId="{9B5FED8D-4BE7-4AAD-A4E5-09EE8BDA3AD9}" type="pres">
      <dgm:prSet presAssocID="{1CC82F34-B842-45A5-8B3E-7C560A232F0F}" presName="childText" presStyleLbl="revTx" presStyleIdx="0" presStyleCnt="3">
        <dgm:presLayoutVars>
          <dgm:bulletEnabled val="1"/>
        </dgm:presLayoutVars>
      </dgm:prSet>
      <dgm:spPr/>
      <dgm:t>
        <a:bodyPr/>
        <a:lstStyle/>
        <a:p>
          <a:endParaRPr lang="zh-CN" altLang="en-US"/>
        </a:p>
      </dgm:t>
    </dgm:pt>
    <dgm:pt modelId="{348BEA76-D459-4084-8B03-D76E2AA157D9}" type="pres">
      <dgm:prSet presAssocID="{C2279ED7-1A51-4D6F-9058-266424645CA7}" presName="parentText" presStyleLbl="node1" presStyleIdx="1" presStyleCnt="3">
        <dgm:presLayoutVars>
          <dgm:chMax val="0"/>
          <dgm:bulletEnabled val="1"/>
        </dgm:presLayoutVars>
      </dgm:prSet>
      <dgm:spPr/>
      <dgm:t>
        <a:bodyPr/>
        <a:lstStyle/>
        <a:p>
          <a:endParaRPr lang="zh-CN" altLang="en-US"/>
        </a:p>
      </dgm:t>
    </dgm:pt>
    <dgm:pt modelId="{5B6FC134-6229-44FC-BE30-B8F2B8863C49}" type="pres">
      <dgm:prSet presAssocID="{C2279ED7-1A51-4D6F-9058-266424645CA7}" presName="childText" presStyleLbl="revTx" presStyleIdx="1" presStyleCnt="3">
        <dgm:presLayoutVars>
          <dgm:bulletEnabled val="1"/>
        </dgm:presLayoutVars>
      </dgm:prSet>
      <dgm:spPr/>
      <dgm:t>
        <a:bodyPr/>
        <a:lstStyle/>
        <a:p>
          <a:endParaRPr lang="zh-CN" altLang="en-US"/>
        </a:p>
      </dgm:t>
    </dgm:pt>
    <dgm:pt modelId="{DC3DE342-C2AB-4B9D-8937-203A07ACA34E}" type="pres">
      <dgm:prSet presAssocID="{BE76F6C6-E447-430F-A88B-96DD6E4417F1}" presName="parentText" presStyleLbl="node1" presStyleIdx="2" presStyleCnt="3">
        <dgm:presLayoutVars>
          <dgm:chMax val="0"/>
          <dgm:bulletEnabled val="1"/>
        </dgm:presLayoutVars>
      </dgm:prSet>
      <dgm:spPr/>
      <dgm:t>
        <a:bodyPr/>
        <a:lstStyle/>
        <a:p>
          <a:endParaRPr lang="zh-CN" altLang="en-US"/>
        </a:p>
      </dgm:t>
    </dgm:pt>
    <dgm:pt modelId="{D0372486-A9BD-4BC1-A206-440A27A1A9FF}" type="pres">
      <dgm:prSet presAssocID="{BE76F6C6-E447-430F-A88B-96DD6E4417F1}" presName="childText" presStyleLbl="revTx" presStyleIdx="2" presStyleCnt="3">
        <dgm:presLayoutVars>
          <dgm:bulletEnabled val="1"/>
        </dgm:presLayoutVars>
      </dgm:prSet>
      <dgm:spPr/>
      <dgm:t>
        <a:bodyPr/>
        <a:lstStyle/>
        <a:p>
          <a:endParaRPr lang="zh-CN" altLang="en-US"/>
        </a:p>
      </dgm:t>
    </dgm:pt>
  </dgm:ptLst>
  <dgm:cxnLst>
    <dgm:cxn modelId="{B43A8773-5F49-4ECD-BA3D-A4CC57418FEA}" type="presOf" srcId="{C398CF9C-B7D5-4341-9139-9D8C9730A922}" destId="{D0372486-A9BD-4BC1-A206-440A27A1A9FF}" srcOrd="0" destOrd="0" presId="urn:microsoft.com/office/officeart/2005/8/layout/vList2"/>
    <dgm:cxn modelId="{2F744FC5-4A12-4358-A1CB-DC9329579FA4}" type="presOf" srcId="{1CC82F34-B842-45A5-8B3E-7C560A232F0F}" destId="{FAF4E8F7-30A8-4C90-A7F1-C4FC20C82E8B}" srcOrd="0" destOrd="0" presId="urn:microsoft.com/office/officeart/2005/8/layout/vList2"/>
    <dgm:cxn modelId="{45C087F9-0086-4C4B-93F1-F8208370693D}" srcId="{57E80D1A-04D5-404B-89A2-D550B9790E90}" destId="{BE76F6C6-E447-430F-A88B-96DD6E4417F1}" srcOrd="2" destOrd="0" parTransId="{6E43AFFC-9D85-4F5D-8745-97F0ADD68E04}" sibTransId="{054DD792-5D51-4BCA-A8B7-39B6EBEC5119}"/>
    <dgm:cxn modelId="{546C87ED-A33B-409C-B31C-1BF610F0B0E7}" type="presOf" srcId="{BE76F6C6-E447-430F-A88B-96DD6E4417F1}" destId="{DC3DE342-C2AB-4B9D-8937-203A07ACA34E}" srcOrd="0" destOrd="0" presId="urn:microsoft.com/office/officeart/2005/8/layout/vList2"/>
    <dgm:cxn modelId="{039EE38B-64B9-4CAB-9F93-3B991B4E40F4}" srcId="{C2279ED7-1A51-4D6F-9058-266424645CA7}" destId="{2711ECEB-4253-4B97-BE0D-4A7F270AEBEC}" srcOrd="2" destOrd="0" parTransId="{035C0C65-CEBD-40CF-8CD1-469710E07354}" sibTransId="{3768D4D6-B435-4A7C-AE31-B1E24C8A3A96}"/>
    <dgm:cxn modelId="{82A99D2A-3EB1-47C7-BA34-4D0C3651A9F8}" type="presOf" srcId="{C2279ED7-1A51-4D6F-9058-266424645CA7}" destId="{348BEA76-D459-4084-8B03-D76E2AA157D9}" srcOrd="0" destOrd="0" presId="urn:microsoft.com/office/officeart/2005/8/layout/vList2"/>
    <dgm:cxn modelId="{0AE363C8-013C-4F5F-9B60-9DE0D459ADDC}" srcId="{C2279ED7-1A51-4D6F-9058-266424645CA7}" destId="{AC5779E9-D483-4F82-AF9E-D455F5258AF5}" srcOrd="0" destOrd="0" parTransId="{26BDD4B7-BAA9-4D32-A773-064A852B347F}" sibTransId="{8907F274-A859-4FE2-91A9-DF2919282218}"/>
    <dgm:cxn modelId="{932C431C-8D6D-4010-BE68-77DDDAB66AC7}" type="presOf" srcId="{3953D257-21AC-4718-8B37-0AA779F62AFD}" destId="{9B5FED8D-4BE7-4AAD-A4E5-09EE8BDA3AD9}" srcOrd="0" destOrd="0" presId="urn:microsoft.com/office/officeart/2005/8/layout/vList2"/>
    <dgm:cxn modelId="{FADCEB64-37B8-4E5C-A6B1-2D20A5EC88F0}" srcId="{C2279ED7-1A51-4D6F-9058-266424645CA7}" destId="{2FBF160F-C04F-42C9-A4F6-B998141D144C}" srcOrd="1" destOrd="0" parTransId="{0587407E-DEFF-4852-B36C-26226F5D487B}" sibTransId="{9BC6912A-6AE9-43F6-8C93-81FBC917E96E}"/>
    <dgm:cxn modelId="{B73BAE01-7777-461D-9B14-CEF46DE8B19D}" srcId="{57E80D1A-04D5-404B-89A2-D550B9790E90}" destId="{C2279ED7-1A51-4D6F-9058-266424645CA7}" srcOrd="1" destOrd="0" parTransId="{2E0688E3-BB40-4A83-8F00-6AFEB2DBC2DF}" sibTransId="{3437ED61-C593-4471-82A6-AEE4C49B4B50}"/>
    <dgm:cxn modelId="{B8280049-E756-4911-BA09-28B0C37EE6E6}" type="presOf" srcId="{AC5779E9-D483-4F82-AF9E-D455F5258AF5}" destId="{5B6FC134-6229-44FC-BE30-B8F2B8863C49}" srcOrd="0" destOrd="0" presId="urn:microsoft.com/office/officeart/2005/8/layout/vList2"/>
    <dgm:cxn modelId="{1CCE6B74-1AA6-4981-A49D-897DBD1062E9}" type="presOf" srcId="{5D5176A3-5327-4090-B14B-7C176BABAD45}" destId="{9B5FED8D-4BE7-4AAD-A4E5-09EE8BDA3AD9}" srcOrd="0" destOrd="1" presId="urn:microsoft.com/office/officeart/2005/8/layout/vList2"/>
    <dgm:cxn modelId="{933A321E-181E-4F77-854B-770EE40C6842}" type="presOf" srcId="{57E80D1A-04D5-404B-89A2-D550B9790E90}" destId="{80C1A123-E738-4744-BC09-CCFF31BFA734}" srcOrd="0" destOrd="0" presId="urn:microsoft.com/office/officeart/2005/8/layout/vList2"/>
    <dgm:cxn modelId="{83E20BA8-8587-498C-A0A6-746AB62203EA}" srcId="{57E80D1A-04D5-404B-89A2-D550B9790E90}" destId="{1CC82F34-B842-45A5-8B3E-7C560A232F0F}" srcOrd="0" destOrd="0" parTransId="{D53DA423-2604-42C8-A86C-BD4405DF9656}" sibTransId="{9F6F319B-F5C0-4D56-898F-DB7B67AAA17E}"/>
    <dgm:cxn modelId="{412B0B6F-3AA9-4C1A-9710-C086C781770F}" srcId="{BE76F6C6-E447-430F-A88B-96DD6E4417F1}" destId="{C398CF9C-B7D5-4341-9139-9D8C9730A922}" srcOrd="0" destOrd="0" parTransId="{F716178D-D0C0-43B2-AA05-856986A34603}" sibTransId="{724DD934-C1DD-4CE8-8702-F41FB3B656A6}"/>
    <dgm:cxn modelId="{1412ABBC-C8E3-4B95-85D4-CB6311B68FEC}" srcId="{1CC82F34-B842-45A5-8B3E-7C560A232F0F}" destId="{5D5176A3-5327-4090-B14B-7C176BABAD45}" srcOrd="1" destOrd="0" parTransId="{B36C0C5F-1408-42FE-9874-424773A5A3D9}" sibTransId="{01D98874-5183-4E44-8F3D-452719AD04F6}"/>
    <dgm:cxn modelId="{454AFB52-A6E2-49E0-A332-A9C6AEE97A2C}" type="presOf" srcId="{2FBF160F-C04F-42C9-A4F6-B998141D144C}" destId="{5B6FC134-6229-44FC-BE30-B8F2B8863C49}" srcOrd="0" destOrd="1" presId="urn:microsoft.com/office/officeart/2005/8/layout/vList2"/>
    <dgm:cxn modelId="{D8B101F6-1521-4596-A72D-F4EEFEBDC0E6}" srcId="{1CC82F34-B842-45A5-8B3E-7C560A232F0F}" destId="{3953D257-21AC-4718-8B37-0AA779F62AFD}" srcOrd="0" destOrd="0" parTransId="{55F1F6F7-FB74-4808-A4D9-DFA481BD5BE5}" sibTransId="{5034105B-0CE8-4E68-861B-D484BD32E885}"/>
    <dgm:cxn modelId="{163810FA-18B0-4BE6-BE8B-ED16324BD268}" type="presOf" srcId="{2711ECEB-4253-4B97-BE0D-4A7F270AEBEC}" destId="{5B6FC134-6229-44FC-BE30-B8F2B8863C49}" srcOrd="0" destOrd="2" presId="urn:microsoft.com/office/officeart/2005/8/layout/vList2"/>
    <dgm:cxn modelId="{37FC6C61-DE55-47F9-9AAF-FA3EDBA27661}" type="presParOf" srcId="{80C1A123-E738-4744-BC09-CCFF31BFA734}" destId="{FAF4E8F7-30A8-4C90-A7F1-C4FC20C82E8B}" srcOrd="0" destOrd="0" presId="urn:microsoft.com/office/officeart/2005/8/layout/vList2"/>
    <dgm:cxn modelId="{9A6F82F6-7F43-4650-893F-C69C619306CC}" type="presParOf" srcId="{80C1A123-E738-4744-BC09-CCFF31BFA734}" destId="{9B5FED8D-4BE7-4AAD-A4E5-09EE8BDA3AD9}" srcOrd="1" destOrd="0" presId="urn:microsoft.com/office/officeart/2005/8/layout/vList2"/>
    <dgm:cxn modelId="{425124B8-FD08-4EDD-B8ED-F0BB0FBCBF54}" type="presParOf" srcId="{80C1A123-E738-4744-BC09-CCFF31BFA734}" destId="{348BEA76-D459-4084-8B03-D76E2AA157D9}" srcOrd="2" destOrd="0" presId="urn:microsoft.com/office/officeart/2005/8/layout/vList2"/>
    <dgm:cxn modelId="{B8980F3E-1848-4966-9252-07D6007C0E41}" type="presParOf" srcId="{80C1A123-E738-4744-BC09-CCFF31BFA734}" destId="{5B6FC134-6229-44FC-BE30-B8F2B8863C49}" srcOrd="3" destOrd="0" presId="urn:microsoft.com/office/officeart/2005/8/layout/vList2"/>
    <dgm:cxn modelId="{06E1ACB1-0141-458D-8B96-7B3583D12EB3}" type="presParOf" srcId="{80C1A123-E738-4744-BC09-CCFF31BFA734}" destId="{DC3DE342-C2AB-4B9D-8937-203A07ACA34E}" srcOrd="4" destOrd="0" presId="urn:microsoft.com/office/officeart/2005/8/layout/vList2"/>
    <dgm:cxn modelId="{09DE6AD2-0CD3-4E7B-A173-14295B7841B2}" type="presParOf" srcId="{80C1A123-E738-4744-BC09-CCFF31BFA734}" destId="{D0372486-A9BD-4BC1-A206-440A27A1A9F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85D3D-AA41-4A23-B8BE-CC49178A3AB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9E2292A-13CA-4702-8FE9-88696C5B1B25}">
      <dgm:prSet custT="1"/>
      <dgm:spPr/>
      <dgm:t>
        <a:bodyPr/>
        <a:lstStyle/>
        <a:p>
          <a:pPr rtl="0"/>
          <a:r>
            <a:rPr lang="zh-CN" altLang="en-US" sz="2400" dirty="0" smtClean="0">
              <a:latin typeface="楷体" pitchFamily="49" charset="-122"/>
              <a:ea typeface="楷体" pitchFamily="49" charset="-122"/>
            </a:rPr>
            <a:t>第四节 分组密码工作模式</a:t>
          </a:r>
          <a:endParaRPr lang="zh-CN" altLang="en-US" sz="2400"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94D453A-ED8D-4137-8F36-27B33E4FB0C8}" type="parTrans" cxnId="{1B7BA453-C56E-4290-899D-01031C80749A}">
      <dgm:prSet/>
      <dgm:spPr/>
      <dgm:t>
        <a:bodyPr/>
        <a:lstStyle/>
        <a:p>
          <a:endParaRPr lang="zh-CN" altLang="en-US" sz="1600"/>
        </a:p>
      </dgm:t>
    </dgm:pt>
    <dgm:pt modelId="{BB115826-CE62-4E2F-B214-DEE1818D31A3}" type="sibTrans" cxnId="{1B7BA453-C56E-4290-899D-01031C80749A}">
      <dgm:prSet/>
      <dgm:spPr/>
      <dgm:t>
        <a:bodyPr/>
        <a:lstStyle/>
        <a:p>
          <a:endParaRPr lang="zh-CN" altLang="en-US" sz="1600"/>
        </a:p>
      </dgm:t>
    </dgm:pt>
    <dgm:pt modelId="{A315A972-579C-4563-8F64-1D1CA6738333}">
      <dgm:prSet custT="1"/>
      <dgm:spPr/>
      <dgm:t>
        <a:bodyPr/>
        <a:lstStyle/>
        <a:p>
          <a:pPr rtl="0">
            <a:lnSpc>
              <a:spcPct val="100000"/>
            </a:lnSpc>
          </a:pPr>
          <a:r>
            <a:rPr lang="en-US" sz="2000" dirty="0" smtClean="0">
              <a:latin typeface="楷体" pitchFamily="49" charset="-122"/>
              <a:ea typeface="楷体" pitchFamily="49" charset="-122"/>
            </a:rPr>
            <a:t>ECB</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CBC</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CFB</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OFB</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CTR</a:t>
          </a:r>
          <a:r>
            <a:rPr lang="zh-CN" sz="2000" dirty="0" smtClean="0">
              <a:latin typeface="楷体" pitchFamily="49" charset="-122"/>
              <a:ea typeface="楷体" pitchFamily="49" charset="-122"/>
            </a:rPr>
            <a:t>、分组填充</a:t>
          </a:r>
          <a:endParaRPr lang="zh-CN" sz="2000" dirty="0">
            <a:latin typeface="楷体" pitchFamily="49" charset="-122"/>
            <a:ea typeface="楷体" pitchFamily="49" charset="-122"/>
          </a:endParaRPr>
        </a:p>
      </dgm:t>
    </dgm:pt>
    <dgm:pt modelId="{E7943FE8-63DF-4E0C-894C-0D8964760D4C}" type="parTrans" cxnId="{E895F08A-0041-4C05-9A57-19776F658B98}">
      <dgm:prSet/>
      <dgm:spPr/>
      <dgm:t>
        <a:bodyPr/>
        <a:lstStyle/>
        <a:p>
          <a:endParaRPr lang="zh-CN" altLang="en-US" sz="1600"/>
        </a:p>
      </dgm:t>
    </dgm:pt>
    <dgm:pt modelId="{F4ED4109-1CBF-4267-B2C6-B1559758FD06}" type="sibTrans" cxnId="{E895F08A-0041-4C05-9A57-19776F658B98}">
      <dgm:prSet/>
      <dgm:spPr/>
      <dgm:t>
        <a:bodyPr/>
        <a:lstStyle/>
        <a:p>
          <a:endParaRPr lang="zh-CN" altLang="en-US" sz="1600"/>
        </a:p>
      </dgm:t>
    </dgm:pt>
    <dgm:pt modelId="{1678A0C3-3B79-41B4-B850-CFCEFA8291D5}">
      <dgm:prSet custT="1"/>
      <dgm:spPr/>
      <dgm:t>
        <a:bodyPr/>
        <a:lstStyle/>
        <a:p>
          <a:pPr rtl="0"/>
          <a:r>
            <a:rPr lang="zh-CN" altLang="en-US" sz="2400" dirty="0" smtClean="0">
              <a:latin typeface="楷体" pitchFamily="49" charset="-122"/>
              <a:ea typeface="楷体" pitchFamily="49" charset="-122"/>
            </a:rPr>
            <a:t>第五节 其它分组密码标准</a:t>
          </a:r>
          <a:endParaRPr lang="zh-CN" altLang="en-US" sz="2400" dirty="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AC0EA5A-28FB-4D4F-8436-6935AF3292FE}" type="parTrans" cxnId="{4B51B481-CBBE-4A58-A74A-FEBA1995B8B1}">
      <dgm:prSet/>
      <dgm:spPr/>
      <dgm:t>
        <a:bodyPr/>
        <a:lstStyle/>
        <a:p>
          <a:endParaRPr lang="zh-CN" altLang="en-US" sz="1600"/>
        </a:p>
      </dgm:t>
    </dgm:pt>
    <dgm:pt modelId="{8F957DB0-1E9E-46A7-8718-3B1138417D02}" type="sibTrans" cxnId="{4B51B481-CBBE-4A58-A74A-FEBA1995B8B1}">
      <dgm:prSet/>
      <dgm:spPr/>
      <dgm:t>
        <a:bodyPr/>
        <a:lstStyle/>
        <a:p>
          <a:endParaRPr lang="zh-CN" altLang="en-US" sz="1600"/>
        </a:p>
      </dgm:t>
    </dgm:pt>
    <dgm:pt modelId="{2997B5BA-E113-4B58-8E33-7E4404A64179}">
      <dgm:prSet custT="1"/>
      <dgm:spPr/>
      <dgm:t>
        <a:bodyPr/>
        <a:lstStyle/>
        <a:p>
          <a:pPr rtl="0">
            <a:lnSpc>
              <a:spcPct val="100000"/>
            </a:lnSpc>
          </a:pPr>
          <a:r>
            <a:rPr lang="en-US" sz="2000" dirty="0" smtClean="0">
              <a:latin typeface="楷体" pitchFamily="49" charset="-122"/>
              <a:ea typeface="楷体" pitchFamily="49" charset="-122"/>
            </a:rPr>
            <a:t>2</a:t>
          </a:r>
          <a:r>
            <a:rPr lang="en-US" altLang="zh-CN" sz="2000" dirty="0" smtClean="0">
              <a:latin typeface="楷体" pitchFamily="49" charset="-122"/>
              <a:ea typeface="楷体" pitchFamily="49" charset="-122"/>
            </a:rPr>
            <a:t>DES</a:t>
          </a:r>
          <a:r>
            <a:rPr lang="zh-CN" altLang="en-US" sz="2000" dirty="0" smtClean="0">
              <a:latin typeface="楷体" pitchFamily="49" charset="-122"/>
              <a:ea typeface="楷体" pitchFamily="49" charset="-122"/>
            </a:rPr>
            <a:t>、</a:t>
          </a:r>
          <a:r>
            <a:rPr lang="zh-CN" sz="2000" dirty="0" smtClean="0">
              <a:latin typeface="楷体" pitchFamily="49" charset="-122"/>
              <a:ea typeface="楷体" pitchFamily="49" charset="-122"/>
            </a:rPr>
            <a:t>中间相遇攻击</a:t>
          </a:r>
          <a:r>
            <a:rPr lang="zh-CN" altLang="en-US" sz="2000" dirty="0" smtClean="0">
              <a:latin typeface="楷体" pitchFamily="49" charset="-122"/>
              <a:ea typeface="楷体" pitchFamily="49" charset="-122"/>
            </a:rPr>
            <a:t>、</a:t>
          </a:r>
          <a:r>
            <a:rPr lang="en-US" sz="2000" dirty="0" smtClean="0">
              <a:latin typeface="楷体" pitchFamily="49" charset="-122"/>
              <a:ea typeface="楷体" pitchFamily="49" charset="-122"/>
            </a:rPr>
            <a:t>3DES</a:t>
          </a:r>
          <a:endParaRPr lang="zh-CN" sz="2000" dirty="0">
            <a:latin typeface="楷体" pitchFamily="49" charset="-122"/>
            <a:ea typeface="楷体" pitchFamily="49" charset="-122"/>
          </a:endParaRPr>
        </a:p>
      </dgm:t>
    </dgm:pt>
    <dgm:pt modelId="{16E4CE0C-9304-4148-A0D2-FAD4C96D4A3D}" type="parTrans" cxnId="{140B0B96-8831-4C32-8BB1-6F5F2E0CFDFD}">
      <dgm:prSet/>
      <dgm:spPr/>
      <dgm:t>
        <a:bodyPr/>
        <a:lstStyle/>
        <a:p>
          <a:endParaRPr lang="zh-CN" altLang="en-US" sz="1600"/>
        </a:p>
      </dgm:t>
    </dgm:pt>
    <dgm:pt modelId="{D09E9807-11AE-42D7-94CC-BDA0E1EF631B}" type="sibTrans" cxnId="{140B0B96-8831-4C32-8BB1-6F5F2E0CFDFD}">
      <dgm:prSet/>
      <dgm:spPr/>
      <dgm:t>
        <a:bodyPr/>
        <a:lstStyle/>
        <a:p>
          <a:endParaRPr lang="zh-CN" altLang="en-US" sz="1600"/>
        </a:p>
      </dgm:t>
    </dgm:pt>
    <dgm:pt modelId="{CB13FC45-8C5A-449A-8C85-872389458920}">
      <dgm:prSet custT="1"/>
      <dgm:spPr/>
      <dgm:t>
        <a:bodyPr/>
        <a:lstStyle/>
        <a:p>
          <a:pPr>
            <a:lnSpc>
              <a:spcPct val="100000"/>
            </a:lnSpc>
          </a:pPr>
          <a:r>
            <a:rPr lang="en-US" sz="2000" dirty="0" smtClean="0">
              <a:latin typeface="楷体" pitchFamily="49" charset="-122"/>
              <a:ea typeface="楷体" pitchFamily="49" charset="-122"/>
            </a:rPr>
            <a:t>TDEA</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Blowfish</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IDEA</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RC5</a:t>
          </a:r>
          <a:r>
            <a:rPr lang="zh-CN" sz="2000" dirty="0" smtClean="0">
              <a:latin typeface="楷体" pitchFamily="49" charset="-122"/>
              <a:ea typeface="楷体" pitchFamily="49" charset="-122"/>
            </a:rPr>
            <a:t>、</a:t>
          </a:r>
          <a:r>
            <a:rPr lang="en-US" sz="2000" dirty="0" smtClean="0">
              <a:latin typeface="楷体" pitchFamily="49" charset="-122"/>
              <a:ea typeface="楷体" pitchFamily="49" charset="-122"/>
            </a:rPr>
            <a:t>SMS4</a:t>
          </a:r>
          <a:endParaRPr lang="zh-CN" altLang="en-US" sz="2000" dirty="0"/>
        </a:p>
      </dgm:t>
    </dgm:pt>
    <dgm:pt modelId="{FEA3C298-E98D-47B1-8A94-B4D88F739483}" type="parTrans" cxnId="{083EE8AF-8300-407B-99C6-66608D3B0DC6}">
      <dgm:prSet/>
      <dgm:spPr/>
      <dgm:t>
        <a:bodyPr/>
        <a:lstStyle/>
        <a:p>
          <a:endParaRPr lang="zh-CN" altLang="en-US" sz="1600"/>
        </a:p>
      </dgm:t>
    </dgm:pt>
    <dgm:pt modelId="{B9CED742-4B9D-43B4-B6A4-06E044F1C9A4}" type="sibTrans" cxnId="{083EE8AF-8300-407B-99C6-66608D3B0DC6}">
      <dgm:prSet/>
      <dgm:spPr/>
      <dgm:t>
        <a:bodyPr/>
        <a:lstStyle/>
        <a:p>
          <a:endParaRPr lang="zh-CN" altLang="en-US" sz="1600"/>
        </a:p>
      </dgm:t>
    </dgm:pt>
    <dgm:pt modelId="{AEF7CDF2-F617-4DF0-92F3-83E4531CDCBD}" type="pres">
      <dgm:prSet presAssocID="{89F85D3D-AA41-4A23-B8BE-CC49178A3AB3}" presName="linear" presStyleCnt="0">
        <dgm:presLayoutVars>
          <dgm:animLvl val="lvl"/>
          <dgm:resizeHandles val="exact"/>
        </dgm:presLayoutVars>
      </dgm:prSet>
      <dgm:spPr/>
      <dgm:t>
        <a:bodyPr/>
        <a:lstStyle/>
        <a:p>
          <a:endParaRPr lang="zh-CN" altLang="en-US"/>
        </a:p>
      </dgm:t>
    </dgm:pt>
    <dgm:pt modelId="{A96D47BD-1B5B-4106-B441-6E35B4FA760E}" type="pres">
      <dgm:prSet presAssocID="{29E2292A-13CA-4702-8FE9-88696C5B1B25}" presName="parentText" presStyleLbl="node1" presStyleIdx="0" presStyleCnt="2">
        <dgm:presLayoutVars>
          <dgm:chMax val="0"/>
          <dgm:bulletEnabled val="1"/>
        </dgm:presLayoutVars>
      </dgm:prSet>
      <dgm:spPr/>
      <dgm:t>
        <a:bodyPr/>
        <a:lstStyle/>
        <a:p>
          <a:endParaRPr lang="zh-CN" altLang="en-US"/>
        </a:p>
      </dgm:t>
    </dgm:pt>
    <dgm:pt modelId="{E57F30CC-C30F-47A4-B34E-10C30B3EAA0F}" type="pres">
      <dgm:prSet presAssocID="{29E2292A-13CA-4702-8FE9-88696C5B1B25}" presName="childText" presStyleLbl="revTx" presStyleIdx="0" presStyleCnt="2">
        <dgm:presLayoutVars>
          <dgm:bulletEnabled val="1"/>
        </dgm:presLayoutVars>
      </dgm:prSet>
      <dgm:spPr/>
      <dgm:t>
        <a:bodyPr/>
        <a:lstStyle/>
        <a:p>
          <a:endParaRPr lang="zh-CN" altLang="en-US"/>
        </a:p>
      </dgm:t>
    </dgm:pt>
    <dgm:pt modelId="{30042A06-53C9-4E4C-AF12-D354262D0C8F}" type="pres">
      <dgm:prSet presAssocID="{1678A0C3-3B79-41B4-B850-CFCEFA8291D5}" presName="parentText" presStyleLbl="node1" presStyleIdx="1" presStyleCnt="2">
        <dgm:presLayoutVars>
          <dgm:chMax val="0"/>
          <dgm:bulletEnabled val="1"/>
        </dgm:presLayoutVars>
      </dgm:prSet>
      <dgm:spPr/>
      <dgm:t>
        <a:bodyPr/>
        <a:lstStyle/>
        <a:p>
          <a:endParaRPr lang="zh-CN" altLang="en-US"/>
        </a:p>
      </dgm:t>
    </dgm:pt>
    <dgm:pt modelId="{3754AFA3-5793-49E8-8A81-D42D144C5998}" type="pres">
      <dgm:prSet presAssocID="{1678A0C3-3B79-41B4-B850-CFCEFA8291D5}" presName="childText" presStyleLbl="revTx" presStyleIdx="1" presStyleCnt="2">
        <dgm:presLayoutVars>
          <dgm:bulletEnabled val="1"/>
        </dgm:presLayoutVars>
      </dgm:prSet>
      <dgm:spPr/>
      <dgm:t>
        <a:bodyPr/>
        <a:lstStyle/>
        <a:p>
          <a:endParaRPr lang="zh-CN" altLang="en-US"/>
        </a:p>
      </dgm:t>
    </dgm:pt>
  </dgm:ptLst>
  <dgm:cxnLst>
    <dgm:cxn modelId="{083EE8AF-8300-407B-99C6-66608D3B0DC6}" srcId="{1678A0C3-3B79-41B4-B850-CFCEFA8291D5}" destId="{CB13FC45-8C5A-449A-8C85-872389458920}" srcOrd="1" destOrd="0" parTransId="{FEA3C298-E98D-47B1-8A94-B4D88F739483}" sibTransId="{B9CED742-4B9D-43B4-B6A4-06E044F1C9A4}"/>
    <dgm:cxn modelId="{F62559E6-B1E7-4F2B-83BB-BD04B108A03E}" type="presOf" srcId="{1678A0C3-3B79-41B4-B850-CFCEFA8291D5}" destId="{30042A06-53C9-4E4C-AF12-D354262D0C8F}" srcOrd="0" destOrd="0" presId="urn:microsoft.com/office/officeart/2005/8/layout/vList2"/>
    <dgm:cxn modelId="{12390A28-4DCF-4605-B136-69A414BC827F}" type="presOf" srcId="{2997B5BA-E113-4B58-8E33-7E4404A64179}" destId="{3754AFA3-5793-49E8-8A81-D42D144C5998}" srcOrd="0" destOrd="0" presId="urn:microsoft.com/office/officeart/2005/8/layout/vList2"/>
    <dgm:cxn modelId="{7E9AAA19-6FFC-422C-BD60-D4365E264F91}" type="presOf" srcId="{89F85D3D-AA41-4A23-B8BE-CC49178A3AB3}" destId="{AEF7CDF2-F617-4DF0-92F3-83E4531CDCBD}" srcOrd="0" destOrd="0" presId="urn:microsoft.com/office/officeart/2005/8/layout/vList2"/>
    <dgm:cxn modelId="{A4E522A2-7707-461A-BAA0-04DEDBCD660A}" type="presOf" srcId="{A315A972-579C-4563-8F64-1D1CA6738333}" destId="{E57F30CC-C30F-47A4-B34E-10C30B3EAA0F}" srcOrd="0" destOrd="0" presId="urn:microsoft.com/office/officeart/2005/8/layout/vList2"/>
    <dgm:cxn modelId="{1B7BA453-C56E-4290-899D-01031C80749A}" srcId="{89F85D3D-AA41-4A23-B8BE-CC49178A3AB3}" destId="{29E2292A-13CA-4702-8FE9-88696C5B1B25}" srcOrd="0" destOrd="0" parTransId="{894D453A-ED8D-4137-8F36-27B33E4FB0C8}" sibTransId="{BB115826-CE62-4E2F-B214-DEE1818D31A3}"/>
    <dgm:cxn modelId="{E22EE5D3-AEC6-433A-8FF8-C5DC5564EC92}" type="presOf" srcId="{29E2292A-13CA-4702-8FE9-88696C5B1B25}" destId="{A96D47BD-1B5B-4106-B441-6E35B4FA760E}" srcOrd="0" destOrd="0" presId="urn:microsoft.com/office/officeart/2005/8/layout/vList2"/>
    <dgm:cxn modelId="{140B0B96-8831-4C32-8BB1-6F5F2E0CFDFD}" srcId="{1678A0C3-3B79-41B4-B850-CFCEFA8291D5}" destId="{2997B5BA-E113-4B58-8E33-7E4404A64179}" srcOrd="0" destOrd="0" parTransId="{16E4CE0C-9304-4148-A0D2-FAD4C96D4A3D}" sibTransId="{D09E9807-11AE-42D7-94CC-BDA0E1EF631B}"/>
    <dgm:cxn modelId="{E95F199D-E985-4557-95ED-222258E04F90}" type="presOf" srcId="{CB13FC45-8C5A-449A-8C85-872389458920}" destId="{3754AFA3-5793-49E8-8A81-D42D144C5998}" srcOrd="0" destOrd="1" presId="urn:microsoft.com/office/officeart/2005/8/layout/vList2"/>
    <dgm:cxn modelId="{E895F08A-0041-4C05-9A57-19776F658B98}" srcId="{29E2292A-13CA-4702-8FE9-88696C5B1B25}" destId="{A315A972-579C-4563-8F64-1D1CA6738333}" srcOrd="0" destOrd="0" parTransId="{E7943FE8-63DF-4E0C-894C-0D8964760D4C}" sibTransId="{F4ED4109-1CBF-4267-B2C6-B1559758FD06}"/>
    <dgm:cxn modelId="{4B51B481-CBBE-4A58-A74A-FEBA1995B8B1}" srcId="{89F85D3D-AA41-4A23-B8BE-CC49178A3AB3}" destId="{1678A0C3-3B79-41B4-B850-CFCEFA8291D5}" srcOrd="1" destOrd="0" parTransId="{7AC0EA5A-28FB-4D4F-8436-6935AF3292FE}" sibTransId="{8F957DB0-1E9E-46A7-8718-3B1138417D02}"/>
    <dgm:cxn modelId="{B6C8D772-C78E-4585-8DA3-EFCDB9296F46}" type="presParOf" srcId="{AEF7CDF2-F617-4DF0-92F3-83E4531CDCBD}" destId="{A96D47BD-1B5B-4106-B441-6E35B4FA760E}" srcOrd="0" destOrd="0" presId="urn:microsoft.com/office/officeart/2005/8/layout/vList2"/>
    <dgm:cxn modelId="{BFB9BFEA-192A-4C4F-AE43-524177FDE3EE}" type="presParOf" srcId="{AEF7CDF2-F617-4DF0-92F3-83E4531CDCBD}" destId="{E57F30CC-C30F-47A4-B34E-10C30B3EAA0F}" srcOrd="1" destOrd="0" presId="urn:microsoft.com/office/officeart/2005/8/layout/vList2"/>
    <dgm:cxn modelId="{211B1971-D368-48EA-A64E-62368E28E405}" type="presParOf" srcId="{AEF7CDF2-F617-4DF0-92F3-83E4531CDCBD}" destId="{30042A06-53C9-4E4C-AF12-D354262D0C8F}" srcOrd="2" destOrd="0" presId="urn:microsoft.com/office/officeart/2005/8/layout/vList2"/>
    <dgm:cxn modelId="{E2F5CF7C-C7CE-4C48-BD1F-DCF89DB7F8FC}" type="presParOf" srcId="{AEF7CDF2-F617-4DF0-92F3-83E4531CDCBD}" destId="{3754AFA3-5793-49E8-8A81-D42D144C5998}"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4E8F7-30A8-4C90-A7F1-C4FC20C82E8B}">
      <dsp:nvSpPr>
        <dsp:cNvPr id="0" name=""/>
        <dsp:cNvSpPr/>
      </dsp:nvSpPr>
      <dsp:spPr>
        <a:xfrm>
          <a:off x="0" y="47069"/>
          <a:ext cx="4042792"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smtClean="0">
              <a:latin typeface="楷体" pitchFamily="49" charset="-122"/>
              <a:ea typeface="楷体" pitchFamily="49" charset="-122"/>
            </a:rPr>
            <a:t>第一节 数据加密标准</a:t>
          </a:r>
          <a:r>
            <a:rPr lang="en-US" sz="2400" kern="1200" dirty="0" smtClean="0">
              <a:latin typeface="楷体" pitchFamily="49" charset="-122"/>
              <a:ea typeface="楷体" pitchFamily="49" charset="-122"/>
            </a:rPr>
            <a:t>DES</a:t>
          </a:r>
          <a:endParaRPr lang="zh-CN" sz="2400" kern="1200" dirty="0">
            <a:latin typeface="楷体" pitchFamily="49" charset="-122"/>
            <a:ea typeface="楷体" pitchFamily="49" charset="-122"/>
          </a:endParaRPr>
        </a:p>
      </dsp:txBody>
      <dsp:txXfrm>
        <a:off x="35640" y="82709"/>
        <a:ext cx="3971512" cy="658800"/>
      </dsp:txXfrm>
    </dsp:sp>
    <dsp:sp modelId="{9B5FED8D-4BE7-4AAD-A4E5-09EE8BDA3AD9}">
      <dsp:nvSpPr>
        <dsp:cNvPr id="0" name=""/>
        <dsp:cNvSpPr/>
      </dsp:nvSpPr>
      <dsp:spPr>
        <a:xfrm>
          <a:off x="0" y="777149"/>
          <a:ext cx="4042792"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359"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err="1" smtClean="0">
              <a:latin typeface="楷体" pitchFamily="49" charset="-122"/>
              <a:ea typeface="楷体" pitchFamily="49" charset="-122"/>
            </a:rPr>
            <a:t>Feistel</a:t>
          </a:r>
          <a:r>
            <a:rPr lang="zh-CN" sz="2000" kern="1200" dirty="0" smtClean="0">
              <a:latin typeface="楷体" pitchFamily="49" charset="-122"/>
              <a:ea typeface="楷体" pitchFamily="49" charset="-122"/>
            </a:rPr>
            <a:t>框架</a:t>
          </a:r>
          <a:endParaRPr lang="zh-CN" sz="2000" kern="1200" dirty="0">
            <a:latin typeface="楷体" pitchFamily="49" charset="-122"/>
            <a:ea typeface="楷体" pitchFamily="49" charset="-122"/>
          </a:endParaRPr>
        </a:p>
        <a:p>
          <a:pPr marL="228600" lvl="1" indent="-228600" algn="l" defTabSz="889000" rtl="0">
            <a:lnSpc>
              <a:spcPct val="90000"/>
            </a:lnSpc>
            <a:spcBef>
              <a:spcPct val="0"/>
            </a:spcBef>
            <a:spcAft>
              <a:spcPct val="20000"/>
            </a:spcAft>
            <a:buChar char="••"/>
          </a:pPr>
          <a:r>
            <a:rPr lang="en-US" sz="2000" kern="1200" dirty="0" smtClean="0">
              <a:latin typeface="楷体" pitchFamily="49" charset="-122"/>
              <a:ea typeface="楷体" pitchFamily="49" charset="-122"/>
            </a:rPr>
            <a:t>DES</a:t>
          </a:r>
          <a:r>
            <a:rPr lang="zh-CN" sz="2000" kern="1200" dirty="0" smtClean="0">
              <a:latin typeface="楷体" pitchFamily="49" charset="-122"/>
              <a:ea typeface="楷体" pitchFamily="49" charset="-122"/>
            </a:rPr>
            <a:t>结构、原理</a:t>
          </a:r>
          <a:r>
            <a:rPr lang="zh-CN" altLang="en-US" sz="2000" kern="1200" dirty="0" smtClean="0">
              <a:latin typeface="楷体" pitchFamily="49" charset="-122"/>
              <a:ea typeface="楷体" pitchFamily="49" charset="-122"/>
            </a:rPr>
            <a:t>、安全性</a:t>
          </a:r>
          <a:endParaRPr lang="zh-CN" sz="2000" kern="1200" dirty="0">
            <a:latin typeface="楷体" pitchFamily="49" charset="-122"/>
            <a:ea typeface="楷体" pitchFamily="49" charset="-122"/>
          </a:endParaRPr>
        </a:p>
      </dsp:txBody>
      <dsp:txXfrm>
        <a:off x="0" y="777149"/>
        <a:ext cx="4042792" cy="726570"/>
      </dsp:txXfrm>
    </dsp:sp>
    <dsp:sp modelId="{348BEA76-D459-4084-8B03-D76E2AA157D9}">
      <dsp:nvSpPr>
        <dsp:cNvPr id="0" name=""/>
        <dsp:cNvSpPr/>
      </dsp:nvSpPr>
      <dsp:spPr>
        <a:xfrm>
          <a:off x="0" y="1503719"/>
          <a:ext cx="4042792"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latin typeface="楷体" pitchFamily="49" charset="-122"/>
              <a:ea typeface="楷体" pitchFamily="49" charset="-122"/>
            </a:rPr>
            <a:t>第二节 有限域计算</a:t>
          </a:r>
          <a:endParaRPr lang="zh-CN" altLang="en-US" sz="2400" kern="1200" dirty="0">
            <a:latin typeface="楷体" pitchFamily="49" charset="-122"/>
            <a:ea typeface="楷体" pitchFamily="49" charset="-122"/>
          </a:endParaRPr>
        </a:p>
      </dsp:txBody>
      <dsp:txXfrm>
        <a:off x="35640" y="1539359"/>
        <a:ext cx="3971512" cy="658800"/>
      </dsp:txXfrm>
    </dsp:sp>
    <dsp:sp modelId="{5B6FC134-6229-44FC-BE30-B8F2B8863C49}">
      <dsp:nvSpPr>
        <dsp:cNvPr id="0" name=""/>
        <dsp:cNvSpPr/>
      </dsp:nvSpPr>
      <dsp:spPr>
        <a:xfrm>
          <a:off x="0" y="2233800"/>
          <a:ext cx="4042792"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359"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smtClean="0">
              <a:latin typeface="楷体" pitchFamily="49" charset="-122"/>
              <a:ea typeface="楷体" pitchFamily="49" charset="-122"/>
            </a:rPr>
            <a:t>群、环、域、</a:t>
          </a:r>
          <a:endParaRPr lang="zh-CN" altLang="en-US" sz="2000" kern="1200" dirty="0">
            <a:latin typeface="楷体" pitchFamily="49" charset="-122"/>
            <a:ea typeface="楷体" pitchFamily="49" charset="-122"/>
          </a:endParaRPr>
        </a:p>
        <a:p>
          <a:pPr marL="228600" lvl="1" indent="-228600" algn="l" defTabSz="889000" rtl="0">
            <a:lnSpc>
              <a:spcPct val="90000"/>
            </a:lnSpc>
            <a:spcBef>
              <a:spcPct val="0"/>
            </a:spcBef>
            <a:spcAft>
              <a:spcPct val="20000"/>
            </a:spcAft>
            <a:buChar char="••"/>
          </a:pPr>
          <a:r>
            <a:rPr lang="zh-CN" altLang="en-US" sz="2000" kern="1200" dirty="0" smtClean="0">
              <a:latin typeface="楷体" pitchFamily="49" charset="-122"/>
              <a:ea typeface="楷体" pitchFamily="49" charset="-122"/>
            </a:rPr>
            <a:t>模运算、欧几里得算法、扩展欧几里得算法</a:t>
          </a:r>
          <a:endParaRPr lang="zh-CN" altLang="en-US" sz="2000" kern="1200" dirty="0">
            <a:latin typeface="楷体" pitchFamily="49" charset="-122"/>
            <a:ea typeface="楷体" pitchFamily="49" charset="-122"/>
          </a:endParaRPr>
        </a:p>
        <a:p>
          <a:pPr marL="228600" lvl="1" indent="-228600" algn="l" defTabSz="889000" rtl="0">
            <a:lnSpc>
              <a:spcPct val="90000"/>
            </a:lnSpc>
            <a:spcBef>
              <a:spcPct val="0"/>
            </a:spcBef>
            <a:spcAft>
              <a:spcPct val="20000"/>
            </a:spcAft>
            <a:buChar char="••"/>
          </a:pPr>
          <a:r>
            <a:rPr lang="zh-CN" altLang="en-US" sz="2000" kern="1200" dirty="0" smtClean="0">
              <a:latin typeface="楷体" pitchFamily="49" charset="-122"/>
              <a:ea typeface="楷体" pitchFamily="49" charset="-122"/>
            </a:rPr>
            <a:t>有限域、多项式计算、生成元</a:t>
          </a:r>
          <a:endParaRPr lang="zh-CN" altLang="en-US" sz="2000" kern="1200" dirty="0">
            <a:latin typeface="楷体" pitchFamily="49" charset="-122"/>
            <a:ea typeface="楷体" pitchFamily="49" charset="-122"/>
          </a:endParaRPr>
        </a:p>
      </dsp:txBody>
      <dsp:txXfrm>
        <a:off x="0" y="2233800"/>
        <a:ext cx="4042792" cy="1372410"/>
      </dsp:txXfrm>
    </dsp:sp>
    <dsp:sp modelId="{DC3DE342-C2AB-4B9D-8937-203A07ACA34E}">
      <dsp:nvSpPr>
        <dsp:cNvPr id="0" name=""/>
        <dsp:cNvSpPr/>
      </dsp:nvSpPr>
      <dsp:spPr>
        <a:xfrm>
          <a:off x="0" y="3606210"/>
          <a:ext cx="4042792"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smtClean="0">
              <a:latin typeface="楷体" pitchFamily="49" charset="-122"/>
              <a:ea typeface="楷体" pitchFamily="49" charset="-122"/>
            </a:rPr>
            <a:t>第三节 高级加密标准</a:t>
          </a:r>
          <a:r>
            <a:rPr lang="en-US" sz="2400" kern="1200" dirty="0" smtClean="0">
              <a:latin typeface="楷体" pitchFamily="49" charset="-122"/>
              <a:ea typeface="楷体" pitchFamily="49" charset="-122"/>
            </a:rPr>
            <a:t>AES</a:t>
          </a:r>
          <a:endParaRPr lang="zh-CN" sz="2400" kern="1200" dirty="0">
            <a:latin typeface="楷体" pitchFamily="49" charset="-122"/>
            <a:ea typeface="楷体" pitchFamily="49" charset="-122"/>
          </a:endParaRPr>
        </a:p>
      </dsp:txBody>
      <dsp:txXfrm>
        <a:off x="35640" y="3641850"/>
        <a:ext cx="3971512" cy="658800"/>
      </dsp:txXfrm>
    </dsp:sp>
    <dsp:sp modelId="{D0372486-A9BD-4BC1-A206-440A27A1A9FF}">
      <dsp:nvSpPr>
        <dsp:cNvPr id="0" name=""/>
        <dsp:cNvSpPr/>
      </dsp:nvSpPr>
      <dsp:spPr>
        <a:xfrm>
          <a:off x="0" y="4336290"/>
          <a:ext cx="4042792"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359"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smtClean="0">
              <a:latin typeface="楷体" pitchFamily="49" charset="-122"/>
              <a:ea typeface="楷体" pitchFamily="49" charset="-122"/>
            </a:rPr>
            <a:t>结构、实现方式</a:t>
          </a:r>
          <a:endParaRPr lang="zh-CN" altLang="en-US" sz="2000" kern="1200" dirty="0">
            <a:latin typeface="楷体" pitchFamily="49" charset="-122"/>
            <a:ea typeface="楷体" pitchFamily="49" charset="-122"/>
          </a:endParaRPr>
        </a:p>
      </dsp:txBody>
      <dsp:txXfrm>
        <a:off x="0" y="4336290"/>
        <a:ext cx="4042792" cy="645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D47BD-1B5B-4106-B441-6E35B4FA760E}">
      <dsp:nvSpPr>
        <dsp:cNvPr id="0" name=""/>
        <dsp:cNvSpPr/>
      </dsp:nvSpPr>
      <dsp:spPr>
        <a:xfrm>
          <a:off x="0" y="14524"/>
          <a:ext cx="4248472"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latin typeface="楷体" pitchFamily="49" charset="-122"/>
              <a:ea typeface="楷体" pitchFamily="49" charset="-122"/>
            </a:rPr>
            <a:t>第四节 分组密码工作模式</a:t>
          </a:r>
          <a:endParaRPr lang="zh-CN" altLang="en-US" sz="2400" kern="1200" dirty="0"/>
        </a:p>
      </dsp:txBody>
      <dsp:txXfrm>
        <a:off x="35640" y="50164"/>
        <a:ext cx="4177192" cy="658800"/>
      </dsp:txXfrm>
    </dsp:sp>
    <dsp:sp modelId="{E57F30CC-C30F-47A4-B34E-10C30B3EAA0F}">
      <dsp:nvSpPr>
        <dsp:cNvPr id="0" name=""/>
        <dsp:cNvSpPr/>
      </dsp:nvSpPr>
      <dsp:spPr>
        <a:xfrm>
          <a:off x="0" y="744604"/>
          <a:ext cx="4248472"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5400" rIns="142240" bIns="25400" numCol="1" spcCol="1270" anchor="t" anchorCtr="0">
          <a:noAutofit/>
        </a:bodyPr>
        <a:lstStyle/>
        <a:p>
          <a:pPr marL="228600" lvl="1" indent="-228600" algn="l" defTabSz="889000" rtl="0">
            <a:lnSpc>
              <a:spcPct val="100000"/>
            </a:lnSpc>
            <a:spcBef>
              <a:spcPct val="0"/>
            </a:spcBef>
            <a:spcAft>
              <a:spcPct val="20000"/>
            </a:spcAft>
            <a:buChar char="••"/>
          </a:pPr>
          <a:r>
            <a:rPr lang="en-US" sz="2000" kern="1200" dirty="0" smtClean="0">
              <a:latin typeface="楷体" pitchFamily="49" charset="-122"/>
              <a:ea typeface="楷体" pitchFamily="49" charset="-122"/>
            </a:rPr>
            <a:t>ECB</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CBC</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CFB</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OFB</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CTR</a:t>
          </a:r>
          <a:r>
            <a:rPr lang="zh-CN" sz="2000" kern="1200" dirty="0" smtClean="0">
              <a:latin typeface="楷体" pitchFamily="49" charset="-122"/>
              <a:ea typeface="楷体" pitchFamily="49" charset="-122"/>
            </a:rPr>
            <a:t>、分组填充</a:t>
          </a:r>
          <a:endParaRPr lang="zh-CN" sz="2000" kern="1200" dirty="0">
            <a:latin typeface="楷体" pitchFamily="49" charset="-122"/>
            <a:ea typeface="楷体" pitchFamily="49" charset="-122"/>
          </a:endParaRPr>
        </a:p>
      </dsp:txBody>
      <dsp:txXfrm>
        <a:off x="0" y="744604"/>
        <a:ext cx="4248472" cy="726570"/>
      </dsp:txXfrm>
    </dsp:sp>
    <dsp:sp modelId="{30042A06-53C9-4E4C-AF12-D354262D0C8F}">
      <dsp:nvSpPr>
        <dsp:cNvPr id="0" name=""/>
        <dsp:cNvSpPr/>
      </dsp:nvSpPr>
      <dsp:spPr>
        <a:xfrm>
          <a:off x="0" y="1471174"/>
          <a:ext cx="4248472"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latin typeface="楷体" pitchFamily="49" charset="-122"/>
              <a:ea typeface="楷体" pitchFamily="49" charset="-122"/>
            </a:rPr>
            <a:t>第五节 其它分组密码标准</a:t>
          </a:r>
          <a:endParaRPr lang="zh-CN" altLang="en-US" sz="2400" kern="1200" dirty="0">
            <a:latin typeface="楷体" pitchFamily="49" charset="-122"/>
            <a:ea typeface="楷体" pitchFamily="49" charset="-122"/>
          </a:endParaRPr>
        </a:p>
      </dsp:txBody>
      <dsp:txXfrm>
        <a:off x="35640" y="1506814"/>
        <a:ext cx="4177192" cy="658800"/>
      </dsp:txXfrm>
    </dsp:sp>
    <dsp:sp modelId="{3754AFA3-5793-49E8-8A81-D42D144C5998}">
      <dsp:nvSpPr>
        <dsp:cNvPr id="0" name=""/>
        <dsp:cNvSpPr/>
      </dsp:nvSpPr>
      <dsp:spPr>
        <a:xfrm>
          <a:off x="0" y="2201254"/>
          <a:ext cx="4248472"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89" tIns="25400" rIns="142240" bIns="25400" numCol="1" spcCol="1270" anchor="t" anchorCtr="0">
          <a:noAutofit/>
        </a:bodyPr>
        <a:lstStyle/>
        <a:p>
          <a:pPr marL="228600" lvl="1" indent="-228600" algn="l" defTabSz="889000" rtl="0">
            <a:lnSpc>
              <a:spcPct val="100000"/>
            </a:lnSpc>
            <a:spcBef>
              <a:spcPct val="0"/>
            </a:spcBef>
            <a:spcAft>
              <a:spcPct val="20000"/>
            </a:spcAft>
            <a:buChar char="••"/>
          </a:pPr>
          <a:r>
            <a:rPr lang="en-US" sz="2000" kern="1200" dirty="0" smtClean="0">
              <a:latin typeface="楷体" pitchFamily="49" charset="-122"/>
              <a:ea typeface="楷体" pitchFamily="49" charset="-122"/>
            </a:rPr>
            <a:t>2</a:t>
          </a:r>
          <a:r>
            <a:rPr lang="en-US" altLang="zh-CN" sz="2000" kern="1200" dirty="0" smtClean="0">
              <a:latin typeface="楷体" pitchFamily="49" charset="-122"/>
              <a:ea typeface="楷体" pitchFamily="49" charset="-122"/>
            </a:rPr>
            <a:t>DES</a:t>
          </a:r>
          <a:r>
            <a:rPr lang="zh-CN" altLang="en-US" sz="2000" kern="1200" dirty="0" smtClean="0">
              <a:latin typeface="楷体" pitchFamily="49" charset="-122"/>
              <a:ea typeface="楷体" pitchFamily="49" charset="-122"/>
            </a:rPr>
            <a:t>、</a:t>
          </a:r>
          <a:r>
            <a:rPr lang="zh-CN" sz="2000" kern="1200" dirty="0" smtClean="0">
              <a:latin typeface="楷体" pitchFamily="49" charset="-122"/>
              <a:ea typeface="楷体" pitchFamily="49" charset="-122"/>
            </a:rPr>
            <a:t>中间相遇攻击</a:t>
          </a:r>
          <a:r>
            <a:rPr lang="zh-CN" altLang="en-US"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3DES</a:t>
          </a:r>
          <a:endParaRPr lang="zh-CN" sz="2000" kern="1200" dirty="0">
            <a:latin typeface="楷体" pitchFamily="49" charset="-122"/>
            <a:ea typeface="楷体" pitchFamily="49" charset="-122"/>
          </a:endParaRPr>
        </a:p>
        <a:p>
          <a:pPr marL="228600" lvl="1" indent="-228600" algn="l" defTabSz="889000">
            <a:lnSpc>
              <a:spcPct val="100000"/>
            </a:lnSpc>
            <a:spcBef>
              <a:spcPct val="0"/>
            </a:spcBef>
            <a:spcAft>
              <a:spcPct val="20000"/>
            </a:spcAft>
            <a:buChar char="••"/>
          </a:pPr>
          <a:r>
            <a:rPr lang="en-US" sz="2000" kern="1200" dirty="0" smtClean="0">
              <a:latin typeface="楷体" pitchFamily="49" charset="-122"/>
              <a:ea typeface="楷体" pitchFamily="49" charset="-122"/>
            </a:rPr>
            <a:t>TDEA</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Blowfish</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IDEA</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RC5</a:t>
          </a:r>
          <a:r>
            <a:rPr lang="zh-CN" sz="2000" kern="1200" dirty="0" smtClean="0">
              <a:latin typeface="楷体" pitchFamily="49" charset="-122"/>
              <a:ea typeface="楷体" pitchFamily="49" charset="-122"/>
            </a:rPr>
            <a:t>、</a:t>
          </a:r>
          <a:r>
            <a:rPr lang="en-US" sz="2000" kern="1200" dirty="0" smtClean="0">
              <a:latin typeface="楷体" pitchFamily="49" charset="-122"/>
              <a:ea typeface="楷体" pitchFamily="49" charset="-122"/>
            </a:rPr>
            <a:t>SMS4</a:t>
          </a:r>
          <a:endParaRPr lang="zh-CN" altLang="en-US" sz="2000" kern="1200" dirty="0"/>
        </a:p>
      </dsp:txBody>
      <dsp:txXfrm>
        <a:off x="0" y="2201254"/>
        <a:ext cx="4248472" cy="11100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2018/11/13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38</a:t>
            </a:fld>
            <a:endParaRPr lang="zh-CN" altLang="en-US"/>
          </a:p>
        </p:txBody>
      </p:sp>
    </p:spTree>
    <p:extLst>
      <p:ext uri="{BB962C8B-B14F-4D97-AF65-F5344CB8AC3E}">
        <p14:creationId xmlns:p14="http://schemas.microsoft.com/office/powerpoint/2010/main" val="1815183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141</a:t>
            </a:fld>
            <a:endParaRPr lang="zh-CN" altLang="en-US"/>
          </a:p>
        </p:txBody>
      </p:sp>
    </p:spTree>
    <p:extLst>
      <p:ext uri="{BB962C8B-B14F-4D97-AF65-F5344CB8AC3E}">
        <p14:creationId xmlns:p14="http://schemas.microsoft.com/office/powerpoint/2010/main" val="66611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16</a:t>
            </a:r>
            <a:r>
              <a:rPr lang="zh-CN" altLang="en-US" dirty="0" smtClean="0"/>
              <a:t>轮迭代，差分攻击需要</a:t>
            </a:r>
            <a:r>
              <a:rPr lang="en-US" altLang="zh-CN" dirty="0" smtClean="0"/>
              <a:t>2</a:t>
            </a:r>
            <a:r>
              <a:rPr lang="en-US" altLang="zh-CN" baseline="30000" dirty="0" smtClean="0"/>
              <a:t>47</a:t>
            </a:r>
            <a:r>
              <a:rPr lang="zh-CN" altLang="en-US" dirty="0" smtClean="0"/>
              <a:t>个选择明文，</a:t>
            </a:r>
            <a:r>
              <a:rPr lang="en-US" altLang="zh-CN" dirty="0" smtClean="0"/>
              <a:t>2</a:t>
            </a:r>
            <a:r>
              <a:rPr lang="en-US" altLang="zh-CN" baseline="30000" dirty="0" smtClean="0"/>
              <a:t>55.1</a:t>
            </a:r>
            <a:r>
              <a:rPr lang="zh-CN" altLang="en-US" dirty="0" smtClean="0"/>
              <a:t>个已知明文</a:t>
            </a:r>
            <a:endParaRPr lang="en-US" altLang="zh-CN" dirty="0" smtClean="0"/>
          </a:p>
          <a:p>
            <a:r>
              <a:rPr lang="zh-CN" altLang="en-US" dirty="0" smtClean="0"/>
              <a:t>严格雪崩效应：输入中任意</a:t>
            </a:r>
            <a:r>
              <a:rPr lang="en-US" altLang="zh-CN" dirty="0" smtClean="0"/>
              <a:t>1</a:t>
            </a:r>
            <a:r>
              <a:rPr lang="zh-CN" altLang="en-US" dirty="0" smtClean="0"/>
              <a:t>位发生变化，输出的任意一位发生变化的可能性为</a:t>
            </a:r>
            <a:r>
              <a:rPr lang="en-US" altLang="zh-CN" dirty="0" smtClean="0"/>
              <a:t>1/2</a:t>
            </a:r>
          </a:p>
          <a:p>
            <a:r>
              <a:rPr lang="zh-CN" altLang="en-US" dirty="0" smtClean="0"/>
              <a:t>位独立：对任意</a:t>
            </a:r>
            <a:r>
              <a:rPr lang="en-US" altLang="zh-CN" dirty="0" err="1" smtClean="0"/>
              <a:t>i,j,k</a:t>
            </a:r>
            <a:r>
              <a:rPr lang="zh-CN" altLang="en-US" dirty="0" smtClean="0"/>
              <a:t>，当输入中第</a:t>
            </a:r>
            <a:r>
              <a:rPr lang="en-US" altLang="zh-CN" dirty="0" err="1" smtClean="0"/>
              <a:t>i</a:t>
            </a:r>
            <a:r>
              <a:rPr lang="zh-CN" altLang="en-US" dirty="0" smtClean="0"/>
              <a:t>位发生变化时，输出中第</a:t>
            </a:r>
            <a:r>
              <a:rPr lang="en-US" altLang="zh-CN" dirty="0" smtClean="0"/>
              <a:t>j</a:t>
            </a:r>
            <a:r>
              <a:rPr lang="zh-CN" altLang="en-US" dirty="0" smtClean="0"/>
              <a:t>位和第</a:t>
            </a:r>
            <a:r>
              <a:rPr lang="en-US" altLang="zh-CN" dirty="0" smtClean="0"/>
              <a:t>k</a:t>
            </a:r>
            <a:r>
              <a:rPr lang="zh-CN" altLang="en-US" dirty="0" smtClean="0"/>
              <a:t>位的变化是彼此无关的</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39</a:t>
            </a:fld>
            <a:endParaRPr lang="zh-CN" altLang="en-US"/>
          </a:p>
        </p:txBody>
      </p:sp>
    </p:spTree>
    <p:extLst>
      <p:ext uri="{BB962C8B-B14F-4D97-AF65-F5344CB8AC3E}">
        <p14:creationId xmlns:p14="http://schemas.microsoft.com/office/powerpoint/2010/main" val="41940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50</a:t>
            </a:fld>
            <a:endParaRPr lang="zh-CN" altLang="en-US"/>
          </a:p>
        </p:txBody>
      </p:sp>
    </p:spTree>
    <p:extLst>
      <p:ext uri="{BB962C8B-B14F-4D97-AF65-F5344CB8AC3E}">
        <p14:creationId xmlns:p14="http://schemas.microsoft.com/office/powerpoint/2010/main" val="11659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注意：若</a:t>
            </a:r>
            <a:r>
              <a:rPr lang="en-US" altLang="zh-CN" dirty="0" smtClean="0"/>
              <a:t>b</a:t>
            </a:r>
            <a:r>
              <a:rPr lang="zh-CN" altLang="en-US" dirty="0" smtClean="0"/>
              <a:t>为素数，且作为模数，则等价于求解</a:t>
            </a:r>
            <a:r>
              <a:rPr lang="en-US" altLang="zh-CN" dirty="0" smtClean="0"/>
              <a:t>ax mod b=1</a:t>
            </a:r>
            <a:endParaRPr 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77</a:t>
            </a:fld>
            <a:endParaRPr lang="zh-CN" altLang="en-US"/>
          </a:p>
        </p:txBody>
      </p:sp>
    </p:spTree>
    <p:extLst>
      <p:ext uri="{BB962C8B-B14F-4D97-AF65-F5344CB8AC3E}">
        <p14:creationId xmlns:p14="http://schemas.microsoft.com/office/powerpoint/2010/main" val="33571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85</a:t>
            </a:fld>
            <a:endParaRPr lang="zh-CN" altLang="en-US"/>
          </a:p>
        </p:txBody>
      </p:sp>
    </p:spTree>
    <p:extLst>
      <p:ext uri="{BB962C8B-B14F-4D97-AF65-F5344CB8AC3E}">
        <p14:creationId xmlns:p14="http://schemas.microsoft.com/office/powerpoint/2010/main" val="308716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a:t>
            </a:r>
            <a:r>
              <a:rPr lang="en-US" altLang="zh-CN" baseline="-25000" dirty="0" smtClean="0"/>
              <a:t>3,i</a:t>
            </a:r>
            <a:r>
              <a:rPr lang="en-US" altLang="zh-CN" dirty="0" smtClean="0"/>
              <a:t>x</a:t>
            </a:r>
            <a:r>
              <a:rPr lang="en-US" altLang="zh-CN" baseline="30000" dirty="0" smtClean="0"/>
              <a:t>4</a:t>
            </a:r>
            <a:r>
              <a:rPr lang="en-US" altLang="zh-CN" dirty="0" smtClean="0"/>
              <a:t>+s</a:t>
            </a:r>
            <a:r>
              <a:rPr lang="en-US" altLang="zh-CN" baseline="-25000" dirty="0" smtClean="0"/>
              <a:t>2,i</a:t>
            </a:r>
            <a:r>
              <a:rPr lang="en-US" altLang="zh-CN" dirty="0" smtClean="0"/>
              <a:t>x</a:t>
            </a:r>
            <a:r>
              <a:rPr lang="en-US" altLang="zh-CN" baseline="30000" dirty="0" smtClean="0"/>
              <a:t>3</a:t>
            </a:r>
            <a:r>
              <a:rPr lang="en-US" altLang="zh-CN" dirty="0" smtClean="0"/>
              <a:t>+s</a:t>
            </a:r>
            <a:r>
              <a:rPr lang="en-US" altLang="zh-CN" baseline="-25000" dirty="0" smtClean="0"/>
              <a:t>1,i</a:t>
            </a:r>
            <a:r>
              <a:rPr lang="en-US" altLang="zh-CN" dirty="0" smtClean="0"/>
              <a:t>x</a:t>
            </a:r>
            <a:r>
              <a:rPr lang="en-US" altLang="zh-CN" baseline="30000" dirty="0" smtClean="0"/>
              <a:t>2</a:t>
            </a:r>
            <a:r>
              <a:rPr lang="en-US" altLang="zh-CN" dirty="0" smtClean="0"/>
              <a:t>+s</a:t>
            </a:r>
            <a:r>
              <a:rPr lang="en-US" altLang="zh-CN" baseline="-25000" dirty="0" smtClean="0"/>
              <a:t>0,i</a:t>
            </a:r>
            <a:r>
              <a:rPr lang="en-US" altLang="zh-CN" dirty="0" smtClean="0"/>
              <a:t>x</a:t>
            </a:r>
            <a:r>
              <a:rPr lang="zh-CN" altLang="en-US" dirty="0" smtClean="0"/>
              <a:t>。可用竖式乘法证明</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96</a:t>
            </a:fld>
            <a:endParaRPr lang="zh-CN" altLang="en-US"/>
          </a:p>
        </p:txBody>
      </p:sp>
    </p:spTree>
    <p:extLst>
      <p:ext uri="{BB962C8B-B14F-4D97-AF65-F5344CB8AC3E}">
        <p14:creationId xmlns:p14="http://schemas.microsoft.com/office/powerpoint/2010/main" val="39897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仿宋_GB2312" pitchFamily="49" charset="-122"/>
              </a:rPr>
              <a:t>这种紧凑、有效的实现方式可能是选择</a:t>
            </a:r>
            <a:r>
              <a:rPr lang="en-US" altLang="zh-CN" dirty="0" err="1" smtClean="0">
                <a:cs typeface="Times New Roman" pitchFamily="18" charset="0"/>
              </a:rPr>
              <a:t>Rijndael</a:t>
            </a:r>
            <a:r>
              <a:rPr lang="zh-CN" altLang="en-US" dirty="0" smtClean="0">
                <a:latin typeface="仿宋_GB2312" pitchFamily="49" charset="-122"/>
              </a:rPr>
              <a:t>作为</a:t>
            </a:r>
            <a:r>
              <a:rPr lang="en-US" altLang="zh-CN" dirty="0" smtClean="0">
                <a:latin typeface="仿宋_GB2312" pitchFamily="49" charset="-122"/>
              </a:rPr>
              <a:t>AES</a:t>
            </a:r>
            <a:r>
              <a:rPr lang="zh-CN" altLang="en-US" dirty="0" smtClean="0">
                <a:latin typeface="仿宋_GB2312" pitchFamily="49" charset="-122"/>
              </a:rPr>
              <a:t>的最重要因素之一</a:t>
            </a:r>
            <a:endParaRPr lang="en-US" altLang="zh-CN" dirty="0" smtClean="0">
              <a:latin typeface="仿宋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109</a:t>
            </a:fld>
            <a:endParaRPr lang="zh-CN" altLang="en-US"/>
          </a:p>
        </p:txBody>
      </p:sp>
    </p:spTree>
    <p:extLst>
      <p:ext uri="{BB962C8B-B14F-4D97-AF65-F5344CB8AC3E}">
        <p14:creationId xmlns:p14="http://schemas.microsoft.com/office/powerpoint/2010/main" val="40312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129</a:t>
            </a:fld>
            <a:endParaRPr lang="zh-CN" altLang="en-US"/>
          </a:p>
        </p:txBody>
      </p:sp>
    </p:spTree>
    <p:extLst>
      <p:ext uri="{BB962C8B-B14F-4D97-AF65-F5344CB8AC3E}">
        <p14:creationId xmlns:p14="http://schemas.microsoft.com/office/powerpoint/2010/main" val="288344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注意：解密时最后一次仍是加密运算，其它为解密运算</a:t>
            </a:r>
            <a:endParaRPr lang="zh-CN" altLang="en-US" dirty="0"/>
          </a:p>
        </p:txBody>
      </p:sp>
      <p:sp>
        <p:nvSpPr>
          <p:cNvPr id="4" name="灯片编号占位符 3"/>
          <p:cNvSpPr>
            <a:spLocks noGrp="1"/>
          </p:cNvSpPr>
          <p:nvPr>
            <p:ph type="sldNum" sz="quarter" idx="10"/>
          </p:nvPr>
        </p:nvSpPr>
        <p:spPr/>
        <p:txBody>
          <a:bodyPr/>
          <a:lstStyle/>
          <a:p>
            <a:fld id="{4F8B22AE-F6C8-4097-8FE8-2FDF4BD982C8}" type="slidenum">
              <a:rPr lang="zh-CN" altLang="en-US" smtClean="0"/>
              <a:pPr/>
              <a:t>130</a:t>
            </a:fld>
            <a:endParaRPr lang="zh-CN" altLang="en-US"/>
          </a:p>
        </p:txBody>
      </p:sp>
    </p:spTree>
    <p:extLst>
      <p:ext uri="{BB962C8B-B14F-4D97-AF65-F5344CB8AC3E}">
        <p14:creationId xmlns:p14="http://schemas.microsoft.com/office/powerpoint/2010/main" val="686560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证明">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FC620DE2-023C-4447-B5E6-85BACFF8C054}" type="slidenum">
              <a:rPr lang="zh-CN" altLang="en-US" smtClean="0"/>
              <a:pPr/>
              <a:t>‹#›</a:t>
            </a:fld>
            <a:endParaRPr lang="zh-CN" altLang="en-US"/>
          </a:p>
        </p:txBody>
      </p:sp>
      <p:sp>
        <p:nvSpPr>
          <p:cNvPr id="7" name="云形标注 6"/>
          <p:cNvSpPr/>
          <p:nvPr/>
        </p:nvSpPr>
        <p:spPr>
          <a:xfrm>
            <a:off x="7215207" y="214290"/>
            <a:ext cx="1714512" cy="785818"/>
          </a:xfrm>
          <a:prstGeom prst="cloudCallout">
            <a:avLst>
              <a:gd name="adj1" fmla="val -47896"/>
              <a:gd name="adj2" fmla="val 48786"/>
            </a:avLst>
          </a:prstGeom>
          <a:gradFill flip="none" rotWithShape="1">
            <a:gsLst>
              <a:gs pos="0">
                <a:srgbClr val="5E9EFF"/>
              </a:gs>
              <a:gs pos="10000">
                <a:srgbClr val="85C2FF">
                  <a:alpha val="80000"/>
                </a:srgbClr>
              </a:gs>
              <a:gs pos="30000">
                <a:srgbClr val="C4D6EB">
                  <a:alpha val="40000"/>
                </a:srgbClr>
              </a:gs>
              <a:gs pos="100000">
                <a:srgbClr val="FFEBFA">
                  <a:alpha val="20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indent="0" algn="r" defTabSz="914400" rtl="0" eaLnBrk="1" fontAlgn="auto" latinLnBrk="0" hangingPunct="1">
              <a:lnSpc>
                <a:spcPct val="100000"/>
              </a:lnSpc>
              <a:spcBef>
                <a:spcPts val="0"/>
              </a:spcBef>
              <a:spcAft>
                <a:spcPts val="0"/>
              </a:spcAft>
              <a:buClrTx/>
              <a:buSzTx/>
              <a:buFontTx/>
              <a:buNone/>
              <a:tabLst/>
              <a:defRPr/>
            </a:pPr>
            <a:r>
              <a:rPr lang="zh-CN" alt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行楷" pitchFamily="2" charset="-122"/>
                <a:ea typeface="华文行楷" pitchFamily="2" charset="-122"/>
              </a:rPr>
              <a:t>证明</a:t>
            </a:r>
          </a:p>
        </p:txBody>
      </p:sp>
      <p:sp>
        <p:nvSpPr>
          <p:cNvPr id="9" name="横卷形 8"/>
          <p:cNvSpPr/>
          <p:nvPr/>
        </p:nvSpPr>
        <p:spPr>
          <a:xfrm>
            <a:off x="3286117" y="6429396"/>
            <a:ext cx="2857520" cy="357190"/>
          </a:xfrm>
          <a:prstGeom prst="horizontalScroll">
            <a:avLst>
              <a:gd name="adj" fmla="val 14551"/>
            </a:avLst>
          </a:prstGeom>
          <a:noFill/>
          <a:ln>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dirty="0" smtClean="0">
                <a:solidFill>
                  <a:srgbClr val="7030A0"/>
                </a:solidFill>
                <a:latin typeface="华文行楷" pitchFamily="2" charset="-122"/>
                <a:ea typeface="华文行楷" pitchFamily="2" charset="-122"/>
              </a:rPr>
              <a:t>中国科学技术大学 </a:t>
            </a:r>
            <a:r>
              <a:rPr lang="en-US" altLang="zh-CN" sz="1400" b="0" dirty="0" smtClean="0">
                <a:solidFill>
                  <a:srgbClr val="7030A0"/>
                </a:solidFill>
                <a:latin typeface="华文行楷" pitchFamily="2" charset="-122"/>
                <a:ea typeface="华文行楷" pitchFamily="2" charset="-122"/>
              </a:rPr>
              <a:t>·</a:t>
            </a:r>
            <a:r>
              <a:rPr lang="zh-CN" altLang="en-US" sz="1400" b="0" dirty="0" smtClean="0">
                <a:solidFill>
                  <a:srgbClr val="7030A0"/>
                </a:solidFill>
                <a:latin typeface="华文行楷" pitchFamily="2" charset="-122"/>
                <a:ea typeface="华文行楷" pitchFamily="2" charset="-122"/>
              </a:rPr>
              <a:t> 密码学导论</a:t>
            </a:r>
          </a:p>
        </p:txBody>
      </p:sp>
      <p:sp>
        <p:nvSpPr>
          <p:cNvPr id="10" name="内容占位符 2"/>
          <p:cNvSpPr>
            <a:spLocks noGrp="1"/>
          </p:cNvSpPr>
          <p:nvPr>
            <p:ph idx="1"/>
          </p:nvPr>
        </p:nvSpPr>
        <p:spPr>
          <a:xfrm>
            <a:off x="357159" y="357166"/>
            <a:ext cx="8472519" cy="600079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64096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5">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2954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57200" y="228600"/>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a:t>密码学导论</a:t>
            </a:r>
            <a:r>
              <a:rPr lang="en-US" altLang="zh-CN"/>
              <a:t>--</a:t>
            </a:r>
            <a:r>
              <a:rPr lang="zh-CN" altLang="en-US"/>
              <a:t>中国科学技术大学</a:t>
            </a:r>
            <a:endParaRPr lang="en-US" altLang="zh-CN"/>
          </a:p>
        </p:txBody>
      </p:sp>
      <p:grpSp>
        <p:nvGrpSpPr>
          <p:cNvPr id="128" name="Group 15"/>
          <p:cNvGrpSpPr>
            <a:grpSpLocks/>
          </p:cNvGrpSpPr>
          <p:nvPr userDrawn="1"/>
        </p:nvGrpSpPr>
        <p:grpSpPr bwMode="auto">
          <a:xfrm>
            <a:off x="623"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oleObject" Target="../embeddings/oleObject5.bin"/><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wmf"/><Relationship Id="rId11" Type="http://schemas.openxmlformats.org/officeDocument/2006/relationships/slide" Target="slide131.xml"/><Relationship Id="rId5" Type="http://schemas.openxmlformats.org/officeDocument/2006/relationships/oleObject" Target="../embeddings/oleObject6.bin"/><Relationship Id="rId10" Type="http://schemas.openxmlformats.org/officeDocument/2006/relationships/slide" Target="slide110.xml"/><Relationship Id="rId4" Type="http://schemas.openxmlformats.org/officeDocument/2006/relationships/image" Target="../media/image19.wmf"/><Relationship Id="rId9" Type="http://schemas.openxmlformats.org/officeDocument/2006/relationships/slide" Target="slide81.xml"/></Relationships>
</file>

<file path=ppt/slides/_rels/slide10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52.gif"/><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0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0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0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0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06.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23.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53.wmf"/><Relationship Id="rId9" Type="http://schemas.openxmlformats.org/officeDocument/2006/relationships/slide" Target="slide131.xml"/></Relationships>
</file>

<file path=ppt/slides/_rels/slide107.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24.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54.wmf"/><Relationship Id="rId9" Type="http://schemas.openxmlformats.org/officeDocument/2006/relationships/slide" Target="slide131.xml"/></Relationships>
</file>

<file path=ppt/slides/_rels/slide10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oleObject" Target="../embeddings/oleObject25.bin"/><Relationship Id="rId7" Type="http://schemas.openxmlformats.org/officeDocument/2006/relationships/slide" Target="slide3.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6.wmf"/><Relationship Id="rId11" Type="http://schemas.openxmlformats.org/officeDocument/2006/relationships/slide" Target="slide131.xml"/><Relationship Id="rId5" Type="http://schemas.openxmlformats.org/officeDocument/2006/relationships/oleObject" Target="../embeddings/oleObject26.bin"/><Relationship Id="rId10" Type="http://schemas.openxmlformats.org/officeDocument/2006/relationships/slide" Target="slide110.xml"/><Relationship Id="rId4" Type="http://schemas.openxmlformats.org/officeDocument/2006/relationships/image" Target="../media/image55.wmf"/><Relationship Id="rId9" Type="http://schemas.openxmlformats.org/officeDocument/2006/relationships/slide" Target="slide81.xml"/></Relationships>
</file>

<file path=ppt/slides/_rels/slide10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1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2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3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4.xml.rels><?xml version="1.0" encoding="UTF-8" standalone="yes"?>
<Relationships xmlns="http://schemas.openxmlformats.org/package/2006/relationships"><Relationship Id="rId8" Type="http://schemas.openxmlformats.org/officeDocument/2006/relationships/slide" Target="slide131.xml"/><Relationship Id="rId3" Type="http://schemas.microsoft.com/office/2007/relationships/hdphoto" Target="../media/hdphoto1.wdp"/><Relationship Id="rId7" Type="http://schemas.openxmlformats.org/officeDocument/2006/relationships/slide" Target="slide110.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14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41.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58.png"/><Relationship Id="rId7" Type="http://schemas.openxmlformats.org/officeDocument/2006/relationships/slide" Target="slide110.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14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45.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60.png"/><Relationship Id="rId7" Type="http://schemas.openxmlformats.org/officeDocument/2006/relationships/slide" Target="slide110.xml"/><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14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4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4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4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5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5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5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6.xml.rels><?xml version="1.0" encoding="UTF-8" standalone="yes"?>
<Relationships xmlns="http://schemas.openxmlformats.org/package/2006/relationships"><Relationship Id="rId3" Type="http://schemas.openxmlformats.org/officeDocument/2006/relationships/slide" Target="slide42.xml"/><Relationship Id="rId7" Type="http://schemas.openxmlformats.org/officeDocument/2006/relationships/image" Target="../media/image22.gif"/><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6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6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6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6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23.gif"/><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19.xml.rels><?xml version="1.0" encoding="UTF-8" standalone="yes"?>
<Relationships xmlns="http://schemas.openxmlformats.org/package/2006/relationships"><Relationship Id="rId8" Type="http://schemas.openxmlformats.org/officeDocument/2006/relationships/slide" Target="slide110.xml"/><Relationship Id="rId3" Type="http://schemas.microsoft.com/office/2007/relationships/hdphoto" Target="../media/hdphoto2.wdp"/><Relationship Id="rId7" Type="http://schemas.openxmlformats.org/officeDocument/2006/relationships/slide" Target="slide8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25.gif"/><Relationship Id="rId9" Type="http://schemas.openxmlformats.org/officeDocument/2006/relationships/slide" Target="slide13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8" Type="http://schemas.openxmlformats.org/officeDocument/2006/relationships/slide" Target="slide131.xml"/><Relationship Id="rId3" Type="http://schemas.microsoft.com/office/2007/relationships/hdphoto" Target="../media/hdphoto3.wdp"/><Relationship Id="rId7" Type="http://schemas.openxmlformats.org/officeDocument/2006/relationships/slide" Target="slide110.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slide" Target="slide131.xml"/><Relationship Id="rId3" Type="http://schemas.microsoft.com/office/2007/relationships/hdphoto" Target="../media/hdphoto4.wdp"/><Relationship Id="rId7" Type="http://schemas.openxmlformats.org/officeDocument/2006/relationships/slide" Target="slide110.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2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2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2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2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29.gif"/><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2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1.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7.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30.wmf"/><Relationship Id="rId9" Type="http://schemas.openxmlformats.org/officeDocument/2006/relationships/slide" Target="slide131.xml"/></Relationships>
</file>

<file path=ppt/slides/_rels/slide3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4.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8.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31.wmf"/><Relationship Id="rId9" Type="http://schemas.openxmlformats.org/officeDocument/2006/relationships/slide" Target="slide131.xml"/></Relationships>
</file>

<file path=ppt/slides/_rels/slide3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38.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notesSlide" Target="../notesSlides/notesSlide1.xml"/><Relationship Id="rId7" Type="http://schemas.openxmlformats.org/officeDocument/2006/relationships/slide" Target="slide4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3.xml"/><Relationship Id="rId5" Type="http://schemas.openxmlformats.org/officeDocument/2006/relationships/image" Target="../media/image32.wmf"/><Relationship Id="rId10" Type="http://schemas.openxmlformats.org/officeDocument/2006/relationships/slide" Target="slide131.xml"/><Relationship Id="rId4" Type="http://schemas.openxmlformats.org/officeDocument/2006/relationships/oleObject" Target="../embeddings/oleObject9.bin"/><Relationship Id="rId9" Type="http://schemas.openxmlformats.org/officeDocument/2006/relationships/slide" Target="slide110.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4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5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5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1.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10.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33.wmf"/><Relationship Id="rId9" Type="http://schemas.openxmlformats.org/officeDocument/2006/relationships/slide" Target="slide131.xml"/></Relationships>
</file>

<file path=ppt/slides/_rels/slide6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3.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slide" Target="slide81.xml"/><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slide" Target="slide42.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slide" Target="slide3.xml"/><Relationship Id="rId5" Type="http://schemas.openxmlformats.org/officeDocument/2006/relationships/oleObject" Target="../embeddings/oleObject12.bin"/><Relationship Id="rId15" Type="http://schemas.openxmlformats.org/officeDocument/2006/relationships/slide" Target="slide131.xml"/><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14.bin"/><Relationship Id="rId14" Type="http://schemas.openxmlformats.org/officeDocument/2006/relationships/slide" Target="slide110.xml"/></Relationships>
</file>

<file path=ppt/slides/_rels/slide6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5.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slide" Target="slide81.xml"/><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slide" Target="slide4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9.wmf"/><Relationship Id="rId11" Type="http://schemas.openxmlformats.org/officeDocument/2006/relationships/slide" Target="slide3.xml"/><Relationship Id="rId5" Type="http://schemas.openxmlformats.org/officeDocument/2006/relationships/oleObject" Target="../embeddings/oleObject16.bin"/><Relationship Id="rId15" Type="http://schemas.openxmlformats.org/officeDocument/2006/relationships/slide" Target="slide131.xml"/><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18.bin"/><Relationship Id="rId14" Type="http://schemas.openxmlformats.org/officeDocument/2006/relationships/slide" Target="slide110.xml"/></Relationships>
</file>

<file path=ppt/slides/_rels/slide6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6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7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5.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7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7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slide" Target="slide42.xml"/><Relationship Id="rId3" Type="http://schemas.openxmlformats.org/officeDocument/2006/relationships/image" Target="../media/image18.png"/><Relationship Id="rId7" Type="http://schemas.openxmlformats.org/officeDocument/2006/relationships/image" Target="../media/image15.wmf"/><Relationship Id="rId12" Type="http://schemas.openxmlformats.org/officeDocument/2006/relationships/slide" Target="slide3.xml"/><Relationship Id="rId2" Type="http://schemas.openxmlformats.org/officeDocument/2006/relationships/slideLayout" Target="../slideLayouts/slideLayout7.xml"/><Relationship Id="rId16" Type="http://schemas.openxmlformats.org/officeDocument/2006/relationships/slide" Target="slide13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slide" Target="slide110.xml"/><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6.wmf"/><Relationship Id="rId14" Type="http://schemas.openxmlformats.org/officeDocument/2006/relationships/slide" Target="slide81.xml"/></Relationships>
</file>

<file path=ppt/slides/_rels/slide8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8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88.xml.rels><?xml version="1.0" encoding="UTF-8" standalone="yes"?>
<Relationships xmlns="http://schemas.openxmlformats.org/package/2006/relationships"><Relationship Id="rId8" Type="http://schemas.openxmlformats.org/officeDocument/2006/relationships/slide" Target="slide131.xml"/><Relationship Id="rId3" Type="http://schemas.microsoft.com/office/2007/relationships/hdphoto" Target="../media/hdphoto5.wdp"/><Relationship Id="rId7" Type="http://schemas.openxmlformats.org/officeDocument/2006/relationships/slide" Target="slide110.xml"/><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slide" Target="slide81.xml"/><Relationship Id="rId5" Type="http://schemas.openxmlformats.org/officeDocument/2006/relationships/slide" Target="slide42.xml"/><Relationship Id="rId4" Type="http://schemas.openxmlformats.org/officeDocument/2006/relationships/slide" Target="slide3.xml"/></Relationships>
</file>

<file path=ppt/slides/_rels/slide8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43.gif"/><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90.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19.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44.wmf"/><Relationship Id="rId9" Type="http://schemas.openxmlformats.org/officeDocument/2006/relationships/slide" Target="slide131.xml"/></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45.gif"/><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92.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20.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46.wmf"/><Relationship Id="rId9" Type="http://schemas.openxmlformats.org/officeDocument/2006/relationships/slide" Target="slide131.xml"/></Relationships>
</file>

<file path=ppt/slides/_rels/slide9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47.gif"/><Relationship Id="rId1" Type="http://schemas.openxmlformats.org/officeDocument/2006/relationships/slideLayout" Target="../slideLayouts/slideLayout6.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9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1.xml"/><Relationship Id="rId2" Type="http://schemas.openxmlformats.org/officeDocument/2006/relationships/image" Target="../media/image48.gif"/><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81.xml"/><Relationship Id="rId4" Type="http://schemas.openxmlformats.org/officeDocument/2006/relationships/slide" Target="slide42.xml"/></Relationships>
</file>

<file path=ppt/slides/_rels/slide96.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notesSlide" Target="../notesSlides/notesSlide6.xml"/><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0.gif"/><Relationship Id="rId11" Type="http://schemas.openxmlformats.org/officeDocument/2006/relationships/slide" Target="slide131.xml"/><Relationship Id="rId5" Type="http://schemas.openxmlformats.org/officeDocument/2006/relationships/image" Target="../media/image49.wmf"/><Relationship Id="rId10" Type="http://schemas.openxmlformats.org/officeDocument/2006/relationships/slide" Target="slide110.xml"/><Relationship Id="rId4" Type="http://schemas.openxmlformats.org/officeDocument/2006/relationships/oleObject" Target="../embeddings/oleObject21.bin"/><Relationship Id="rId9" Type="http://schemas.openxmlformats.org/officeDocument/2006/relationships/slide" Target="slide81.xml"/></Relationships>
</file>

<file path=ppt/slides/_rels/slide97.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oleObject" Target="../embeddings/oleObject22.bin"/><Relationship Id="rId7" Type="http://schemas.openxmlformats.org/officeDocument/2006/relationships/slide" Target="slide8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42.xml"/><Relationship Id="rId5" Type="http://schemas.openxmlformats.org/officeDocument/2006/relationships/slide" Target="slide3.xml"/><Relationship Id="rId4" Type="http://schemas.openxmlformats.org/officeDocument/2006/relationships/image" Target="../media/image51.wmf"/><Relationship Id="rId9" Type="http://schemas.openxmlformats.org/officeDocument/2006/relationships/slide" Target="slide131.xml"/></Relationships>
</file>

<file path=ppt/slides/_rels/slide9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_rels/slide9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110.xml"/><Relationship Id="rId4" Type="http://schemas.openxmlformats.org/officeDocument/2006/relationships/slide" Target="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a:t>
            </a:r>
            <a:r>
              <a:rPr lang="zh-CN" altLang="en-US" sz="2400" dirty="0" smtClean="0"/>
              <a:t>导论˙第</a:t>
            </a:r>
            <a:r>
              <a:rPr lang="en-US" altLang="zh-CN" sz="2400" dirty="0" smtClean="0"/>
              <a:t>4</a:t>
            </a:r>
            <a:r>
              <a:rPr lang="zh-CN" altLang="en-US" sz="2400" dirty="0" smtClean="0"/>
              <a:t>章</a:t>
            </a:r>
            <a:r>
              <a:rPr lang="en-US" altLang="zh-CN" sz="2400" dirty="0"/>
              <a:t/>
            </a:r>
            <a:br>
              <a:rPr lang="en-US" altLang="zh-CN" sz="2400" dirty="0"/>
            </a:br>
            <a:r>
              <a:rPr lang="zh-CN" altLang="en-US" dirty="0" smtClean="0"/>
              <a:t>分组密码</a:t>
            </a:r>
            <a:endParaRPr lang="zh-CN" altLang="en-US" dirty="0"/>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讨论</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对轮函数</a:t>
            </a:r>
            <a:r>
              <a:rPr lang="en-US" altLang="zh-CN" dirty="0" smtClean="0"/>
              <a:t>F</a:t>
            </a:r>
            <a:r>
              <a:rPr lang="zh-CN" altLang="en-US" dirty="0" smtClean="0"/>
              <a:t>的要求：</a:t>
            </a:r>
            <a:endParaRPr lang="en-US" altLang="zh-CN" dirty="0" smtClean="0"/>
          </a:p>
          <a:p>
            <a:pPr lvl="1"/>
            <a:r>
              <a:rPr lang="zh-CN" altLang="en-US" dirty="0" smtClean="0"/>
              <a:t>从可解密角度：没有</a:t>
            </a:r>
            <a:endParaRPr lang="en-US" altLang="zh-CN" dirty="0" smtClean="0"/>
          </a:p>
          <a:p>
            <a:pPr lvl="1"/>
            <a:r>
              <a:rPr lang="zh-CN" altLang="en-US" dirty="0" smtClean="0"/>
              <a:t>从安全角度：尽可能复杂</a:t>
            </a:r>
            <a:endParaRPr lang="en-US" altLang="zh-CN" dirty="0" smtClean="0"/>
          </a:p>
          <a:p>
            <a:pPr lvl="1"/>
            <a:r>
              <a:rPr lang="zh-CN" altLang="en-US" dirty="0" smtClean="0"/>
              <a:t>例如</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2"/>
            <a:r>
              <a:rPr lang="zh-CN" altLang="en-US" dirty="0" smtClean="0"/>
              <a:t>扩散效应局限在两个对应比特上</a:t>
            </a:r>
            <a:endParaRPr lang="en-US" altLang="zh-CN" dirty="0" smtClean="0"/>
          </a:p>
          <a:p>
            <a:pPr lvl="2"/>
            <a:r>
              <a:rPr lang="zh-CN" altLang="en-US" dirty="0" smtClean="0"/>
              <a:t>轮函数</a:t>
            </a:r>
            <a:r>
              <a:rPr lang="en-US" altLang="zh-CN" dirty="0" smtClean="0"/>
              <a:t>F</a:t>
            </a:r>
            <a:r>
              <a:rPr lang="zh-CN" altLang="en-US" dirty="0" smtClean="0"/>
              <a:t>对扩散的效果有影响</a:t>
            </a:r>
            <a:endParaRPr lang="en-US" altLang="zh-CN" dirty="0" smtClean="0"/>
          </a:p>
          <a:p>
            <a:pPr lvl="1"/>
            <a:endParaRPr lang="en-US" altLang="zh-CN" dirty="0" smtClean="0"/>
          </a:p>
          <a:p>
            <a:r>
              <a:rPr lang="zh-CN" altLang="en-US" dirty="0" smtClean="0"/>
              <a:t>同样，对子密钥的生成也应考虑到混淆的效果。</a:t>
            </a:r>
            <a:endParaRPr lang="zh-CN" altLang="en-US" dirty="0"/>
          </a:p>
        </p:txBody>
      </p:sp>
      <p:graphicFrame>
        <p:nvGraphicFramePr>
          <p:cNvPr id="6" name="对象 5"/>
          <p:cNvGraphicFramePr>
            <a:graphicFrameLocks noChangeAspect="1"/>
          </p:cNvGraphicFramePr>
          <p:nvPr/>
        </p:nvGraphicFramePr>
        <p:xfrm>
          <a:off x="1857356" y="2659058"/>
          <a:ext cx="3050397" cy="484190"/>
        </p:xfrm>
        <a:graphic>
          <a:graphicData uri="http://schemas.openxmlformats.org/presentationml/2006/ole">
            <mc:AlternateContent xmlns:mc="http://schemas.openxmlformats.org/markup-compatibility/2006">
              <mc:Choice xmlns:v="urn:schemas-microsoft-com:vml" Requires="v">
                <p:oleObj spid="_x0000_s2382" name="Equation" r:id="rId3" imgW="1600200" imgH="253800" progId="Equation.DSMT4">
                  <p:embed/>
                </p:oleObj>
              </mc:Choice>
              <mc:Fallback>
                <p:oleObj name="Equation" r:id="rId3" imgW="160020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2659058"/>
                        <a:ext cx="3050397" cy="484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 name="组合 51"/>
          <p:cNvGrpSpPr/>
          <p:nvPr/>
        </p:nvGrpSpPr>
        <p:grpSpPr>
          <a:xfrm>
            <a:off x="2349048" y="3214686"/>
            <a:ext cx="4508968" cy="1300171"/>
            <a:chOff x="2143108" y="3414713"/>
            <a:chExt cx="4508968" cy="1300171"/>
          </a:xfrm>
        </p:grpSpPr>
        <p:sp>
          <p:nvSpPr>
            <p:cNvPr id="8" name="矩形 7"/>
            <p:cNvSpPr/>
            <p:nvPr/>
          </p:nvSpPr>
          <p:spPr>
            <a:xfrm>
              <a:off x="2143108" y="3571876"/>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4714876" y="3571876"/>
              <a:ext cx="1928826" cy="142876"/>
              <a:chOff x="4389218" y="3500438"/>
              <a:chExt cx="1928826" cy="142876"/>
            </a:xfrm>
          </p:grpSpPr>
          <p:sp>
            <p:nvSpPr>
              <p:cNvPr id="7" name="矩形 6"/>
              <p:cNvSpPr/>
              <p:nvPr/>
            </p:nvSpPr>
            <p:spPr>
              <a:xfrm>
                <a:off x="4389218" y="3500438"/>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103598" y="3500438"/>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723250" y="4572008"/>
              <a:ext cx="1928826" cy="142876"/>
              <a:chOff x="4397592" y="4500570"/>
              <a:chExt cx="1928826" cy="142876"/>
            </a:xfrm>
          </p:grpSpPr>
          <p:sp>
            <p:nvSpPr>
              <p:cNvPr id="9" name="矩形 8"/>
              <p:cNvSpPr/>
              <p:nvPr/>
            </p:nvSpPr>
            <p:spPr>
              <a:xfrm>
                <a:off x="4397592" y="4500570"/>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11972" y="4500570"/>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箭头连接符 13"/>
            <p:cNvCxnSpPr/>
            <p:nvPr/>
          </p:nvCxnSpPr>
          <p:spPr>
            <a:xfrm rot="16200000" flipH="1">
              <a:off x="5254848" y="4139193"/>
              <a:ext cx="857256" cy="8374"/>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9" idx="2"/>
              <a:endCxn id="24" idx="6"/>
            </p:cNvCxnSpPr>
            <p:nvPr/>
          </p:nvCxnSpPr>
          <p:spPr>
            <a:xfrm rot="10800000">
              <a:off x="3254584" y="4143380"/>
              <a:ext cx="1000132"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流程图: 或者 18"/>
            <p:cNvSpPr/>
            <p:nvPr/>
          </p:nvSpPr>
          <p:spPr>
            <a:xfrm>
              <a:off x="4254716" y="4000504"/>
              <a:ext cx="285752" cy="285752"/>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或者 23"/>
            <p:cNvSpPr/>
            <p:nvPr/>
          </p:nvSpPr>
          <p:spPr>
            <a:xfrm>
              <a:off x="2968832" y="4000504"/>
              <a:ext cx="285752" cy="285752"/>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stCxn id="8" idx="2"/>
              <a:endCxn id="24" idx="0"/>
            </p:cNvCxnSpPr>
            <p:nvPr/>
          </p:nvCxnSpPr>
          <p:spPr>
            <a:xfrm rot="16200000" flipH="1">
              <a:off x="2966738" y="3855534"/>
              <a:ext cx="285752" cy="4187"/>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4"/>
            </p:cNvCxnSpPr>
            <p:nvPr/>
          </p:nvCxnSpPr>
          <p:spPr>
            <a:xfrm rot="16200000" flipH="1">
              <a:off x="2970925" y="4427038"/>
              <a:ext cx="285752" cy="4187"/>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9" idx="6"/>
            </p:cNvCxnSpPr>
            <p:nvPr/>
          </p:nvCxnSpPr>
          <p:spPr>
            <a:xfrm rot="10800000">
              <a:off x="4540468" y="4143380"/>
              <a:ext cx="1143008"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151482" y="4572008"/>
              <a:ext cx="1928826" cy="142876"/>
              <a:chOff x="4397592" y="4429132"/>
              <a:chExt cx="1928826" cy="142876"/>
            </a:xfrm>
          </p:grpSpPr>
          <p:sp>
            <p:nvSpPr>
              <p:cNvPr id="46" name="矩形 45"/>
              <p:cNvSpPr/>
              <p:nvPr/>
            </p:nvSpPr>
            <p:spPr>
              <a:xfrm>
                <a:off x="4397592" y="4429132"/>
                <a:ext cx="1928826" cy="142876"/>
              </a:xfrm>
              <a:prstGeom prst="rect">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111972" y="4429132"/>
                <a:ext cx="142876" cy="142876"/>
              </a:xfrm>
              <a:prstGeom prst="rect">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箭头连接符 48"/>
            <p:cNvCxnSpPr>
              <a:endCxn id="19" idx="0"/>
            </p:cNvCxnSpPr>
            <p:nvPr/>
          </p:nvCxnSpPr>
          <p:spPr>
            <a:xfrm rot="5400000">
              <a:off x="4254717" y="3857628"/>
              <a:ext cx="285751" cy="1588"/>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 name="对象 50"/>
            <p:cNvGraphicFramePr>
              <a:graphicFrameLocks noChangeAspect="1"/>
            </p:cNvGraphicFramePr>
            <p:nvPr/>
          </p:nvGraphicFramePr>
          <p:xfrm>
            <a:off x="4254716" y="3414713"/>
            <a:ext cx="309564" cy="371477"/>
          </p:xfrm>
          <a:graphic>
            <a:graphicData uri="http://schemas.openxmlformats.org/presentationml/2006/ole">
              <mc:AlternateContent xmlns:mc="http://schemas.openxmlformats.org/markup-compatibility/2006">
                <mc:Choice xmlns:v="urn:schemas-microsoft-com:vml" Requires="v">
                  <p:oleObj spid="_x0000_s2383" name="Equation" r:id="rId5" imgW="190440" imgH="228600" progId="Equation.DSMT4">
                    <p:embed/>
                  </p:oleObj>
                </mc:Choice>
                <mc:Fallback>
                  <p:oleObj name="Equation" r:id="rId5" imgW="1904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716" y="3414713"/>
                          <a:ext cx="309564" cy="3714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0" name="灯片编号占位符 9"/>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sp>
        <p:nvSpPr>
          <p:cNvPr id="27" name="流程图: 可选过程 26">
            <a:hlinkClick r:id="rId7"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28" name="流程图: 可选过程 27">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29" name="流程图: 可选过程 28">
            <a:hlinkClick r:id="rId9"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30" name="流程图: 可选过程 29">
            <a:hlinkClick r:id="rId10"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31" name="流程图: 可选过程 30">
            <a:hlinkClick r:id="rId11"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07705918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6</a:t>
            </a:r>
            <a:r>
              <a:rPr lang="zh-CN" altLang="en-US" dirty="0" smtClean="0"/>
              <a:t>、密钥扩展</a:t>
            </a:r>
            <a:endParaRPr lang="zh-CN" altLang="en-US" dirty="0"/>
          </a:p>
        </p:txBody>
      </p:sp>
      <p:sp>
        <p:nvSpPr>
          <p:cNvPr id="3" name="内容占位符 2"/>
          <p:cNvSpPr>
            <a:spLocks noGrp="1"/>
          </p:cNvSpPr>
          <p:nvPr>
            <p:ph idx="1"/>
          </p:nvPr>
        </p:nvSpPr>
        <p:spPr/>
        <p:txBody>
          <a:bodyPr/>
          <a:lstStyle/>
          <a:p>
            <a:r>
              <a:rPr lang="zh-CN" altLang="en-US" dirty="0" smtClean="0"/>
              <a:t>密钥描述：</a:t>
            </a:r>
            <a:endParaRPr lang="en-US" altLang="zh-CN" dirty="0" smtClean="0"/>
          </a:p>
          <a:p>
            <a:pPr lvl="1"/>
            <a:r>
              <a:rPr lang="zh-CN" altLang="en-US" dirty="0" smtClean="0"/>
              <a:t>密钥用以字节为单位的矩阵描述，再扩展为一个以字为单位的密钥序列数组</a:t>
            </a:r>
          </a:p>
          <a:p>
            <a:endParaRPr lang="zh-CN" altLang="en-US" dirty="0"/>
          </a:p>
        </p:txBody>
      </p:sp>
      <p:graphicFrame>
        <p:nvGraphicFramePr>
          <p:cNvPr id="6" name="表格 5"/>
          <p:cNvGraphicFramePr>
            <a:graphicFrameLocks noGrp="1"/>
          </p:cNvGraphicFramePr>
          <p:nvPr/>
        </p:nvGraphicFramePr>
        <p:xfrm>
          <a:off x="762014" y="3214684"/>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4</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8</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5</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9</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6</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14</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3</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7</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15</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graphicFrame>
        <p:nvGraphicFramePr>
          <p:cNvPr id="7" name="表格 6"/>
          <p:cNvGraphicFramePr>
            <a:graphicFrameLocks noGrp="1"/>
          </p:cNvGraphicFramePr>
          <p:nvPr/>
        </p:nvGraphicFramePr>
        <p:xfrm>
          <a:off x="3619532" y="3214684"/>
          <a:ext cx="4881558" cy="1643074"/>
        </p:xfrm>
        <a:graphic>
          <a:graphicData uri="http://schemas.openxmlformats.org/drawingml/2006/table">
            <a:tbl>
              <a:tblPr firstRow="1" bandRow="1">
                <a:tableStyleId>{5940675A-B579-460E-94D1-54222C63F5DA}</a:tableStyleId>
              </a:tblPr>
              <a:tblGrid>
                <a:gridCol w="428630">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2643206">
                  <a:extLst>
                    <a:ext uri="{9D8B030D-6E8A-4147-A177-3AD203B41FA5}">
                      <a16:colId xmlns:a16="http://schemas.microsoft.com/office/drawing/2014/main" val="20003"/>
                    </a:ext>
                  </a:extLst>
                </a:gridCol>
                <a:gridCol w="500066">
                  <a:extLst>
                    <a:ext uri="{9D8B030D-6E8A-4147-A177-3AD203B41FA5}">
                      <a16:colId xmlns:a16="http://schemas.microsoft.com/office/drawing/2014/main" val="20004"/>
                    </a:ext>
                  </a:extLst>
                </a:gridCol>
                <a:gridCol w="452400">
                  <a:extLst>
                    <a:ext uri="{9D8B030D-6E8A-4147-A177-3AD203B41FA5}">
                      <a16:colId xmlns:a16="http://schemas.microsoft.com/office/drawing/2014/main" val="20005"/>
                    </a:ext>
                  </a:extLst>
                </a:gridCol>
              </a:tblGrid>
              <a:tr h="1643074">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sz="2400" dirty="0" smtClean="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a:txBody>
                  <a:tcPr marL="36000" marR="36000" anchor="ct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42</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43</a:t>
                      </a:r>
                      <a:endParaRPr lang="zh-CN" altLang="en-US" baseline="-25000" dirty="0">
                        <a:latin typeface="Times New Roman" pitchFamily="18" charset="0"/>
                        <a:cs typeface="Times New Roman" pitchFamily="18" charset="0"/>
                      </a:endParaRPr>
                    </a:p>
                  </a:txBody>
                  <a:tcPr marL="36000" marR="36000" anchor="ctr"/>
                </a:tc>
                <a:extLst>
                  <a:ext uri="{0D108BD9-81ED-4DB2-BD59-A6C34878D82A}">
                    <a16:rowId xmlns:a16="http://schemas.microsoft.com/office/drawing/2014/main" val="10000"/>
                  </a:ext>
                </a:extLst>
              </a:tr>
            </a:tbl>
          </a:graphicData>
        </a:graphic>
      </p:graphicFrame>
      <p:cxnSp>
        <p:nvCxnSpPr>
          <p:cNvPr id="11" name="直接箭头连接符 10"/>
          <p:cNvCxnSpPr/>
          <p:nvPr/>
        </p:nvCxnSpPr>
        <p:spPr>
          <a:xfrm>
            <a:off x="2476526" y="4016268"/>
            <a:ext cx="114300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100</a:t>
            </a:fld>
            <a:endParaRPr lang="en-US" altLang="zh-CN" dirty="0"/>
          </a:p>
        </p:txBody>
      </p:sp>
      <p:sp>
        <p:nvSpPr>
          <p:cNvPr id="15" name="流程图: 可选过程 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6" name="流程图: 可选过程 15">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7" name="流程图: 可选过程 16">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8" name="流程图: 可选过程 1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9" name="流程图: 可选过程 18">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43501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28596" y="1500174"/>
            <a:ext cx="5511556" cy="5214974"/>
          </a:xfrm>
        </p:spPr>
        <p:txBody>
          <a:bodyPr/>
          <a:lstStyle/>
          <a:p>
            <a:r>
              <a:rPr lang="zh-CN" altLang="en-US" dirty="0" smtClean="0"/>
              <a:t>密钥扩展（对</a:t>
            </a:r>
            <a:r>
              <a:rPr lang="en-US" altLang="zh-CN" dirty="0" smtClean="0"/>
              <a:t>128</a:t>
            </a:r>
            <a:r>
              <a:rPr lang="zh-CN" altLang="en-US" dirty="0" smtClean="0"/>
              <a:t>位密钥）</a:t>
            </a:r>
            <a:endParaRPr lang="en-US" altLang="zh-CN" dirty="0" smtClean="0"/>
          </a:p>
          <a:p>
            <a:pPr marL="631825" lvl="1"/>
            <a:endParaRPr lang="en-US" altLang="zh-CN" dirty="0" smtClean="0"/>
          </a:p>
          <a:p>
            <a:pPr marL="631825" lvl="1"/>
            <a:r>
              <a:rPr lang="zh-CN" altLang="en-US" dirty="0" smtClean="0"/>
              <a:t>输入密钥直接复制到扩展密钥数组的前四个字</a:t>
            </a:r>
            <a:endParaRPr lang="en-US" altLang="zh-CN" dirty="0" smtClean="0"/>
          </a:p>
          <a:p>
            <a:pPr marL="631825" lvl="1"/>
            <a:endParaRPr lang="en-US" altLang="zh-CN" dirty="0" smtClean="0"/>
          </a:p>
          <a:p>
            <a:pPr marL="631825" lvl="1"/>
            <a:r>
              <a:rPr lang="en-US" altLang="zh-CN" dirty="0" smtClean="0"/>
              <a:t>w[</a:t>
            </a:r>
            <a:r>
              <a:rPr lang="en-US" altLang="zh-CN" dirty="0" err="1" smtClean="0"/>
              <a:t>i</a:t>
            </a:r>
            <a:r>
              <a:rPr lang="en-US" altLang="zh-CN" dirty="0" smtClean="0"/>
              <a:t>]</a:t>
            </a:r>
            <a:r>
              <a:rPr lang="zh-CN" altLang="en-US" dirty="0" smtClean="0"/>
              <a:t>的值依赖于</a:t>
            </a:r>
            <a:r>
              <a:rPr lang="en-US" altLang="zh-CN" dirty="0" smtClean="0"/>
              <a:t>w[i-1]</a:t>
            </a:r>
            <a:r>
              <a:rPr lang="zh-CN" altLang="en-US" dirty="0" smtClean="0"/>
              <a:t>和</a:t>
            </a:r>
            <a:r>
              <a:rPr lang="en-US" altLang="zh-CN" dirty="0" smtClean="0"/>
              <a:t>w[i-4]</a:t>
            </a:r>
          </a:p>
          <a:p>
            <a:pPr marL="631825" lvl="1"/>
            <a:endParaRPr lang="en-US" altLang="zh-CN" dirty="0" smtClean="0"/>
          </a:p>
          <a:p>
            <a:pPr marL="631825" lvl="1"/>
            <a:r>
              <a:rPr lang="en-US" altLang="zh-CN" dirty="0" smtClean="0"/>
              <a:t>g</a:t>
            </a:r>
            <a:r>
              <a:rPr lang="zh-CN" altLang="en-US" dirty="0" smtClean="0"/>
              <a:t>是一个复杂函数：</a:t>
            </a:r>
            <a:endParaRPr lang="en-US" altLang="zh-CN" dirty="0" smtClean="0"/>
          </a:p>
          <a:p>
            <a:pPr marL="993775" lvl="2" indent="-268288">
              <a:buFont typeface="+mj-lt"/>
              <a:buAutoNum type="arabicPeriod"/>
            </a:pPr>
            <a:r>
              <a:rPr lang="zh-CN" altLang="en-US" dirty="0" smtClean="0"/>
              <a:t>字循环：四个字节循环左移一个字节</a:t>
            </a:r>
            <a:endParaRPr lang="en-US" altLang="zh-CN" dirty="0" smtClean="0"/>
          </a:p>
          <a:p>
            <a:pPr marL="993775" lvl="2" indent="-268288">
              <a:buFont typeface="+mj-lt"/>
              <a:buAutoNum type="arabicPeriod"/>
            </a:pPr>
            <a:r>
              <a:rPr lang="zh-CN" altLang="en-US" dirty="0" smtClean="0"/>
              <a:t>字节代换：用</a:t>
            </a:r>
            <a:r>
              <a:rPr lang="en-US" altLang="zh-CN" dirty="0" smtClean="0"/>
              <a:t>S</a:t>
            </a:r>
            <a:r>
              <a:rPr lang="zh-CN" altLang="en-US" dirty="0" smtClean="0"/>
              <a:t>盒对每个字节进行代换</a:t>
            </a:r>
            <a:endParaRPr lang="en-US" altLang="zh-CN" dirty="0" smtClean="0"/>
          </a:p>
          <a:p>
            <a:pPr marL="993775" lvl="2" indent="-268288">
              <a:buFont typeface="+mj-lt"/>
              <a:buAutoNum type="arabicPeriod"/>
            </a:pPr>
            <a:r>
              <a:rPr lang="zh-CN" altLang="en-US" dirty="0" smtClean="0"/>
              <a:t>与轮常量</a:t>
            </a:r>
            <a:r>
              <a:rPr lang="en-US" altLang="zh-CN" dirty="0" err="1" smtClean="0"/>
              <a:t>Rcon</a:t>
            </a:r>
            <a:r>
              <a:rPr lang="en-US" altLang="zh-CN" dirty="0" smtClean="0"/>
              <a:t>[j]</a:t>
            </a:r>
            <a:r>
              <a:rPr lang="zh-CN" altLang="en-US" dirty="0" smtClean="0"/>
              <a:t>异或</a:t>
            </a:r>
            <a:endParaRPr lang="en-US" altLang="zh-CN" dirty="0" smtClean="0"/>
          </a:p>
        </p:txBody>
      </p:sp>
      <p:pic>
        <p:nvPicPr>
          <p:cNvPr id="313345" name="Picture 1" descr="C:\Documents and Settings\Eric Lee\桌面\未标题-1.gif"/>
          <p:cNvPicPr>
            <a:picLocks noChangeAspect="1" noChangeArrowheads="1"/>
          </p:cNvPicPr>
          <p:nvPr/>
        </p:nvPicPr>
        <p:blipFill>
          <a:blip r:embed="rId2" cstate="print"/>
          <a:srcRect/>
          <a:stretch>
            <a:fillRect/>
          </a:stretch>
        </p:blipFill>
        <p:spPr bwMode="auto">
          <a:xfrm>
            <a:off x="5868144" y="1994448"/>
            <a:ext cx="2886922" cy="3470198"/>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101</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9710550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lstStyle/>
          <a:p>
            <a:r>
              <a:rPr lang="zh-CN" altLang="en-US" dirty="0" smtClean="0"/>
              <a:t>轮常量</a:t>
            </a:r>
            <a:endParaRPr lang="en-US" altLang="zh-CN" dirty="0" smtClean="0"/>
          </a:p>
          <a:p>
            <a:pPr lvl="1"/>
            <a:r>
              <a:rPr lang="zh-CN" altLang="en-US" dirty="0" smtClean="0"/>
              <a:t>右边三个字节总为</a:t>
            </a:r>
            <a:r>
              <a:rPr lang="en-US" altLang="zh-CN" dirty="0" smtClean="0"/>
              <a:t>0</a:t>
            </a:r>
            <a:r>
              <a:rPr lang="zh-CN" altLang="en-US" dirty="0" smtClean="0"/>
              <a:t>：</a:t>
            </a:r>
            <a:r>
              <a:rPr lang="en-US" altLang="zh-CN" dirty="0" err="1" smtClean="0"/>
              <a:t>Rcon</a:t>
            </a:r>
            <a:r>
              <a:rPr lang="en-US" altLang="zh-CN" dirty="0" smtClean="0"/>
              <a:t>[j]=(RC[j],0,0,0)</a:t>
            </a:r>
          </a:p>
          <a:p>
            <a:pPr lvl="1"/>
            <a:r>
              <a:rPr lang="en-US" altLang="zh-CN" dirty="0" smtClean="0"/>
              <a:t>RC[1]=1</a:t>
            </a:r>
          </a:p>
          <a:p>
            <a:pPr lvl="1"/>
            <a:r>
              <a:rPr lang="en-US" altLang="zh-CN" dirty="0" smtClean="0"/>
              <a:t>RC[j]=2·RC[j-1]</a:t>
            </a:r>
            <a:r>
              <a:rPr lang="zh-CN" altLang="en-US" dirty="0" smtClean="0"/>
              <a:t>，乘法定义在域</a:t>
            </a:r>
            <a:r>
              <a:rPr lang="en-US" altLang="zh-CN" dirty="0" smtClean="0"/>
              <a:t>GF(2</a:t>
            </a:r>
            <a:r>
              <a:rPr lang="en-US" altLang="zh-CN" baseline="30000" dirty="0" smtClean="0"/>
              <a:t>8</a:t>
            </a:r>
            <a:r>
              <a:rPr lang="en-US" altLang="zh-CN" dirty="0" smtClean="0"/>
              <a:t>)</a:t>
            </a:r>
            <a:r>
              <a:rPr lang="zh-CN" altLang="en-US" dirty="0" smtClean="0"/>
              <a:t>上，模</a:t>
            </a:r>
            <a:r>
              <a:rPr lang="en-US" altLang="zh-CN" dirty="0" smtClean="0"/>
              <a:t>(11B)</a:t>
            </a:r>
            <a:r>
              <a:rPr lang="en-US" altLang="zh-CN" baseline="-25000" dirty="0" smtClean="0"/>
              <a:t>16</a:t>
            </a:r>
          </a:p>
        </p:txBody>
      </p:sp>
      <p:graphicFrame>
        <p:nvGraphicFramePr>
          <p:cNvPr id="6" name="表格 5"/>
          <p:cNvGraphicFramePr>
            <a:graphicFrameLocks noGrp="1"/>
          </p:cNvGraphicFramePr>
          <p:nvPr>
            <p:extLst>
              <p:ext uri="{D42A27DB-BD31-4B8C-83A1-F6EECF244321}">
                <p14:modId xmlns:p14="http://schemas.microsoft.com/office/powerpoint/2010/main" val="3951802895"/>
              </p:ext>
            </p:extLst>
          </p:nvPr>
        </p:nvGraphicFramePr>
        <p:xfrm>
          <a:off x="611560" y="3501008"/>
          <a:ext cx="8001059" cy="792480"/>
        </p:xfrm>
        <a:graphic>
          <a:graphicData uri="http://schemas.openxmlformats.org/drawingml/2006/table">
            <a:tbl>
              <a:tblPr firstRow="1" bandRow="1">
                <a:tableStyleId>{5940675A-B579-460E-94D1-54222C63F5DA}</a:tableStyleId>
              </a:tblPr>
              <a:tblGrid>
                <a:gridCol w="727369">
                  <a:extLst>
                    <a:ext uri="{9D8B030D-6E8A-4147-A177-3AD203B41FA5}">
                      <a16:colId xmlns:a16="http://schemas.microsoft.com/office/drawing/2014/main" val="20000"/>
                    </a:ext>
                  </a:extLst>
                </a:gridCol>
                <a:gridCol w="727369">
                  <a:extLst>
                    <a:ext uri="{9D8B030D-6E8A-4147-A177-3AD203B41FA5}">
                      <a16:colId xmlns:a16="http://schemas.microsoft.com/office/drawing/2014/main" val="20001"/>
                    </a:ext>
                  </a:extLst>
                </a:gridCol>
                <a:gridCol w="727369">
                  <a:extLst>
                    <a:ext uri="{9D8B030D-6E8A-4147-A177-3AD203B41FA5}">
                      <a16:colId xmlns:a16="http://schemas.microsoft.com/office/drawing/2014/main" val="20002"/>
                    </a:ext>
                  </a:extLst>
                </a:gridCol>
                <a:gridCol w="727369">
                  <a:extLst>
                    <a:ext uri="{9D8B030D-6E8A-4147-A177-3AD203B41FA5}">
                      <a16:colId xmlns:a16="http://schemas.microsoft.com/office/drawing/2014/main" val="20003"/>
                    </a:ext>
                  </a:extLst>
                </a:gridCol>
                <a:gridCol w="727369">
                  <a:extLst>
                    <a:ext uri="{9D8B030D-6E8A-4147-A177-3AD203B41FA5}">
                      <a16:colId xmlns:a16="http://schemas.microsoft.com/office/drawing/2014/main" val="20004"/>
                    </a:ext>
                  </a:extLst>
                </a:gridCol>
                <a:gridCol w="727369">
                  <a:extLst>
                    <a:ext uri="{9D8B030D-6E8A-4147-A177-3AD203B41FA5}">
                      <a16:colId xmlns:a16="http://schemas.microsoft.com/office/drawing/2014/main" val="20005"/>
                    </a:ext>
                  </a:extLst>
                </a:gridCol>
                <a:gridCol w="727369">
                  <a:extLst>
                    <a:ext uri="{9D8B030D-6E8A-4147-A177-3AD203B41FA5}">
                      <a16:colId xmlns:a16="http://schemas.microsoft.com/office/drawing/2014/main" val="20006"/>
                    </a:ext>
                  </a:extLst>
                </a:gridCol>
                <a:gridCol w="727369">
                  <a:extLst>
                    <a:ext uri="{9D8B030D-6E8A-4147-A177-3AD203B41FA5}">
                      <a16:colId xmlns:a16="http://schemas.microsoft.com/office/drawing/2014/main" val="20007"/>
                    </a:ext>
                  </a:extLst>
                </a:gridCol>
                <a:gridCol w="727369">
                  <a:extLst>
                    <a:ext uri="{9D8B030D-6E8A-4147-A177-3AD203B41FA5}">
                      <a16:colId xmlns:a16="http://schemas.microsoft.com/office/drawing/2014/main" val="20008"/>
                    </a:ext>
                  </a:extLst>
                </a:gridCol>
                <a:gridCol w="727369">
                  <a:extLst>
                    <a:ext uri="{9D8B030D-6E8A-4147-A177-3AD203B41FA5}">
                      <a16:colId xmlns:a16="http://schemas.microsoft.com/office/drawing/2014/main" val="20009"/>
                    </a:ext>
                  </a:extLst>
                </a:gridCol>
                <a:gridCol w="727369">
                  <a:extLst>
                    <a:ext uri="{9D8B030D-6E8A-4147-A177-3AD203B41FA5}">
                      <a16:colId xmlns:a16="http://schemas.microsoft.com/office/drawing/2014/main" val="20010"/>
                    </a:ext>
                  </a:extLst>
                </a:gridCol>
              </a:tblGrid>
              <a:tr h="370840">
                <a:tc>
                  <a:txBody>
                    <a:bodyPr/>
                    <a:lstStyle/>
                    <a:p>
                      <a:pPr algn="ctr"/>
                      <a:r>
                        <a:rPr lang="en-US" altLang="zh-CN" sz="2000" b="1" dirty="0" smtClean="0">
                          <a:latin typeface="Times New Roman" pitchFamily="18" charset="0"/>
                          <a:cs typeface="Times New Roman" pitchFamily="18" charset="0"/>
                        </a:rPr>
                        <a:t>j</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1</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2</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3</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4</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5</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6</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7</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8</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9</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10</a:t>
                      </a:r>
                      <a:endParaRPr lang="zh-CN" altLang="en-US" sz="2000" b="1"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sz="2000" b="1" dirty="0" smtClean="0">
                          <a:latin typeface="Times New Roman" pitchFamily="18" charset="0"/>
                          <a:cs typeface="Times New Roman" pitchFamily="18" charset="0"/>
                        </a:rPr>
                        <a:t>RC[j]</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01</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02</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04</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08</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10</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20</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40</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80</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1B</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smtClean="0">
                          <a:latin typeface="Times New Roman" pitchFamily="18" charset="0"/>
                          <a:cs typeface="Times New Roman" pitchFamily="18" charset="0"/>
                        </a:rPr>
                        <a:t>36</a:t>
                      </a:r>
                      <a:endParaRPr lang="zh-CN" altLang="en-US" sz="2000" b="1"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102</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9541784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lstStyle/>
          <a:p>
            <a:r>
              <a:rPr lang="zh-CN" altLang="en-US" dirty="0" smtClean="0"/>
              <a:t>评价：</a:t>
            </a:r>
            <a:endParaRPr lang="en-US" altLang="zh-CN" dirty="0" smtClean="0"/>
          </a:p>
          <a:p>
            <a:pPr lvl="1"/>
            <a:r>
              <a:rPr lang="zh-CN" altLang="en-US" dirty="0" smtClean="0"/>
              <a:t>知道密钥或轮密钥的部分，不能计算出轮密钥的其他位</a:t>
            </a:r>
            <a:endParaRPr lang="en-US" altLang="zh-CN" dirty="0" smtClean="0"/>
          </a:p>
          <a:p>
            <a:pPr lvl="1"/>
            <a:r>
              <a:rPr lang="zh-CN" altLang="en-US" dirty="0" smtClean="0"/>
              <a:t>是一个可逆变换：知道扩展密钥中任何连续的</a:t>
            </a:r>
            <a:r>
              <a:rPr lang="en-US" altLang="zh-CN" dirty="0" err="1" smtClean="0"/>
              <a:t>N</a:t>
            </a:r>
            <a:r>
              <a:rPr lang="en-US" altLang="zh-CN" baseline="-25000" dirty="0" err="1" smtClean="0"/>
              <a:t>k</a:t>
            </a:r>
            <a:r>
              <a:rPr lang="zh-CN" altLang="en-US" dirty="0" smtClean="0"/>
              <a:t>个字能够重建整个扩展密钥，</a:t>
            </a:r>
            <a:r>
              <a:rPr lang="en-US" altLang="zh-CN" dirty="0" err="1" smtClean="0"/>
              <a:t>N</a:t>
            </a:r>
            <a:r>
              <a:rPr lang="en-US" altLang="zh-CN" baseline="-25000" dirty="0" err="1" smtClean="0"/>
              <a:t>k</a:t>
            </a:r>
            <a:r>
              <a:rPr lang="zh-CN" altLang="en-US" dirty="0" smtClean="0"/>
              <a:t>是构成密钥所需的字数</a:t>
            </a:r>
            <a:endParaRPr lang="en-US" altLang="zh-CN" dirty="0" smtClean="0"/>
          </a:p>
          <a:p>
            <a:pPr lvl="1"/>
            <a:r>
              <a:rPr lang="zh-CN" altLang="en-US" dirty="0" smtClean="0"/>
              <a:t>能够在各种处理器上有效地执行</a:t>
            </a:r>
            <a:endParaRPr lang="en-US" altLang="zh-CN" dirty="0" smtClean="0"/>
          </a:p>
          <a:p>
            <a:pPr lvl="1"/>
            <a:r>
              <a:rPr lang="zh-CN" altLang="en-US" dirty="0" smtClean="0"/>
              <a:t>使用轮常量排除对称性</a:t>
            </a:r>
            <a:endParaRPr lang="en-US" altLang="zh-CN" dirty="0" smtClean="0"/>
          </a:p>
          <a:p>
            <a:pPr lvl="1"/>
            <a:r>
              <a:rPr lang="zh-CN" altLang="en-US" dirty="0" smtClean="0"/>
              <a:t>将密钥的差异性扩散到轮密钥中：密钥的每个位能影响到轮密钥的一些位</a:t>
            </a:r>
            <a:endParaRPr lang="en-US" altLang="zh-CN" dirty="0" smtClean="0"/>
          </a:p>
          <a:p>
            <a:pPr lvl="1"/>
            <a:r>
              <a:rPr lang="zh-CN" altLang="en-US" dirty="0" smtClean="0"/>
              <a:t>足够的非线性：轮密钥的差异与密钥的差异关系复杂</a:t>
            </a:r>
            <a:endParaRPr lang="en-US" altLang="zh-CN" dirty="0" smtClean="0"/>
          </a:p>
          <a:p>
            <a:pPr lvl="1"/>
            <a:r>
              <a:rPr lang="zh-CN" altLang="en-US" dirty="0" smtClean="0"/>
              <a:t>易于描述</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34165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7</a:t>
            </a:r>
            <a:r>
              <a:rPr lang="zh-CN" altLang="en-US" dirty="0" smtClean="0"/>
              <a:t>、对应的逆算法</a:t>
            </a:r>
            <a:endParaRPr lang="zh-CN" altLang="en-US" dirty="0"/>
          </a:p>
        </p:txBody>
      </p:sp>
      <p:sp>
        <p:nvSpPr>
          <p:cNvPr id="3" name="内容占位符 2"/>
          <p:cNvSpPr>
            <a:spLocks noGrp="1"/>
          </p:cNvSpPr>
          <p:nvPr>
            <p:ph idx="1"/>
          </p:nvPr>
        </p:nvSpPr>
        <p:spPr/>
        <p:txBody>
          <a:bodyPr/>
          <a:lstStyle/>
          <a:p>
            <a:r>
              <a:rPr lang="zh-CN" altLang="en-US" dirty="0" smtClean="0"/>
              <a:t>解密过程中各变换的顺序与加密中变换的顺序不同</a:t>
            </a:r>
            <a:endParaRPr lang="en-US" altLang="zh-CN" dirty="0" smtClean="0"/>
          </a:p>
          <a:p>
            <a:endParaRPr lang="en-US" altLang="zh-CN" dirty="0" smtClean="0"/>
          </a:p>
          <a:p>
            <a:r>
              <a:rPr lang="zh-CN" altLang="en-US" dirty="0" smtClean="0"/>
              <a:t>解密的一个等效版本与加密算法有相同的结构，变换顺序相同（但用逆向变换取代正向变换）</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7697003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组合 199"/>
          <p:cNvGrpSpPr/>
          <p:nvPr/>
        </p:nvGrpSpPr>
        <p:grpSpPr>
          <a:xfrm>
            <a:off x="289143" y="241584"/>
            <a:ext cx="4714905" cy="6215108"/>
            <a:chOff x="428599" y="214288"/>
            <a:chExt cx="4714905" cy="6215108"/>
          </a:xfrm>
        </p:grpSpPr>
        <p:sp>
          <p:nvSpPr>
            <p:cNvPr id="10" name="TextBox 9"/>
            <p:cNvSpPr txBox="1"/>
            <p:nvPr/>
          </p:nvSpPr>
          <p:spPr>
            <a:xfrm>
              <a:off x="4055190" y="5681091"/>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grpSp>
          <p:nvGrpSpPr>
            <p:cNvPr id="11" name="组合 27"/>
            <p:cNvGrpSpPr/>
            <p:nvPr/>
          </p:nvGrpSpPr>
          <p:grpSpPr>
            <a:xfrm>
              <a:off x="3619864" y="4084061"/>
              <a:ext cx="1523640" cy="1451846"/>
              <a:chOff x="7000892" y="4071942"/>
              <a:chExt cx="1500198" cy="1428760"/>
            </a:xfrm>
          </p:grpSpPr>
          <p:sp>
            <p:nvSpPr>
              <p:cNvPr id="92" name="矩形 91"/>
              <p:cNvSpPr/>
              <p:nvPr/>
            </p:nvSpPr>
            <p:spPr>
              <a:xfrm>
                <a:off x="7000892" y="4071942"/>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TextBox 9"/>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94" name="TextBox 10"/>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95" name="TextBox 11"/>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96" name="TextBox 95"/>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sp>
            <p:nvSpPr>
              <p:cNvPr id="97" name="TextBox 96"/>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t>第</a:t>
                </a:r>
                <a:r>
                  <a:rPr lang="en-US" altLang="zh-CN" sz="1400" dirty="0" smtClean="0"/>
                  <a:t>1</a:t>
                </a:r>
                <a:r>
                  <a:rPr lang="zh-CN" altLang="en-US" sz="1400" dirty="0" smtClean="0"/>
                  <a:t>轮</a:t>
                </a:r>
                <a:endParaRPr lang="zh-CN" altLang="en-US" sz="1400" dirty="0"/>
              </a:p>
            </p:txBody>
          </p:sp>
          <p:cxnSp>
            <p:nvCxnSpPr>
              <p:cNvPr id="98" name="直接箭头连接符 97"/>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endCxn id="96"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28"/>
            <p:cNvGrpSpPr/>
            <p:nvPr/>
          </p:nvGrpSpPr>
          <p:grpSpPr>
            <a:xfrm>
              <a:off x="3587840" y="1978884"/>
              <a:ext cx="1546005" cy="1451846"/>
              <a:chOff x="6978871" y="4071942"/>
              <a:chExt cx="1522219" cy="1428760"/>
            </a:xfrm>
          </p:grpSpPr>
          <p:sp>
            <p:nvSpPr>
              <p:cNvPr id="83" name="矩形 82"/>
              <p:cNvSpPr/>
              <p:nvPr/>
            </p:nvSpPr>
            <p:spPr>
              <a:xfrm>
                <a:off x="7000892" y="4071942"/>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85" name="TextBox 84"/>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86" name="TextBox 85"/>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87" name="TextBox 86"/>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sp>
            <p:nvSpPr>
              <p:cNvPr id="88" name="TextBox 87"/>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t>第</a:t>
                </a:r>
                <a:r>
                  <a:rPr lang="en-US" altLang="zh-CN" sz="1400" dirty="0" smtClean="0"/>
                  <a:t>9</a:t>
                </a:r>
                <a:r>
                  <a:rPr lang="zh-CN" altLang="en-US" sz="1400" dirty="0" smtClean="0"/>
                  <a:t>轮</a:t>
                </a:r>
                <a:endParaRPr lang="zh-CN" altLang="en-US" sz="1400" dirty="0"/>
              </a:p>
            </p:txBody>
          </p:sp>
          <p:cxnSp>
            <p:nvCxnSpPr>
              <p:cNvPr id="89" name="直接箭头连接符 88"/>
              <p:cNvCxnSpPr>
                <a:stCxn id="84" idx="0"/>
                <a:endCxn id="85"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5" idx="0"/>
                <a:endCxn id="86"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6" idx="0"/>
                <a:endCxn id="87"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48"/>
            <p:cNvGrpSpPr/>
            <p:nvPr/>
          </p:nvGrpSpPr>
          <p:grpSpPr>
            <a:xfrm>
              <a:off x="3587840" y="817407"/>
              <a:ext cx="1546006" cy="1088884"/>
              <a:chOff x="5072065" y="4429132"/>
              <a:chExt cx="1522220" cy="1071570"/>
            </a:xfrm>
          </p:grpSpPr>
          <p:sp>
            <p:nvSpPr>
              <p:cNvPr id="76" name="矩形 75"/>
              <p:cNvSpPr/>
              <p:nvPr/>
            </p:nvSpPr>
            <p:spPr>
              <a:xfrm>
                <a:off x="5094087" y="4429132"/>
                <a:ext cx="1500198" cy="107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5522715"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78" name="TextBox 77"/>
              <p:cNvSpPr txBox="1"/>
              <p:nvPr/>
            </p:nvSpPr>
            <p:spPr>
              <a:xfrm>
                <a:off x="5522715"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79" name="TextBox 78"/>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80" name="TextBox 79"/>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t>第</a:t>
                </a:r>
                <a:r>
                  <a:rPr lang="en-US" altLang="zh-CN" sz="1400" dirty="0" smtClean="0"/>
                  <a:t>10</a:t>
                </a:r>
                <a:r>
                  <a:rPr lang="zh-CN" altLang="en-US" sz="1400" dirty="0" smtClean="0"/>
                  <a:t>轮</a:t>
                </a:r>
                <a:endParaRPr lang="zh-CN" altLang="en-US" sz="1400" dirty="0"/>
              </a:p>
            </p:txBody>
          </p:sp>
          <p:cxnSp>
            <p:nvCxnSpPr>
              <p:cNvPr id="81" name="直接箭头连接符 80"/>
              <p:cNvCxnSpPr>
                <a:stCxn id="77" idx="0"/>
                <a:endCxn id="78" idx="2"/>
              </p:cNvCxnSpPr>
              <p:nvPr/>
            </p:nvCxnSpPr>
            <p:spPr>
              <a:xfrm rot="5400000" flipH="1" flipV="1">
                <a:off x="5915624"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8" idx="0"/>
                <a:endCxn id="79" idx="2"/>
              </p:cNvCxnSpPr>
              <p:nvPr/>
            </p:nvCxnSpPr>
            <p:spPr>
              <a:xfrm rot="5400000" flipH="1" flipV="1">
                <a:off x="5915624"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63925" y="890000"/>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grpSp>
          <p:nvGrpSpPr>
            <p:cNvPr id="15" name="组合 62"/>
            <p:cNvGrpSpPr/>
            <p:nvPr/>
          </p:nvGrpSpPr>
          <p:grpSpPr>
            <a:xfrm>
              <a:off x="428599" y="1252961"/>
              <a:ext cx="1523640" cy="1451846"/>
              <a:chOff x="4000496" y="1928802"/>
              <a:chExt cx="1500198" cy="1428760"/>
            </a:xfrm>
          </p:grpSpPr>
          <p:sp>
            <p:nvSpPr>
              <p:cNvPr id="67" name="矩形 66"/>
              <p:cNvSpPr/>
              <p:nvPr/>
            </p:nvSpPr>
            <p:spPr>
              <a:xfrm>
                <a:off x="4000496" y="1928802"/>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行移位</a:t>
                </a:r>
                <a:endParaRPr lang="zh-CN" altLang="en-US" sz="1400" dirty="0"/>
              </a:p>
            </p:txBody>
          </p:sp>
          <p:sp>
            <p:nvSpPr>
              <p:cNvPr id="69" name="TextBox 68"/>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字节代换</a:t>
                </a:r>
                <a:endParaRPr lang="zh-CN" altLang="en-US" sz="1400" dirty="0"/>
              </a:p>
            </p:txBody>
          </p:sp>
          <p:sp>
            <p:nvSpPr>
              <p:cNvPr id="70" name="TextBox 69"/>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71" name="TextBox 70"/>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列混淆</a:t>
                </a:r>
                <a:endParaRPr lang="zh-CN" altLang="en-US" sz="1400" dirty="0"/>
              </a:p>
            </p:txBody>
          </p:sp>
          <p:sp>
            <p:nvSpPr>
              <p:cNvPr id="72" name="TextBox 71"/>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t>第</a:t>
                </a:r>
                <a:r>
                  <a:rPr lang="en-US" altLang="zh-CN" sz="1400" dirty="0" smtClean="0"/>
                  <a:t>1</a:t>
                </a:r>
                <a:r>
                  <a:rPr lang="zh-CN" altLang="en-US" sz="1400" dirty="0" smtClean="0"/>
                  <a:t>轮</a:t>
                </a:r>
                <a:endParaRPr lang="zh-CN" altLang="en-US" sz="1400" dirty="0"/>
              </a:p>
            </p:txBody>
          </p:sp>
          <p:cxnSp>
            <p:nvCxnSpPr>
              <p:cNvPr id="73" name="直接箭头连接符 72"/>
              <p:cNvCxnSpPr>
                <a:stCxn id="69" idx="2"/>
                <a:endCxn id="68"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8" idx="2"/>
                <a:endCxn id="71"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1" idx="2"/>
                <a:endCxn id="70"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63"/>
            <p:cNvGrpSpPr/>
            <p:nvPr/>
          </p:nvGrpSpPr>
          <p:grpSpPr>
            <a:xfrm>
              <a:off x="428599" y="3358138"/>
              <a:ext cx="1523640" cy="1451846"/>
              <a:chOff x="4000496" y="1928802"/>
              <a:chExt cx="1500198" cy="1428760"/>
            </a:xfrm>
          </p:grpSpPr>
          <p:sp>
            <p:nvSpPr>
              <p:cNvPr id="58" name="矩形 57"/>
              <p:cNvSpPr/>
              <p:nvPr/>
            </p:nvSpPr>
            <p:spPr>
              <a:xfrm>
                <a:off x="4000496" y="1928802"/>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行移位</a:t>
                </a:r>
                <a:endParaRPr lang="zh-CN" altLang="en-US" sz="1400" dirty="0"/>
              </a:p>
            </p:txBody>
          </p:sp>
          <p:sp>
            <p:nvSpPr>
              <p:cNvPr id="60" name="TextBox 59"/>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字节代换</a:t>
                </a:r>
                <a:endParaRPr lang="zh-CN" altLang="en-US" sz="1400" dirty="0"/>
              </a:p>
            </p:txBody>
          </p:sp>
          <p:sp>
            <p:nvSpPr>
              <p:cNvPr id="61" name="TextBox 60"/>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62" name="TextBox 61"/>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列混淆</a:t>
                </a:r>
                <a:endParaRPr lang="zh-CN" altLang="en-US" sz="1400" dirty="0"/>
              </a:p>
            </p:txBody>
          </p:sp>
          <p:sp>
            <p:nvSpPr>
              <p:cNvPr id="63" name="TextBox 62"/>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t>第</a:t>
                </a:r>
                <a:r>
                  <a:rPr lang="en-US" altLang="zh-CN" sz="1400" dirty="0" smtClean="0"/>
                  <a:t>9</a:t>
                </a:r>
                <a:r>
                  <a:rPr lang="zh-CN" altLang="en-US" sz="1400" dirty="0" smtClean="0"/>
                  <a:t>轮</a:t>
                </a:r>
                <a:endParaRPr lang="zh-CN" altLang="en-US" sz="1400" dirty="0"/>
              </a:p>
            </p:txBody>
          </p:sp>
          <p:cxnSp>
            <p:nvCxnSpPr>
              <p:cNvPr id="64" name="直接箭头连接符 63"/>
              <p:cNvCxnSpPr>
                <a:stCxn id="60" idx="2"/>
                <a:endCxn id="59"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9" idx="2"/>
                <a:endCxn id="62"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2"/>
                <a:endCxn id="61"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73"/>
            <p:cNvGrpSpPr/>
            <p:nvPr/>
          </p:nvGrpSpPr>
          <p:grpSpPr>
            <a:xfrm>
              <a:off x="428599" y="4882576"/>
              <a:ext cx="1523641" cy="1088884"/>
              <a:chOff x="4000495" y="1928802"/>
              <a:chExt cx="1500199" cy="1071570"/>
            </a:xfrm>
          </p:grpSpPr>
          <p:sp>
            <p:nvSpPr>
              <p:cNvPr id="51" name="矩形 50"/>
              <p:cNvSpPr/>
              <p:nvPr/>
            </p:nvSpPr>
            <p:spPr>
              <a:xfrm>
                <a:off x="4000496" y="1928802"/>
                <a:ext cx="1500198" cy="107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行移位</a:t>
                </a:r>
                <a:endParaRPr lang="zh-CN" altLang="en-US" sz="1400" dirty="0"/>
              </a:p>
            </p:txBody>
          </p:sp>
          <p:sp>
            <p:nvSpPr>
              <p:cNvPr id="53" name="TextBox 52"/>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字节代换</a:t>
                </a:r>
                <a:endParaRPr lang="zh-CN" altLang="en-US" sz="1400" dirty="0"/>
              </a:p>
            </p:txBody>
          </p:sp>
          <p:sp>
            <p:nvSpPr>
              <p:cNvPr id="54" name="TextBox 53"/>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55" name="TextBox 54"/>
              <p:cNvSpPr txBox="1"/>
              <p:nvPr/>
            </p:nvSpPr>
            <p:spPr>
              <a:xfrm rot="16200000">
                <a:off x="3761475" y="2382137"/>
                <a:ext cx="785818" cy="307777"/>
              </a:xfrm>
              <a:prstGeom prst="rect">
                <a:avLst/>
              </a:prstGeom>
              <a:noFill/>
            </p:spPr>
            <p:txBody>
              <a:bodyPr wrap="square" rtlCol="0">
                <a:spAutoFit/>
              </a:bodyPr>
              <a:lstStyle/>
              <a:p>
                <a:pPr algn="ctr"/>
                <a:r>
                  <a:rPr lang="zh-CN" altLang="en-US" sz="1400" dirty="0" smtClean="0"/>
                  <a:t>第</a:t>
                </a:r>
                <a:r>
                  <a:rPr lang="en-US" altLang="zh-CN" sz="1400" dirty="0" smtClean="0"/>
                  <a:t>10</a:t>
                </a:r>
                <a:r>
                  <a:rPr lang="zh-CN" altLang="en-US" sz="1400" dirty="0" smtClean="0"/>
                  <a:t>轮</a:t>
                </a:r>
                <a:endParaRPr lang="zh-CN" altLang="en-US" sz="1400" dirty="0"/>
              </a:p>
            </p:txBody>
          </p:sp>
          <p:cxnSp>
            <p:nvCxnSpPr>
              <p:cNvPr id="56" name="直接箭头连接符 55"/>
              <p:cNvCxnSpPr>
                <a:stCxn id="53" idx="2"/>
                <a:endCxn id="52"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2" idx="2"/>
                <a:endCxn id="54"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p:cNvCxnSpPr>
              <a:stCxn id="25" idx="1"/>
              <a:endCxn id="54" idx="3"/>
            </p:cNvCxnSpPr>
            <p:nvPr/>
          </p:nvCxnSpPr>
          <p:spPr>
            <a:xfrm flipH="1">
              <a:off x="1807132" y="5786881"/>
              <a:ext cx="272593" cy="309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8" idx="1"/>
              <a:endCxn id="61" idx="3"/>
            </p:cNvCxnSpPr>
            <p:nvPr/>
          </p:nvCxnSpPr>
          <p:spPr>
            <a:xfrm flipH="1">
              <a:off x="1807131" y="4625404"/>
              <a:ext cx="267985" cy="3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4" idx="1"/>
              <a:endCxn id="70" idx="3"/>
            </p:cNvCxnSpPr>
            <p:nvPr/>
          </p:nvCxnSpPr>
          <p:spPr>
            <a:xfrm flipH="1">
              <a:off x="1807131" y="2520227"/>
              <a:ext cx="454684" cy="3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3" idx="1"/>
              <a:endCxn id="14" idx="3"/>
            </p:cNvCxnSpPr>
            <p:nvPr/>
          </p:nvCxnSpPr>
          <p:spPr>
            <a:xfrm flipH="1">
              <a:off x="1807130" y="995789"/>
              <a:ext cx="454685" cy="3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76659" y="1325553"/>
              <a:ext cx="870651" cy="217777"/>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t>密钥扩展</a:t>
              </a:r>
              <a:endParaRPr lang="zh-CN" altLang="en-US" sz="1400" dirty="0"/>
            </a:p>
          </p:txBody>
        </p:sp>
        <p:sp>
          <p:nvSpPr>
            <p:cNvPr id="23" name="TextBox 22"/>
            <p:cNvSpPr txBox="1"/>
            <p:nvPr/>
          </p:nvSpPr>
          <p:spPr>
            <a:xfrm>
              <a:off x="2261815" y="839414"/>
              <a:ext cx="667827"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w[0,3]</a:t>
              </a:r>
              <a:endParaRPr lang="zh-CN" altLang="en-US" sz="1400" dirty="0">
                <a:latin typeface="Times New Roman" pitchFamily="18" charset="0"/>
                <a:cs typeface="Times New Roman" pitchFamily="18" charset="0"/>
              </a:endParaRPr>
            </a:p>
          </p:txBody>
        </p:sp>
        <p:sp>
          <p:nvSpPr>
            <p:cNvPr id="24" name="TextBox 23"/>
            <p:cNvSpPr txBox="1"/>
            <p:nvPr/>
          </p:nvSpPr>
          <p:spPr>
            <a:xfrm>
              <a:off x="2261815" y="2363852"/>
              <a:ext cx="667827"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w[4,7]</a:t>
              </a:r>
              <a:endParaRPr lang="zh-CN" altLang="en-US" sz="1400" dirty="0">
                <a:latin typeface="Times New Roman" pitchFamily="18" charset="0"/>
                <a:cs typeface="Times New Roman" pitchFamily="18" charset="0"/>
              </a:endParaRPr>
            </a:p>
          </p:txBody>
        </p:sp>
        <p:sp>
          <p:nvSpPr>
            <p:cNvPr id="25" name="TextBox 24"/>
            <p:cNvSpPr txBox="1"/>
            <p:nvPr/>
          </p:nvSpPr>
          <p:spPr>
            <a:xfrm>
              <a:off x="2079725" y="5630506"/>
              <a:ext cx="792505" cy="312750"/>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w[40,43]</a:t>
              </a:r>
              <a:endParaRPr lang="zh-CN" altLang="en-US" sz="1400" dirty="0">
                <a:latin typeface="Times New Roman" pitchFamily="18" charset="0"/>
                <a:cs typeface="Times New Roman" pitchFamily="18" charset="0"/>
              </a:endParaRPr>
            </a:p>
          </p:txBody>
        </p:sp>
        <p:cxnSp>
          <p:nvCxnSpPr>
            <p:cNvPr id="26" name="肘形连接符 25"/>
            <p:cNvCxnSpPr>
              <a:stCxn id="22" idx="2"/>
              <a:endCxn id="25" idx="0"/>
            </p:cNvCxnSpPr>
            <p:nvPr/>
          </p:nvCxnSpPr>
          <p:spPr>
            <a:xfrm rot="5400000">
              <a:off x="750394" y="3268915"/>
              <a:ext cx="4087176" cy="636007"/>
            </a:xfrm>
            <a:prstGeom prst="bentConnector3">
              <a:avLst>
                <a:gd name="adj1" fmla="val 954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45" idx="2"/>
              <a:endCxn id="22" idx="0"/>
            </p:cNvCxnSpPr>
            <p:nvPr/>
          </p:nvCxnSpPr>
          <p:spPr>
            <a:xfrm rot="5400000">
              <a:off x="2713684" y="925339"/>
              <a:ext cx="798515" cy="191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75116" y="4469029"/>
              <a:ext cx="792505" cy="312750"/>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w[36,39]</a:t>
              </a:r>
              <a:endParaRPr lang="zh-CN" altLang="en-US" sz="1400" dirty="0">
                <a:latin typeface="Times New Roman" pitchFamily="18" charset="0"/>
                <a:cs typeface="Times New Roman" pitchFamily="18" charset="0"/>
              </a:endParaRPr>
            </a:p>
          </p:txBody>
        </p:sp>
        <p:cxnSp>
          <p:nvCxnSpPr>
            <p:cNvPr id="29" name="肘形连接符 117"/>
            <p:cNvCxnSpPr>
              <a:endCxn id="28" idx="0"/>
            </p:cNvCxnSpPr>
            <p:nvPr/>
          </p:nvCxnSpPr>
          <p:spPr>
            <a:xfrm rot="10800000" flipV="1">
              <a:off x="2471370" y="4292311"/>
              <a:ext cx="640615" cy="1767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117"/>
            <p:cNvCxnSpPr>
              <a:endCxn id="24" idx="0"/>
            </p:cNvCxnSpPr>
            <p:nvPr/>
          </p:nvCxnSpPr>
          <p:spPr>
            <a:xfrm rot="10800000" flipV="1">
              <a:off x="2595730" y="2218668"/>
              <a:ext cx="516256" cy="14518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117"/>
            <p:cNvCxnSpPr>
              <a:endCxn id="23" idx="0"/>
            </p:cNvCxnSpPr>
            <p:nvPr/>
          </p:nvCxnSpPr>
          <p:spPr>
            <a:xfrm rot="10800000" flipV="1">
              <a:off x="2595730" y="694230"/>
              <a:ext cx="516256" cy="14518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117"/>
            <p:cNvCxnSpPr>
              <a:stCxn id="14" idx="2"/>
              <a:endCxn id="69" idx="0"/>
            </p:cNvCxnSpPr>
            <p:nvPr/>
          </p:nvCxnSpPr>
          <p:spPr>
            <a:xfrm rot="5400000">
              <a:off x="1226639" y="1216665"/>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117"/>
            <p:cNvCxnSpPr>
              <a:stCxn id="61" idx="2"/>
              <a:endCxn id="53" idx="0"/>
            </p:cNvCxnSpPr>
            <p:nvPr/>
          </p:nvCxnSpPr>
          <p:spPr>
            <a:xfrm rot="16200000" flipH="1">
              <a:off x="1226639" y="4846279"/>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117"/>
            <p:cNvCxnSpPr>
              <a:stCxn id="10" idx="0"/>
            </p:cNvCxnSpPr>
            <p:nvPr/>
          </p:nvCxnSpPr>
          <p:spPr>
            <a:xfrm rot="5400000" flipH="1" flipV="1">
              <a:off x="4417904" y="5572203"/>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117"/>
            <p:cNvCxnSpPr/>
            <p:nvPr/>
          </p:nvCxnSpPr>
          <p:spPr>
            <a:xfrm rot="5400000" flipH="1" flipV="1">
              <a:off x="4408245" y="1942588"/>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117"/>
            <p:cNvCxnSpPr/>
            <p:nvPr/>
          </p:nvCxnSpPr>
          <p:spPr>
            <a:xfrm rot="5400000" flipH="1" flipV="1">
              <a:off x="4422156" y="4047763"/>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117"/>
            <p:cNvCxnSpPr/>
            <p:nvPr/>
          </p:nvCxnSpPr>
          <p:spPr>
            <a:xfrm rot="5400000" flipH="1" flipV="1">
              <a:off x="4422158" y="3467025"/>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117"/>
            <p:cNvCxnSpPr/>
            <p:nvPr/>
          </p:nvCxnSpPr>
          <p:spPr>
            <a:xfrm rot="16200000" flipV="1">
              <a:off x="4349564" y="3757394"/>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肘形连接符 117"/>
            <p:cNvCxnSpPr/>
            <p:nvPr/>
          </p:nvCxnSpPr>
          <p:spPr>
            <a:xfrm rot="16200000" flipV="1">
              <a:off x="1149795" y="3031471"/>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肘形连接符 117"/>
            <p:cNvCxnSpPr/>
            <p:nvPr/>
          </p:nvCxnSpPr>
          <p:spPr>
            <a:xfrm rot="5400000">
              <a:off x="1223194" y="2740297"/>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117"/>
            <p:cNvCxnSpPr/>
            <p:nvPr/>
          </p:nvCxnSpPr>
          <p:spPr>
            <a:xfrm rot="5400000">
              <a:off x="1223194" y="3321035"/>
              <a:ext cx="217777" cy="16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117"/>
            <p:cNvCxnSpPr>
              <a:stCxn id="43" idx="0"/>
              <a:endCxn id="10" idx="2"/>
            </p:cNvCxnSpPr>
            <p:nvPr/>
          </p:nvCxnSpPr>
          <p:spPr>
            <a:xfrm rot="16200000" flipV="1">
              <a:off x="4418374" y="6007287"/>
              <a:ext cx="217778" cy="94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0916" y="6116646"/>
              <a:ext cx="613634" cy="312750"/>
            </a:xfrm>
            <a:prstGeom prst="rect">
              <a:avLst/>
            </a:prstGeom>
            <a:noFill/>
          </p:spPr>
          <p:txBody>
            <a:bodyPr wrap="square" rtlCol="0">
              <a:spAutoFit/>
            </a:bodyPr>
            <a:lstStyle/>
            <a:p>
              <a:pPr algn="ctr"/>
              <a:r>
                <a:rPr lang="zh-CN" altLang="en-US" sz="1400" dirty="0" smtClean="0">
                  <a:latin typeface="Times New Roman" pitchFamily="18" charset="0"/>
                  <a:cs typeface="Times New Roman" pitchFamily="18" charset="0"/>
                </a:rPr>
                <a:t>密文</a:t>
              </a:r>
              <a:endParaRPr lang="zh-CN" altLang="en-US" sz="1400" dirty="0">
                <a:latin typeface="Times New Roman" pitchFamily="18" charset="0"/>
                <a:cs typeface="Times New Roman" pitchFamily="18" charset="0"/>
              </a:endParaRPr>
            </a:p>
          </p:txBody>
        </p:sp>
        <p:sp>
          <p:nvSpPr>
            <p:cNvPr id="44" name="TextBox 43"/>
            <p:cNvSpPr txBox="1"/>
            <p:nvPr/>
          </p:nvSpPr>
          <p:spPr>
            <a:xfrm>
              <a:off x="1081587" y="381853"/>
              <a:ext cx="552235" cy="312750"/>
            </a:xfrm>
            <a:prstGeom prst="rect">
              <a:avLst/>
            </a:prstGeom>
            <a:noFill/>
          </p:spPr>
          <p:txBody>
            <a:bodyPr wrap="none" rtlCol="0">
              <a:spAutoFit/>
            </a:bodyPr>
            <a:lstStyle/>
            <a:p>
              <a:r>
                <a:rPr lang="zh-CN" altLang="en-US" sz="1400" dirty="0" smtClean="0">
                  <a:latin typeface="Times New Roman" pitchFamily="18" charset="0"/>
                  <a:cs typeface="Times New Roman" pitchFamily="18" charset="0"/>
                </a:rPr>
                <a:t>明文</a:t>
              </a:r>
              <a:endParaRPr lang="zh-CN" altLang="en-US" sz="1400" dirty="0">
                <a:latin typeface="Times New Roman" pitchFamily="18" charset="0"/>
                <a:cs typeface="Times New Roman" pitchFamily="18" charset="0"/>
              </a:endParaRPr>
            </a:p>
          </p:txBody>
        </p:sp>
        <p:sp>
          <p:nvSpPr>
            <p:cNvPr id="45" name="TextBox 44"/>
            <p:cNvSpPr txBox="1"/>
            <p:nvPr/>
          </p:nvSpPr>
          <p:spPr>
            <a:xfrm>
              <a:off x="2837780" y="214288"/>
              <a:ext cx="552235" cy="312750"/>
            </a:xfrm>
            <a:prstGeom prst="rect">
              <a:avLst/>
            </a:prstGeom>
            <a:noFill/>
          </p:spPr>
          <p:txBody>
            <a:bodyPr wrap="none" rtlCol="0">
              <a:spAutoFit/>
            </a:bodyPr>
            <a:lstStyle/>
            <a:p>
              <a:r>
                <a:rPr lang="zh-CN" altLang="en-US" sz="1400" dirty="0" smtClean="0">
                  <a:latin typeface="Times New Roman" pitchFamily="18" charset="0"/>
                  <a:cs typeface="Times New Roman" pitchFamily="18" charset="0"/>
                </a:rPr>
                <a:t>密钥</a:t>
              </a:r>
              <a:endParaRPr lang="zh-CN" altLang="en-US" sz="1400" dirty="0">
                <a:latin typeface="Times New Roman" pitchFamily="18" charset="0"/>
                <a:cs typeface="Times New Roman" pitchFamily="18" charset="0"/>
              </a:endParaRPr>
            </a:p>
          </p:txBody>
        </p:sp>
        <p:sp>
          <p:nvSpPr>
            <p:cNvPr id="46" name="TextBox 45"/>
            <p:cNvSpPr txBox="1"/>
            <p:nvPr/>
          </p:nvSpPr>
          <p:spPr>
            <a:xfrm>
              <a:off x="1009033" y="6094264"/>
              <a:ext cx="652988" cy="312750"/>
            </a:xfrm>
            <a:prstGeom prst="rect">
              <a:avLst/>
            </a:prstGeom>
            <a:noFill/>
          </p:spPr>
          <p:txBody>
            <a:bodyPr wrap="square" rtlCol="0">
              <a:spAutoFit/>
            </a:bodyPr>
            <a:lstStyle/>
            <a:p>
              <a:pPr algn="ctr"/>
              <a:r>
                <a:rPr lang="zh-CN" altLang="en-US" sz="1400" dirty="0" smtClean="0">
                  <a:latin typeface="Times New Roman" pitchFamily="18" charset="0"/>
                  <a:cs typeface="Times New Roman" pitchFamily="18" charset="0"/>
                </a:rPr>
                <a:t>密文</a:t>
              </a:r>
              <a:endParaRPr lang="zh-CN" altLang="en-US" sz="1400" dirty="0">
                <a:latin typeface="Times New Roman" pitchFamily="18" charset="0"/>
                <a:cs typeface="Times New Roman" pitchFamily="18" charset="0"/>
              </a:endParaRPr>
            </a:p>
          </p:txBody>
        </p:sp>
        <p:cxnSp>
          <p:nvCxnSpPr>
            <p:cNvPr id="47" name="肘形连接符 117"/>
            <p:cNvCxnSpPr/>
            <p:nvPr/>
          </p:nvCxnSpPr>
          <p:spPr>
            <a:xfrm rot="5400000" flipH="1" flipV="1">
              <a:off x="4401874" y="744814"/>
              <a:ext cx="290369"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232323" y="309262"/>
              <a:ext cx="580434" cy="312750"/>
            </a:xfrm>
            <a:prstGeom prst="rect">
              <a:avLst/>
            </a:prstGeom>
            <a:noFill/>
          </p:spPr>
          <p:txBody>
            <a:bodyPr wrap="square" rtlCol="0">
              <a:spAutoFit/>
            </a:bodyPr>
            <a:lstStyle/>
            <a:p>
              <a:pPr algn="ctr"/>
              <a:r>
                <a:rPr lang="zh-CN" altLang="en-US" sz="1400" dirty="0" smtClean="0">
                  <a:latin typeface="Times New Roman" pitchFamily="18" charset="0"/>
                  <a:cs typeface="Times New Roman" pitchFamily="18" charset="0"/>
                </a:rPr>
                <a:t>明文</a:t>
              </a:r>
              <a:endParaRPr lang="zh-CN" altLang="en-US" sz="1400" dirty="0">
                <a:latin typeface="Times New Roman" pitchFamily="18" charset="0"/>
                <a:cs typeface="Times New Roman" pitchFamily="18" charset="0"/>
              </a:endParaRPr>
            </a:p>
          </p:txBody>
        </p:sp>
        <p:cxnSp>
          <p:nvCxnSpPr>
            <p:cNvPr id="49" name="肘形连接符 117"/>
            <p:cNvCxnSpPr>
              <a:stCxn id="54" idx="2"/>
              <a:endCxn id="46" idx="0"/>
            </p:cNvCxnSpPr>
            <p:nvPr/>
          </p:nvCxnSpPr>
          <p:spPr>
            <a:xfrm rot="5400000">
              <a:off x="1237831" y="5996566"/>
              <a:ext cx="19539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117"/>
            <p:cNvCxnSpPr/>
            <p:nvPr/>
          </p:nvCxnSpPr>
          <p:spPr>
            <a:xfrm rot="5400000">
              <a:off x="1242082" y="785941"/>
              <a:ext cx="195396"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23" idx="3"/>
              <a:endCxn id="79" idx="1"/>
            </p:cNvCxnSpPr>
            <p:nvPr/>
          </p:nvCxnSpPr>
          <p:spPr>
            <a:xfrm>
              <a:off x="2929642" y="995789"/>
              <a:ext cx="1115890" cy="309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24" idx="3"/>
              <a:endCxn id="86" idx="1"/>
            </p:cNvCxnSpPr>
            <p:nvPr/>
          </p:nvCxnSpPr>
          <p:spPr>
            <a:xfrm>
              <a:off x="2929642" y="2520227"/>
              <a:ext cx="1115889" cy="3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28" idx="3"/>
              <a:endCxn id="95" idx="1"/>
            </p:cNvCxnSpPr>
            <p:nvPr/>
          </p:nvCxnSpPr>
          <p:spPr>
            <a:xfrm>
              <a:off x="2867621" y="4625404"/>
              <a:ext cx="1187569" cy="31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25" idx="3"/>
              <a:endCxn id="10" idx="1"/>
            </p:cNvCxnSpPr>
            <p:nvPr/>
          </p:nvCxnSpPr>
          <p:spPr>
            <a:xfrm>
              <a:off x="2872230" y="5786881"/>
              <a:ext cx="1182960" cy="309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1" name="组合 340"/>
          <p:cNvGrpSpPr/>
          <p:nvPr/>
        </p:nvGrpSpPr>
        <p:grpSpPr>
          <a:xfrm>
            <a:off x="5148064" y="241586"/>
            <a:ext cx="3254502" cy="6215108"/>
            <a:chOff x="5487299" y="214290"/>
            <a:chExt cx="3254502" cy="6215108"/>
          </a:xfrm>
        </p:grpSpPr>
        <p:sp>
          <p:nvSpPr>
            <p:cNvPr id="151" name="TextBox 150"/>
            <p:cNvSpPr txBox="1"/>
            <p:nvPr/>
          </p:nvSpPr>
          <p:spPr>
            <a:xfrm>
              <a:off x="7643834" y="5681093"/>
              <a:ext cx="943205"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grpSp>
          <p:nvGrpSpPr>
            <p:cNvPr id="152" name="组合 27"/>
            <p:cNvGrpSpPr/>
            <p:nvPr/>
          </p:nvGrpSpPr>
          <p:grpSpPr>
            <a:xfrm>
              <a:off x="7218158" y="4084064"/>
              <a:ext cx="1523643" cy="1451846"/>
              <a:chOff x="7000892" y="4071943"/>
              <a:chExt cx="1500201" cy="1428760"/>
            </a:xfrm>
          </p:grpSpPr>
          <p:sp>
            <p:nvSpPr>
              <p:cNvPr id="153" name="矩形 152"/>
              <p:cNvSpPr/>
              <p:nvPr/>
            </p:nvSpPr>
            <p:spPr>
              <a:xfrm>
                <a:off x="7000894" y="4071943"/>
                <a:ext cx="1500199"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TextBox 9"/>
              <p:cNvSpPr txBox="1"/>
              <p:nvPr/>
            </p:nvSpPr>
            <p:spPr>
              <a:xfrm>
                <a:off x="7420018" y="4848852"/>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155" name="TextBox 10"/>
              <p:cNvSpPr txBox="1"/>
              <p:nvPr/>
            </p:nvSpPr>
            <p:spPr>
              <a:xfrm>
                <a:off x="7420018" y="519695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156" name="TextBox 11"/>
              <p:cNvSpPr txBox="1"/>
              <p:nvPr/>
            </p:nvSpPr>
            <p:spPr>
              <a:xfrm>
                <a:off x="7420019" y="4142423"/>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157" name="TextBox 156"/>
              <p:cNvSpPr txBox="1"/>
              <p:nvPr/>
            </p:nvSpPr>
            <p:spPr>
              <a:xfrm>
                <a:off x="7420019" y="4497341"/>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sp>
            <p:nvSpPr>
              <p:cNvPr id="158" name="TextBox 157"/>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t>第</a:t>
                </a:r>
                <a:r>
                  <a:rPr lang="en-US" altLang="zh-CN" sz="1400" dirty="0" smtClean="0"/>
                  <a:t>1</a:t>
                </a:r>
                <a:r>
                  <a:rPr lang="zh-CN" altLang="en-US" sz="1400" dirty="0" smtClean="0"/>
                  <a:t>轮</a:t>
                </a:r>
                <a:endParaRPr lang="zh-CN" altLang="en-US" sz="1400" dirty="0"/>
              </a:p>
            </p:txBody>
          </p:sp>
          <p:cxnSp>
            <p:nvCxnSpPr>
              <p:cNvPr id="159" name="直接箭头连接符 158"/>
              <p:cNvCxnSpPr>
                <a:stCxn id="155" idx="0"/>
                <a:endCxn id="154" idx="2"/>
              </p:cNvCxnSpPr>
              <p:nvPr/>
            </p:nvCxnSpPr>
            <p:spPr>
              <a:xfrm rot="5400000" flipH="1" flipV="1">
                <a:off x="7817471" y="5130059"/>
                <a:ext cx="133788"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57" idx="0"/>
                <a:endCxn id="156" idx="2"/>
              </p:cNvCxnSpPr>
              <p:nvPr/>
            </p:nvCxnSpPr>
            <p:spPr>
              <a:xfrm rot="5400000" flipH="1" flipV="1">
                <a:off x="7814064" y="4427039"/>
                <a:ext cx="140604"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54" idx="0"/>
                <a:endCxn id="157" idx="2"/>
              </p:cNvCxnSpPr>
              <p:nvPr/>
            </p:nvCxnSpPr>
            <p:spPr>
              <a:xfrm rot="5400000" flipH="1" flipV="1">
                <a:off x="7815767" y="4780254"/>
                <a:ext cx="1371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28"/>
            <p:cNvGrpSpPr/>
            <p:nvPr/>
          </p:nvGrpSpPr>
          <p:grpSpPr>
            <a:xfrm>
              <a:off x="7186140" y="1978886"/>
              <a:ext cx="1546006" cy="1451846"/>
              <a:chOff x="6978871" y="4071942"/>
              <a:chExt cx="1522219" cy="1428760"/>
            </a:xfrm>
          </p:grpSpPr>
          <p:sp>
            <p:nvSpPr>
              <p:cNvPr id="163" name="矩形 162"/>
              <p:cNvSpPr/>
              <p:nvPr/>
            </p:nvSpPr>
            <p:spPr>
              <a:xfrm>
                <a:off x="7000892" y="4071942"/>
                <a:ext cx="1500198"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TextBox 163"/>
              <p:cNvSpPr txBox="1"/>
              <p:nvPr/>
            </p:nvSpPr>
            <p:spPr>
              <a:xfrm>
                <a:off x="7429527" y="485076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165" name="TextBox 164"/>
              <p:cNvSpPr txBox="1"/>
              <p:nvPr/>
            </p:nvSpPr>
            <p:spPr>
              <a:xfrm>
                <a:off x="7429526" y="521778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166" name="TextBox 165"/>
              <p:cNvSpPr txBox="1"/>
              <p:nvPr/>
            </p:nvSpPr>
            <p:spPr>
              <a:xfrm>
                <a:off x="7429527" y="416325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167" name="TextBox 166"/>
              <p:cNvSpPr txBox="1"/>
              <p:nvPr/>
            </p:nvSpPr>
            <p:spPr>
              <a:xfrm>
                <a:off x="7429523" y="4514769"/>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sp>
            <p:nvSpPr>
              <p:cNvPr id="168" name="TextBox 167"/>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t>第</a:t>
                </a:r>
                <a:r>
                  <a:rPr lang="en-US" altLang="zh-CN" sz="1400" dirty="0" smtClean="0"/>
                  <a:t>9</a:t>
                </a:r>
                <a:r>
                  <a:rPr lang="zh-CN" altLang="en-US" sz="1400" dirty="0" smtClean="0"/>
                  <a:t>轮</a:t>
                </a:r>
                <a:endParaRPr lang="zh-CN" altLang="en-US" sz="1400" dirty="0"/>
              </a:p>
            </p:txBody>
          </p:sp>
          <p:cxnSp>
            <p:nvCxnSpPr>
              <p:cNvPr id="169" name="直接箭头连接符 168"/>
              <p:cNvCxnSpPr>
                <a:stCxn id="165" idx="0"/>
                <a:endCxn id="164" idx="2"/>
              </p:cNvCxnSpPr>
              <p:nvPr/>
            </p:nvCxnSpPr>
            <p:spPr>
              <a:xfrm rot="5400000" flipH="1" flipV="1">
                <a:off x="7817519" y="5141434"/>
                <a:ext cx="152711"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a:stCxn id="164" idx="0"/>
                <a:endCxn id="167" idx="2"/>
              </p:cNvCxnSpPr>
              <p:nvPr/>
            </p:nvCxnSpPr>
            <p:spPr>
              <a:xfrm rot="5400000" flipH="1" flipV="1">
                <a:off x="7833030" y="4789923"/>
                <a:ext cx="121681"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167" idx="0"/>
                <a:endCxn id="166" idx="2"/>
              </p:cNvCxnSpPr>
              <p:nvPr/>
            </p:nvCxnSpPr>
            <p:spPr>
              <a:xfrm rot="5400000" flipH="1" flipV="1">
                <a:off x="7825272" y="4446171"/>
                <a:ext cx="137196" cy="15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组合 48"/>
            <p:cNvGrpSpPr/>
            <p:nvPr/>
          </p:nvGrpSpPr>
          <p:grpSpPr>
            <a:xfrm>
              <a:off x="7186137" y="817409"/>
              <a:ext cx="1546007" cy="1088884"/>
              <a:chOff x="5072065" y="4429132"/>
              <a:chExt cx="1522220" cy="1071570"/>
            </a:xfrm>
          </p:grpSpPr>
          <p:sp>
            <p:nvSpPr>
              <p:cNvPr id="173" name="矩形 172"/>
              <p:cNvSpPr/>
              <p:nvPr/>
            </p:nvSpPr>
            <p:spPr>
              <a:xfrm>
                <a:off x="5094087" y="4429132"/>
                <a:ext cx="1500198" cy="107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TextBox 173"/>
              <p:cNvSpPr txBox="1"/>
              <p:nvPr/>
            </p:nvSpPr>
            <p:spPr>
              <a:xfrm>
                <a:off x="5523955" y="4850863"/>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逆行移位</a:t>
                </a:r>
                <a:endParaRPr lang="zh-CN" altLang="en-US" sz="1400" dirty="0"/>
              </a:p>
            </p:txBody>
          </p:sp>
          <p:sp>
            <p:nvSpPr>
              <p:cNvPr id="175" name="TextBox 174"/>
              <p:cNvSpPr txBox="1"/>
              <p:nvPr/>
            </p:nvSpPr>
            <p:spPr>
              <a:xfrm>
                <a:off x="5522722" y="5210614"/>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逆字节代换</a:t>
                </a:r>
                <a:endParaRPr lang="zh-CN" altLang="en-US" sz="1400" dirty="0"/>
              </a:p>
            </p:txBody>
          </p:sp>
          <p:sp>
            <p:nvSpPr>
              <p:cNvPr id="176" name="TextBox 175"/>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轮密钥加</a:t>
                </a:r>
                <a:endParaRPr lang="zh-CN" altLang="en-US" sz="1400" dirty="0"/>
              </a:p>
            </p:txBody>
          </p:sp>
          <p:sp>
            <p:nvSpPr>
              <p:cNvPr id="177" name="TextBox 176"/>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t>第</a:t>
                </a:r>
                <a:r>
                  <a:rPr lang="en-US" altLang="zh-CN" sz="1400" dirty="0" smtClean="0"/>
                  <a:t>10</a:t>
                </a:r>
                <a:r>
                  <a:rPr lang="zh-CN" altLang="en-US" sz="1400" dirty="0" smtClean="0"/>
                  <a:t>轮</a:t>
                </a:r>
                <a:endParaRPr lang="zh-CN" altLang="en-US" sz="1400" dirty="0"/>
              </a:p>
            </p:txBody>
          </p:sp>
          <p:cxnSp>
            <p:nvCxnSpPr>
              <p:cNvPr id="178" name="直接箭头连接符 177"/>
              <p:cNvCxnSpPr>
                <a:stCxn id="175" idx="0"/>
                <a:endCxn id="174" idx="2"/>
              </p:cNvCxnSpPr>
              <p:nvPr/>
            </p:nvCxnSpPr>
            <p:spPr>
              <a:xfrm rot="5400000" flipH="1" flipV="1">
                <a:off x="5914966" y="5137279"/>
                <a:ext cx="145437" cy="12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stCxn id="174" idx="0"/>
                <a:endCxn id="176" idx="2"/>
              </p:cNvCxnSpPr>
              <p:nvPr/>
            </p:nvCxnSpPr>
            <p:spPr>
              <a:xfrm rot="16200000" flipV="1">
                <a:off x="5919692" y="4782252"/>
                <a:ext cx="135979" cy="12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0" name="TextBox 179"/>
            <p:cNvSpPr txBox="1"/>
            <p:nvPr/>
          </p:nvSpPr>
          <p:spPr>
            <a:xfrm>
              <a:off x="5487299" y="1325555"/>
              <a:ext cx="870651" cy="217777"/>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t>密钥扩展</a:t>
              </a:r>
              <a:endParaRPr lang="zh-CN" altLang="en-US" sz="1400" dirty="0"/>
            </a:p>
          </p:txBody>
        </p:sp>
        <p:sp>
          <p:nvSpPr>
            <p:cNvPr id="181" name="TextBox 180"/>
            <p:cNvSpPr txBox="1"/>
            <p:nvPr/>
          </p:nvSpPr>
          <p:spPr>
            <a:xfrm>
              <a:off x="6261627" y="814468"/>
              <a:ext cx="667827"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w[0,3]</a:t>
              </a:r>
              <a:endParaRPr lang="zh-CN" altLang="en-US" sz="1400" dirty="0">
                <a:latin typeface="Times New Roman" pitchFamily="18" charset="0"/>
                <a:cs typeface="Times New Roman" pitchFamily="18" charset="0"/>
              </a:endParaRPr>
            </a:p>
          </p:txBody>
        </p:sp>
        <p:sp>
          <p:nvSpPr>
            <p:cNvPr id="182" name="TextBox 181"/>
            <p:cNvSpPr txBox="1"/>
            <p:nvPr/>
          </p:nvSpPr>
          <p:spPr>
            <a:xfrm>
              <a:off x="6261627" y="1616052"/>
              <a:ext cx="667827"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w[4,7]</a:t>
              </a:r>
              <a:endParaRPr lang="zh-CN" altLang="en-US" sz="1400" dirty="0">
                <a:latin typeface="Times New Roman" pitchFamily="18" charset="0"/>
                <a:cs typeface="Times New Roman" pitchFamily="18" charset="0"/>
              </a:endParaRPr>
            </a:p>
          </p:txBody>
        </p:sp>
        <p:sp>
          <p:nvSpPr>
            <p:cNvPr id="183" name="TextBox 182"/>
            <p:cNvSpPr txBox="1"/>
            <p:nvPr/>
          </p:nvSpPr>
          <p:spPr>
            <a:xfrm>
              <a:off x="6143636" y="5624267"/>
              <a:ext cx="850169"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w[40,43]</a:t>
              </a:r>
              <a:endParaRPr lang="zh-CN" altLang="en-US" sz="1400" dirty="0">
                <a:latin typeface="Times New Roman" pitchFamily="18" charset="0"/>
                <a:cs typeface="Times New Roman" pitchFamily="18" charset="0"/>
              </a:endParaRPr>
            </a:p>
          </p:txBody>
        </p:sp>
        <p:cxnSp>
          <p:nvCxnSpPr>
            <p:cNvPr id="184" name="肘形连接符 183"/>
            <p:cNvCxnSpPr>
              <a:stCxn id="180" idx="2"/>
              <a:endCxn id="183" idx="1"/>
            </p:cNvCxnSpPr>
            <p:nvPr/>
          </p:nvCxnSpPr>
          <p:spPr>
            <a:xfrm rot="16200000" flipH="1">
              <a:off x="3914475" y="3551481"/>
              <a:ext cx="4237310" cy="2210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a:stCxn id="197" idx="2"/>
              <a:endCxn id="180" idx="0"/>
            </p:cNvCxnSpPr>
            <p:nvPr/>
          </p:nvCxnSpPr>
          <p:spPr>
            <a:xfrm rot="16200000" flipH="1">
              <a:off x="5521899" y="924828"/>
              <a:ext cx="798515" cy="293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6173914" y="3698986"/>
              <a:ext cx="850169" cy="312750"/>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w[36,39]</a:t>
              </a:r>
              <a:endParaRPr lang="zh-CN" altLang="en-US" sz="1400" dirty="0">
                <a:latin typeface="Times New Roman" pitchFamily="18" charset="0"/>
                <a:cs typeface="Times New Roman" pitchFamily="18" charset="0"/>
              </a:endParaRPr>
            </a:p>
          </p:txBody>
        </p:sp>
        <p:cxnSp>
          <p:nvCxnSpPr>
            <p:cNvPr id="190" name="肘形连接符 117"/>
            <p:cNvCxnSpPr>
              <a:stCxn id="151" idx="0"/>
              <a:endCxn id="155" idx="2"/>
            </p:cNvCxnSpPr>
            <p:nvPr/>
          </p:nvCxnSpPr>
          <p:spPr>
            <a:xfrm rot="16200000" flipV="1">
              <a:off x="7997406" y="5563061"/>
              <a:ext cx="236063"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连接符 117"/>
            <p:cNvCxnSpPr>
              <a:stCxn id="166" idx="0"/>
              <a:endCxn id="175" idx="2"/>
            </p:cNvCxnSpPr>
            <p:nvPr/>
          </p:nvCxnSpPr>
          <p:spPr>
            <a:xfrm rot="5400000" flipH="1" flipV="1">
              <a:off x="7994246" y="1950487"/>
              <a:ext cx="242383"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17"/>
            <p:cNvCxnSpPr/>
            <p:nvPr/>
          </p:nvCxnSpPr>
          <p:spPr>
            <a:xfrm rot="5400000" flipH="1" flipV="1">
              <a:off x="8004685" y="4047765"/>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肘形连接符 117"/>
            <p:cNvCxnSpPr/>
            <p:nvPr/>
          </p:nvCxnSpPr>
          <p:spPr>
            <a:xfrm rot="5400000" flipH="1" flipV="1">
              <a:off x="8004687" y="3467027"/>
              <a:ext cx="217777"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肘形连接符 117"/>
            <p:cNvCxnSpPr/>
            <p:nvPr/>
          </p:nvCxnSpPr>
          <p:spPr>
            <a:xfrm rot="16200000" flipV="1">
              <a:off x="7932093" y="3757396"/>
              <a:ext cx="362961"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95" name="肘形连接符 117"/>
            <p:cNvCxnSpPr/>
            <p:nvPr/>
          </p:nvCxnSpPr>
          <p:spPr>
            <a:xfrm rot="5400000" flipH="1" flipV="1">
              <a:off x="8006005" y="5995787"/>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7792430" y="6116648"/>
              <a:ext cx="652988" cy="312750"/>
            </a:xfrm>
            <a:prstGeom prst="rect">
              <a:avLst/>
            </a:prstGeom>
            <a:noFill/>
          </p:spPr>
          <p:txBody>
            <a:bodyPr wrap="square" rtlCol="0">
              <a:spAutoFit/>
            </a:bodyPr>
            <a:lstStyle/>
            <a:p>
              <a:pPr algn="ctr"/>
              <a:r>
                <a:rPr lang="zh-CN" altLang="en-US" sz="1400" dirty="0" smtClean="0">
                  <a:latin typeface="Times New Roman" pitchFamily="18" charset="0"/>
                  <a:cs typeface="Times New Roman" pitchFamily="18" charset="0"/>
                </a:rPr>
                <a:t>密文</a:t>
              </a:r>
              <a:endParaRPr lang="zh-CN" altLang="en-US" sz="1400" dirty="0">
                <a:latin typeface="Times New Roman" pitchFamily="18" charset="0"/>
                <a:cs typeface="Times New Roman" pitchFamily="18" charset="0"/>
              </a:endParaRPr>
            </a:p>
          </p:txBody>
        </p:sp>
        <p:sp>
          <p:nvSpPr>
            <p:cNvPr id="197" name="TextBox 196"/>
            <p:cNvSpPr txBox="1"/>
            <p:nvPr/>
          </p:nvSpPr>
          <p:spPr>
            <a:xfrm>
              <a:off x="5643570" y="214290"/>
              <a:ext cx="552235" cy="312750"/>
            </a:xfrm>
            <a:prstGeom prst="rect">
              <a:avLst/>
            </a:prstGeom>
            <a:noFill/>
          </p:spPr>
          <p:txBody>
            <a:bodyPr wrap="none" rtlCol="0">
              <a:spAutoFit/>
            </a:bodyPr>
            <a:lstStyle/>
            <a:p>
              <a:r>
                <a:rPr lang="zh-CN" altLang="en-US" sz="1400" dirty="0" smtClean="0">
                  <a:latin typeface="Times New Roman" pitchFamily="18" charset="0"/>
                  <a:cs typeface="Times New Roman" pitchFamily="18" charset="0"/>
                </a:rPr>
                <a:t>密钥</a:t>
              </a:r>
              <a:endParaRPr lang="zh-CN" altLang="en-US" sz="1400" dirty="0">
                <a:latin typeface="Times New Roman" pitchFamily="18" charset="0"/>
                <a:cs typeface="Times New Roman" pitchFamily="18" charset="0"/>
              </a:endParaRPr>
            </a:p>
          </p:txBody>
        </p:sp>
        <p:cxnSp>
          <p:nvCxnSpPr>
            <p:cNvPr id="198" name="肘形连接符 117"/>
            <p:cNvCxnSpPr/>
            <p:nvPr/>
          </p:nvCxnSpPr>
          <p:spPr>
            <a:xfrm rot="5400000" flipH="1" flipV="1">
              <a:off x="7968637" y="744816"/>
              <a:ext cx="290369"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7830618" y="309264"/>
              <a:ext cx="580434" cy="312750"/>
            </a:xfrm>
            <a:prstGeom prst="rect">
              <a:avLst/>
            </a:prstGeom>
            <a:noFill/>
          </p:spPr>
          <p:txBody>
            <a:bodyPr wrap="square" rtlCol="0">
              <a:spAutoFit/>
            </a:bodyPr>
            <a:lstStyle/>
            <a:p>
              <a:pPr algn="ctr"/>
              <a:r>
                <a:rPr lang="zh-CN" altLang="en-US" sz="1400" dirty="0" smtClean="0">
                  <a:latin typeface="Times New Roman" pitchFamily="18" charset="0"/>
                  <a:cs typeface="Times New Roman" pitchFamily="18" charset="0"/>
                </a:rPr>
                <a:t>明文</a:t>
              </a:r>
              <a:endParaRPr lang="zh-CN" altLang="en-US" sz="1400" dirty="0">
                <a:latin typeface="Times New Roman" pitchFamily="18" charset="0"/>
                <a:cs typeface="Times New Roman" pitchFamily="18" charset="0"/>
              </a:endParaRPr>
            </a:p>
          </p:txBody>
        </p:sp>
        <p:sp>
          <p:nvSpPr>
            <p:cNvPr id="264" name="TextBox 263"/>
            <p:cNvSpPr txBox="1"/>
            <p:nvPr/>
          </p:nvSpPr>
          <p:spPr>
            <a:xfrm>
              <a:off x="6127870" y="4143380"/>
              <a:ext cx="943206"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cxnSp>
          <p:nvCxnSpPr>
            <p:cNvPr id="281" name="肘形连接符 117"/>
            <p:cNvCxnSpPr>
              <a:stCxn id="186" idx="2"/>
              <a:endCxn id="264" idx="0"/>
            </p:cNvCxnSpPr>
            <p:nvPr/>
          </p:nvCxnSpPr>
          <p:spPr>
            <a:xfrm rot="16200000" flipH="1">
              <a:off x="6533414" y="4077321"/>
              <a:ext cx="131644" cy="47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6129124" y="2071678"/>
              <a:ext cx="943206" cy="217777"/>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t>逆列混淆</a:t>
              </a:r>
              <a:endParaRPr lang="zh-CN" altLang="en-US" sz="1400" dirty="0"/>
            </a:p>
          </p:txBody>
        </p:sp>
        <p:cxnSp>
          <p:nvCxnSpPr>
            <p:cNvPr id="298" name="肘形连接符 117"/>
            <p:cNvCxnSpPr>
              <a:stCxn id="182" idx="2"/>
              <a:endCxn id="286" idx="0"/>
            </p:cNvCxnSpPr>
            <p:nvPr/>
          </p:nvCxnSpPr>
          <p:spPr>
            <a:xfrm rot="16200000" flipH="1">
              <a:off x="6526696" y="1997647"/>
              <a:ext cx="142876" cy="518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a:off x="5929322" y="975968"/>
              <a:ext cx="35719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a:off x="5929322" y="1785926"/>
              <a:ext cx="357190"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a:off x="7000892" y="5786454"/>
              <a:ext cx="642942"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a:off x="5929322" y="3857628"/>
              <a:ext cx="285752"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a:off x="6858016" y="975968"/>
              <a:ext cx="785818"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a:off x="7072330" y="2183022"/>
              <a:ext cx="571504"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a:off x="7072330" y="4254724"/>
              <a:ext cx="571504"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105</a:t>
            </a:fld>
            <a:endParaRPr lang="en-US" altLang="zh-CN" dirty="0"/>
          </a:p>
        </p:txBody>
      </p:sp>
      <p:sp>
        <p:nvSpPr>
          <p:cNvPr id="202" name="流程图: 可选过程 20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203" name="流程图: 可选过程 20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204" name="流程图: 可选过程 203">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205" name="流程图: 可选过程 204">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06" name="流程图: 可选过程 20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7656840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逆向行移位和逆向字节代换可交换，不影响结果</a:t>
            </a:r>
            <a:endParaRPr lang="en-US" altLang="zh-CN" dirty="0" smtClean="0"/>
          </a:p>
          <a:p>
            <a:pPr lvl="1"/>
            <a:endParaRPr lang="en-US" altLang="zh-CN" dirty="0" smtClean="0"/>
          </a:p>
          <a:p>
            <a:r>
              <a:rPr lang="zh-CN" altLang="en-US" dirty="0" smtClean="0"/>
              <a:t>轮密钥加和逆向列混淆可交换，但要对密钥扩展进行修改</a:t>
            </a:r>
            <a:endParaRPr lang="en-US" altLang="zh-CN" dirty="0" smtClean="0"/>
          </a:p>
          <a:p>
            <a:pPr lvl="1"/>
            <a:endParaRPr lang="zh-CN" altLang="en-US" dirty="0"/>
          </a:p>
        </p:txBody>
      </p:sp>
      <p:graphicFrame>
        <p:nvGraphicFramePr>
          <p:cNvPr id="173058" name="Object 2"/>
          <p:cNvGraphicFramePr>
            <a:graphicFrameLocks noChangeAspect="1"/>
          </p:cNvGraphicFramePr>
          <p:nvPr/>
        </p:nvGraphicFramePr>
        <p:xfrm>
          <a:off x="1884363" y="3214688"/>
          <a:ext cx="5902325" cy="2901950"/>
        </p:xfrm>
        <a:graphic>
          <a:graphicData uri="http://schemas.openxmlformats.org/presentationml/2006/ole">
            <mc:AlternateContent xmlns:mc="http://schemas.openxmlformats.org/markup-compatibility/2006">
              <mc:Choice xmlns:v="urn:schemas-microsoft-com:vml" Requires="v">
                <p:oleObj spid="_x0000_s13480" name="Equation" r:id="rId3" imgW="3174840" imgH="1562040" progId="Equation.DSMT4">
                  <p:embed/>
                </p:oleObj>
              </mc:Choice>
              <mc:Fallback>
                <p:oleObj name="Equation" r:id="rId3" imgW="3174840" imgH="1562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214688"/>
                        <a:ext cx="5902325" cy="290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106</a:t>
            </a:fld>
            <a:endParaRPr lang="en-US" altLang="zh-CN" dirty="0"/>
          </a:p>
        </p:txBody>
      </p:sp>
      <p:sp>
        <p:nvSpPr>
          <p:cNvPr id="7" name="流程图: 可选过程 6">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7"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91339196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8</a:t>
            </a:r>
            <a:r>
              <a:rPr lang="zh-CN" altLang="en-US" dirty="0"/>
              <a:t>、算法实现</a:t>
            </a:r>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107</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2257086253"/>
              </p:ext>
            </p:extLst>
          </p:nvPr>
        </p:nvGraphicFramePr>
        <p:xfrm>
          <a:off x="539552" y="928492"/>
          <a:ext cx="8208912" cy="4804764"/>
        </p:xfrm>
        <a:graphic>
          <a:graphicData uri="http://schemas.openxmlformats.org/presentationml/2006/ole">
            <mc:AlternateContent xmlns:mc="http://schemas.openxmlformats.org/markup-compatibility/2006">
              <mc:Choice xmlns:v="urn:schemas-microsoft-com:vml" Requires="v">
                <p:oleObj spid="_x0000_s16473" name="Equation" r:id="rId3" imgW="4533900" imgH="2654300" progId="Equation.DSMT4">
                  <p:embed/>
                </p:oleObj>
              </mc:Choice>
              <mc:Fallback>
                <p:oleObj name="Equation" r:id="rId3" imgW="4533900" imgH="2654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928492"/>
                        <a:ext cx="8208912" cy="4804764"/>
                      </a:xfrm>
                      <a:prstGeom prst="rect">
                        <a:avLst/>
                      </a:prstGeom>
                      <a:noFill/>
                      <a:ln>
                        <a:noFill/>
                      </a:ln>
                    </p:spPr>
                  </p:pic>
                </p:oleObj>
              </mc:Fallback>
            </mc:AlternateContent>
          </a:graphicData>
        </a:graphic>
      </p:graphicFrame>
      <p:sp>
        <p:nvSpPr>
          <p:cNvPr id="7" name="流程图: 可选过程 6">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7"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48700225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ChangeAspect="1"/>
          </p:cNvGraphicFramePr>
          <p:nvPr/>
        </p:nvGraphicFramePr>
        <p:xfrm>
          <a:off x="1643042" y="3857628"/>
          <a:ext cx="6137265" cy="1571636"/>
        </p:xfrm>
        <a:graphic>
          <a:graphicData uri="http://schemas.openxmlformats.org/presentationml/2006/ole">
            <mc:AlternateContent xmlns:mc="http://schemas.openxmlformats.org/markup-compatibility/2006">
              <mc:Choice xmlns:v="urn:schemas-microsoft-com:vml" Requires="v">
                <p:oleObj spid="_x0000_s15694" name="Equation" r:id="rId3" imgW="3124080" imgH="799920" progId="Equation.DSMT4">
                  <p:embed/>
                </p:oleObj>
              </mc:Choice>
              <mc:Fallback>
                <p:oleObj name="Equation" r:id="rId3" imgW="3124080" imgH="7999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3857628"/>
                        <a:ext cx="6137265" cy="157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5" name="Object 2"/>
          <p:cNvGraphicFramePr>
            <a:graphicFrameLocks noChangeAspect="1"/>
          </p:cNvGraphicFramePr>
          <p:nvPr/>
        </p:nvGraphicFramePr>
        <p:xfrm>
          <a:off x="500034" y="1714488"/>
          <a:ext cx="8215531" cy="1500198"/>
        </p:xfrm>
        <a:graphic>
          <a:graphicData uri="http://schemas.openxmlformats.org/presentationml/2006/ole">
            <mc:AlternateContent xmlns:mc="http://schemas.openxmlformats.org/markup-compatibility/2006">
              <mc:Choice xmlns:v="urn:schemas-microsoft-com:vml" Requires="v">
                <p:oleObj spid="_x0000_s15695" name="Equation" r:id="rId5" imgW="4241520" imgH="774360" progId="Equation.DSMT4">
                  <p:embed/>
                </p:oleObj>
              </mc:Choice>
              <mc:Fallback>
                <p:oleObj name="Equation" r:id="rId5" imgW="4241520" imgH="774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34" y="1714488"/>
                        <a:ext cx="8215531" cy="1500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3B7484B5-1F67-4C82-B7D7-3383E5F545DB}" type="slidenum">
              <a:rPr lang="zh-CN" altLang="en-US" smtClean="0"/>
              <a:pPr>
                <a:defRPr/>
              </a:pPr>
              <a:t>108</a:t>
            </a:fld>
            <a:endParaRPr lang="en-US" altLang="zh-CN" dirty="0"/>
          </a:p>
        </p:txBody>
      </p:sp>
      <p:sp>
        <p:nvSpPr>
          <p:cNvPr id="6" name="流程图: 可选过程 5">
            <a:hlinkClick r:id="rId7"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9"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9" name="流程图: 可选过程 8">
            <a:hlinkClick r:id="rId10"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 name="流程图: 可选过程 9">
            <a:hlinkClick r:id="rId11"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5088406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endParaRPr lang="zh-CN" altLang="en-US" dirty="0"/>
          </a:p>
        </p:txBody>
      </p:sp>
      <p:sp>
        <p:nvSpPr>
          <p:cNvPr id="5" name="内容占位符 4"/>
          <p:cNvSpPr>
            <a:spLocks noGrp="1"/>
          </p:cNvSpPr>
          <p:nvPr>
            <p:ph idx="1"/>
          </p:nvPr>
        </p:nvSpPr>
        <p:spPr/>
        <p:txBody>
          <a:bodyPr>
            <a:noAutofit/>
          </a:bodyPr>
          <a:lstStyle/>
          <a:p>
            <a:r>
              <a:rPr lang="zh-CN" altLang="en-US" dirty="0" smtClean="0"/>
              <a:t>在</a:t>
            </a:r>
            <a:r>
              <a:rPr lang="en-US" altLang="zh-CN" dirty="0" smtClean="0"/>
              <a:t>8</a:t>
            </a:r>
            <a:r>
              <a:rPr lang="zh-CN" altLang="en-US" dirty="0" smtClean="0"/>
              <a:t>位处理器上</a:t>
            </a:r>
            <a:endParaRPr lang="en-US" altLang="zh-CN" dirty="0" smtClean="0"/>
          </a:p>
          <a:p>
            <a:pPr lvl="1"/>
            <a:r>
              <a:rPr lang="zh-CN" altLang="en-US" dirty="0" smtClean="0">
                <a:latin typeface="仿宋_GB2312" pitchFamily="49" charset="-122"/>
              </a:rPr>
              <a:t>字节代换可用查表实现，需要</a:t>
            </a:r>
            <a:r>
              <a:rPr lang="en-US" altLang="zh-CN" dirty="0" smtClean="0">
                <a:cs typeface="Times New Roman" pitchFamily="18" charset="0"/>
              </a:rPr>
              <a:t>256</a:t>
            </a:r>
            <a:r>
              <a:rPr lang="zh-CN" altLang="en-US" dirty="0" smtClean="0">
                <a:latin typeface="仿宋_GB2312" pitchFamily="49" charset="-122"/>
              </a:rPr>
              <a:t>字节</a:t>
            </a:r>
            <a:endParaRPr lang="en-AU" altLang="zh-CN" dirty="0" smtClean="0">
              <a:latin typeface="仿宋_GB2312" pitchFamily="49" charset="-122"/>
            </a:endParaRPr>
          </a:p>
          <a:p>
            <a:pPr lvl="1"/>
            <a:r>
              <a:rPr lang="zh-CN" altLang="en-US" dirty="0" smtClean="0">
                <a:latin typeface="仿宋_GB2312" pitchFamily="49" charset="-122"/>
              </a:rPr>
              <a:t>行移位是简单的字节移位</a:t>
            </a:r>
            <a:endParaRPr lang="en-AU" altLang="zh-CN" dirty="0" smtClean="0">
              <a:latin typeface="仿宋_GB2312" pitchFamily="49" charset="-122"/>
            </a:endParaRPr>
          </a:p>
          <a:p>
            <a:pPr lvl="1"/>
            <a:r>
              <a:rPr lang="zh-CN" altLang="en-US" dirty="0" smtClean="0">
                <a:latin typeface="仿宋_GB2312" pitchFamily="49" charset="-122"/>
              </a:rPr>
              <a:t>轮密钥加是异或操作</a:t>
            </a:r>
            <a:endParaRPr lang="en-AU" altLang="zh-CN" dirty="0" smtClean="0">
              <a:latin typeface="仿宋_GB2312" pitchFamily="49" charset="-122"/>
            </a:endParaRPr>
          </a:p>
          <a:p>
            <a:pPr lvl="1"/>
            <a:r>
              <a:rPr lang="zh-CN" altLang="en-US" dirty="0" smtClean="0">
                <a:latin typeface="仿宋_GB2312" pitchFamily="49" charset="-122"/>
              </a:rPr>
              <a:t>列混淆可以用查表取代，需要</a:t>
            </a:r>
            <a:r>
              <a:rPr lang="en-US" altLang="zh-CN" dirty="0" smtClean="0">
                <a:latin typeface="仿宋_GB2312" pitchFamily="49" charset="-122"/>
              </a:rPr>
              <a:t>4</a:t>
            </a:r>
            <a:r>
              <a:rPr lang="zh-CN" altLang="en-US" dirty="0" smtClean="0">
                <a:latin typeface="仿宋_GB2312" pitchFamily="49" charset="-122"/>
              </a:rPr>
              <a:t>张</a:t>
            </a:r>
            <a:r>
              <a:rPr lang="en-US" altLang="zh-CN" dirty="0" smtClean="0">
                <a:cs typeface="Times New Roman" pitchFamily="18" charset="0"/>
              </a:rPr>
              <a:t>256</a:t>
            </a:r>
            <a:r>
              <a:rPr lang="zh-CN" altLang="en-US" dirty="0" smtClean="0">
                <a:latin typeface="仿宋_GB2312" pitchFamily="49" charset="-122"/>
              </a:rPr>
              <a:t>字节的表</a:t>
            </a:r>
            <a:endParaRPr lang="en-US" altLang="zh-CN" dirty="0" smtClean="0">
              <a:latin typeface="仿宋_GB2312" pitchFamily="49" charset="-122"/>
            </a:endParaRPr>
          </a:p>
          <a:p>
            <a:r>
              <a:rPr lang="zh-CN" altLang="en-US" dirty="0" smtClean="0">
                <a:latin typeface="仿宋_GB2312" pitchFamily="49" charset="-122"/>
              </a:rPr>
              <a:t>在</a:t>
            </a:r>
            <a:r>
              <a:rPr lang="en-US" altLang="zh-CN" dirty="0" smtClean="0">
                <a:cs typeface="Times New Roman" pitchFamily="18" charset="0"/>
              </a:rPr>
              <a:t>32</a:t>
            </a:r>
            <a:r>
              <a:rPr lang="zh-CN" altLang="en-US" dirty="0" smtClean="0">
                <a:latin typeface="仿宋_GB2312" pitchFamily="49" charset="-122"/>
              </a:rPr>
              <a:t>位处理器上</a:t>
            </a:r>
            <a:endParaRPr lang="en-US" altLang="zh-CN" dirty="0" smtClean="0">
              <a:latin typeface="仿宋_GB2312" pitchFamily="49" charset="-122"/>
            </a:endParaRPr>
          </a:p>
          <a:p>
            <a:pPr lvl="1"/>
            <a:r>
              <a:rPr lang="zh-CN" altLang="en-US" dirty="0" smtClean="0"/>
              <a:t>将操作定义在</a:t>
            </a:r>
            <a:r>
              <a:rPr lang="en-US" altLang="zh-CN" dirty="0" smtClean="0"/>
              <a:t>32</a:t>
            </a:r>
            <a:r>
              <a:rPr lang="zh-CN" altLang="en-US" dirty="0" smtClean="0"/>
              <a:t>位的字上</a:t>
            </a:r>
            <a:endParaRPr lang="en-US" dirty="0" smtClean="0"/>
          </a:p>
          <a:p>
            <a:pPr lvl="1"/>
            <a:r>
              <a:rPr lang="zh-CN" altLang="en-US" dirty="0" smtClean="0"/>
              <a:t>预先计算</a:t>
            </a:r>
            <a:r>
              <a:rPr lang="en-US" altLang="zh-CN" dirty="0" smtClean="0"/>
              <a:t>4</a:t>
            </a:r>
            <a:r>
              <a:rPr lang="zh-CN" altLang="en-US" dirty="0" smtClean="0"/>
              <a:t>张</a:t>
            </a:r>
            <a:r>
              <a:rPr lang="en-US" altLang="zh-CN" dirty="0" smtClean="0"/>
              <a:t>256</a:t>
            </a:r>
            <a:r>
              <a:rPr lang="zh-CN" altLang="en-US" dirty="0" smtClean="0"/>
              <a:t>字的表</a:t>
            </a:r>
            <a:endParaRPr lang="en-US" dirty="0" smtClean="0"/>
          </a:p>
          <a:p>
            <a:pPr lvl="1"/>
            <a:r>
              <a:rPr lang="zh-CN" altLang="en-US" dirty="0" smtClean="0"/>
              <a:t>每轮迭代中，每列需要</a:t>
            </a:r>
            <a:r>
              <a:rPr lang="en-US" altLang="zh-CN" dirty="0" smtClean="0"/>
              <a:t>4</a:t>
            </a:r>
            <a:r>
              <a:rPr lang="zh-CN" altLang="en-US" dirty="0" smtClean="0"/>
              <a:t>次查表和</a:t>
            </a:r>
            <a:r>
              <a:rPr lang="en-US" altLang="zh-CN" dirty="0" smtClean="0"/>
              <a:t>4</a:t>
            </a:r>
            <a:r>
              <a:rPr lang="zh-CN" altLang="en-US" dirty="0" smtClean="0"/>
              <a:t>次异或操作</a:t>
            </a:r>
            <a:endParaRPr lang="en-US" dirty="0" smtClean="0"/>
          </a:p>
          <a:p>
            <a:pPr lvl="1"/>
            <a:r>
              <a:rPr lang="zh-CN" altLang="en-US" dirty="0" smtClean="0"/>
              <a:t>需要</a:t>
            </a:r>
            <a:r>
              <a:rPr lang="en-US" altLang="zh-CN" dirty="0" smtClean="0"/>
              <a:t>4KB</a:t>
            </a:r>
            <a:r>
              <a:rPr lang="zh-CN" altLang="en-US" dirty="0" smtClean="0"/>
              <a:t>空间存储表格</a:t>
            </a:r>
            <a:endParaRPr lang="en-US" altLang="zh-CN" dirty="0" smtClean="0"/>
          </a:p>
          <a:p>
            <a:r>
              <a:rPr lang="zh-CN" altLang="en-US" dirty="0" smtClean="0"/>
              <a:t>实现方式非常有利于防止能量攻击和计时攻击</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109</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774334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二、数据加密标准</a:t>
            </a:r>
            <a:r>
              <a:rPr lang="en-US" altLang="zh-CN" dirty="0">
                <a:latin typeface="Times New Roman" pitchFamily="18" charset="0"/>
                <a:cs typeface="Times New Roman" pitchFamily="18" charset="0"/>
              </a:rPr>
              <a:t>DES</a:t>
            </a:r>
            <a:endParaRPr lang="zh-CN" altLang="en-US" dirty="0"/>
          </a:p>
        </p:txBody>
      </p:sp>
      <p:sp>
        <p:nvSpPr>
          <p:cNvPr id="7" name="内容占位符 6"/>
          <p:cNvSpPr>
            <a:spLocks noGrp="1"/>
          </p:cNvSpPr>
          <p:nvPr>
            <p:ph idx="1"/>
          </p:nvPr>
        </p:nvSpPr>
        <p:spPr/>
        <p:txBody>
          <a:bodyPr>
            <a:normAutofit/>
          </a:bodyPr>
          <a:lstStyle/>
          <a:p>
            <a:r>
              <a:rPr lang="en-US" altLang="zh-CN" dirty="0" smtClean="0"/>
              <a:t>IBM </a:t>
            </a:r>
            <a:r>
              <a:rPr lang="zh-CN" altLang="en-US" dirty="0" smtClean="0"/>
              <a:t>设计出</a:t>
            </a:r>
            <a:r>
              <a:rPr lang="en-US" altLang="zh-CN" dirty="0" smtClean="0"/>
              <a:t>Lucifer</a:t>
            </a:r>
            <a:r>
              <a:rPr lang="zh-CN" altLang="en-US" dirty="0" smtClean="0"/>
              <a:t>密码</a:t>
            </a:r>
            <a:r>
              <a:rPr lang="en-US" altLang="zh-CN" dirty="0" smtClean="0"/>
              <a:t> (1971)</a:t>
            </a:r>
          </a:p>
          <a:p>
            <a:pPr lvl="1"/>
            <a:r>
              <a:rPr lang="zh-CN" altLang="en-US" dirty="0" smtClean="0"/>
              <a:t>由</a:t>
            </a:r>
            <a:r>
              <a:rPr lang="en-US" altLang="zh-CN" dirty="0" smtClean="0"/>
              <a:t>Horst </a:t>
            </a:r>
            <a:r>
              <a:rPr lang="en-US" altLang="zh-CN" dirty="0" err="1" smtClean="0"/>
              <a:t>Feistel</a:t>
            </a:r>
            <a:r>
              <a:rPr lang="zh-CN" altLang="en-US" dirty="0" smtClean="0"/>
              <a:t>带领的团队</a:t>
            </a:r>
            <a:endParaRPr lang="en-US" altLang="zh-CN" dirty="0" smtClean="0"/>
          </a:p>
          <a:p>
            <a:pPr lvl="1"/>
            <a:r>
              <a:rPr lang="zh-CN" altLang="en-US" dirty="0" smtClean="0"/>
              <a:t>用</a:t>
            </a:r>
            <a:r>
              <a:rPr lang="en-US" altLang="zh-CN" dirty="0" smtClean="0"/>
              <a:t>128</a:t>
            </a:r>
            <a:r>
              <a:rPr lang="zh-CN" altLang="en-US" dirty="0" smtClean="0"/>
              <a:t>比特密钥加密</a:t>
            </a:r>
            <a:r>
              <a:rPr lang="en-US" altLang="zh-CN" dirty="0" smtClean="0"/>
              <a:t>64</a:t>
            </a:r>
            <a:r>
              <a:rPr lang="zh-CN" altLang="en-US" dirty="0" smtClean="0"/>
              <a:t>比特数据分组</a:t>
            </a:r>
            <a:endParaRPr lang="en-US" altLang="zh-CN" dirty="0" smtClean="0"/>
          </a:p>
          <a:p>
            <a:r>
              <a:rPr lang="en-US" altLang="zh-CN" dirty="0" smtClean="0"/>
              <a:t>Tuchman-Mayer </a:t>
            </a:r>
            <a:r>
              <a:rPr lang="zh-CN" altLang="en-US" dirty="0" smtClean="0"/>
              <a:t>牵头开发商业密码</a:t>
            </a:r>
            <a:endParaRPr lang="en-US" altLang="zh-CN" dirty="0" smtClean="0"/>
          </a:p>
          <a:p>
            <a:pPr lvl="1"/>
            <a:r>
              <a:rPr lang="zh-CN" altLang="en-US" dirty="0" smtClean="0"/>
              <a:t>适合于单芯片实现</a:t>
            </a:r>
            <a:endParaRPr lang="en-US" altLang="zh-CN" dirty="0" smtClean="0"/>
          </a:p>
          <a:p>
            <a:pPr lvl="1"/>
            <a:r>
              <a:rPr lang="zh-CN" altLang="en-US" dirty="0" smtClean="0"/>
              <a:t>密钥长度</a:t>
            </a:r>
            <a:r>
              <a:rPr lang="en-US" altLang="zh-CN" dirty="0" smtClean="0"/>
              <a:t>56</a:t>
            </a:r>
            <a:r>
              <a:rPr lang="zh-CN" altLang="en-US" dirty="0" smtClean="0"/>
              <a:t>比特，抗密码分析能力更强</a:t>
            </a:r>
            <a:endParaRPr lang="en-US" altLang="zh-CN" dirty="0" smtClean="0"/>
          </a:p>
          <a:p>
            <a:pPr lvl="1"/>
            <a:r>
              <a:rPr lang="zh-CN" altLang="en-US" dirty="0" smtClean="0"/>
              <a:t>美国国家安全局介入</a:t>
            </a:r>
            <a:endParaRPr lang="en-US" altLang="zh-CN" dirty="0" smtClean="0"/>
          </a:p>
          <a:p>
            <a:r>
              <a:rPr lang="en-US" altLang="zh-CN" dirty="0" smtClean="0"/>
              <a:t>1973</a:t>
            </a:r>
            <a:r>
              <a:rPr lang="zh-CN" altLang="en-US" dirty="0" smtClean="0"/>
              <a:t>年美国国家标准局征求国家密码标准方案，</a:t>
            </a:r>
            <a:r>
              <a:rPr lang="en-US" altLang="zh-CN" dirty="0" smtClean="0"/>
              <a:t>IBM </a:t>
            </a:r>
            <a:r>
              <a:rPr lang="zh-CN" altLang="en-US" dirty="0" smtClean="0"/>
              <a:t>将上述方案提交，并被采用，称为数据加密标准（</a:t>
            </a:r>
            <a:r>
              <a:rPr lang="en-US" altLang="zh-CN" dirty="0" smtClean="0"/>
              <a:t>DES</a:t>
            </a:r>
            <a:r>
              <a:rPr lang="zh-CN" altLang="en-US" dirty="0" smtClean="0"/>
              <a:t>）</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9766096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第四节 分组密码工作模式</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110</a:t>
            </a:fld>
            <a:endParaRPr lang="en-US" altLang="zh-CN" dirty="0"/>
          </a:p>
        </p:txBody>
      </p:sp>
    </p:spTree>
    <p:extLst>
      <p:ext uri="{BB962C8B-B14F-4D97-AF65-F5344CB8AC3E}">
        <p14:creationId xmlns:p14="http://schemas.microsoft.com/office/powerpoint/2010/main" val="2971156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为将分组密码应用于各种实际场合，</a:t>
            </a:r>
            <a:r>
              <a:rPr lang="en-US" altLang="zh-CN" dirty="0" smtClean="0"/>
              <a:t>NIST</a:t>
            </a:r>
            <a:r>
              <a:rPr lang="zh-CN" altLang="en-US" dirty="0" smtClean="0"/>
              <a:t>在特别公布的</a:t>
            </a:r>
            <a:r>
              <a:rPr lang="en-US" altLang="zh-CN" dirty="0" smtClean="0"/>
              <a:t>800-38A</a:t>
            </a:r>
            <a:r>
              <a:rPr lang="zh-CN" altLang="en-US" dirty="0" smtClean="0"/>
              <a:t>中推荐</a:t>
            </a:r>
            <a:r>
              <a:rPr lang="en-US" altLang="zh-CN" dirty="0" smtClean="0"/>
              <a:t>5</a:t>
            </a:r>
            <a:r>
              <a:rPr lang="zh-CN" altLang="en-US" dirty="0" smtClean="0"/>
              <a:t>种工作模式</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582678227"/>
              </p:ext>
            </p:extLst>
          </p:nvPr>
        </p:nvGraphicFramePr>
        <p:xfrm>
          <a:off x="467544" y="2306032"/>
          <a:ext cx="8358246" cy="3571240"/>
        </p:xfrm>
        <a:graphic>
          <a:graphicData uri="http://schemas.openxmlformats.org/drawingml/2006/table">
            <a:tbl>
              <a:tblPr firstRow="1" bandRow="1">
                <a:tableStyleId>{BDBED569-4797-4DF1-A0F4-6AAB3CD982D8}</a:tableStyleId>
              </a:tblPr>
              <a:tblGrid>
                <a:gridCol w="1623124">
                  <a:extLst>
                    <a:ext uri="{9D8B030D-6E8A-4147-A177-3AD203B41FA5}">
                      <a16:colId xmlns:a16="http://schemas.microsoft.com/office/drawing/2014/main" val="20000"/>
                    </a:ext>
                  </a:extLst>
                </a:gridCol>
                <a:gridCol w="3600400">
                  <a:extLst>
                    <a:ext uri="{9D8B030D-6E8A-4147-A177-3AD203B41FA5}">
                      <a16:colId xmlns:a16="http://schemas.microsoft.com/office/drawing/2014/main" val="20001"/>
                    </a:ext>
                  </a:extLst>
                </a:gridCol>
                <a:gridCol w="3134722">
                  <a:extLst>
                    <a:ext uri="{9D8B030D-6E8A-4147-A177-3AD203B41FA5}">
                      <a16:colId xmlns:a16="http://schemas.microsoft.com/office/drawing/2014/main" val="20002"/>
                    </a:ext>
                  </a:extLst>
                </a:gridCol>
              </a:tblGrid>
              <a:tr h="149832">
                <a:tc>
                  <a:txBody>
                    <a:bodyPr/>
                    <a:lstStyle/>
                    <a:p>
                      <a:pPr algn="ctr"/>
                      <a:r>
                        <a:rPr lang="zh-CN" altLang="en-US" sz="1800" dirty="0" smtClean="0">
                          <a:latin typeface="楷体" pitchFamily="49" charset="-122"/>
                          <a:ea typeface="楷体" pitchFamily="49" charset="-122"/>
                        </a:rPr>
                        <a:t>模式</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algn="ctr"/>
                      <a:r>
                        <a:rPr lang="zh-CN" altLang="en-US" sz="1800" dirty="0" smtClean="0">
                          <a:latin typeface="楷体" pitchFamily="49" charset="-122"/>
                          <a:ea typeface="楷体" pitchFamily="49" charset="-122"/>
                        </a:rPr>
                        <a:t>描述</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algn="ctr"/>
                      <a:r>
                        <a:rPr lang="zh-CN" altLang="en-US" sz="1800" dirty="0" smtClean="0">
                          <a:latin typeface="楷体" pitchFamily="49" charset="-122"/>
                          <a:ea typeface="楷体" pitchFamily="49" charset="-122"/>
                        </a:rPr>
                        <a:t>典型应用</a:t>
                      </a:r>
                      <a:endParaRPr lang="zh-CN" altLang="en-US" sz="1800" b="0" dirty="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0"/>
                  </a:ext>
                </a:extLst>
              </a:tr>
              <a:tr h="370840">
                <a:tc>
                  <a:txBody>
                    <a:bodyPr/>
                    <a:lstStyle/>
                    <a:p>
                      <a:r>
                        <a:rPr lang="zh-CN" altLang="en-US" sz="1800" dirty="0" smtClean="0">
                          <a:latin typeface="楷体" pitchFamily="49" charset="-122"/>
                          <a:ea typeface="楷体" pitchFamily="49" charset="-122"/>
                        </a:rPr>
                        <a:t>电码本</a:t>
                      </a:r>
                      <a:r>
                        <a:rPr lang="en-US" altLang="zh-CN" sz="1800" dirty="0" smtClean="0">
                          <a:latin typeface="楷体" pitchFamily="49" charset="-122"/>
                          <a:ea typeface="楷体" pitchFamily="49" charset="-122"/>
                        </a:rPr>
                        <a:t>(ECB)</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r>
                        <a:rPr lang="zh-CN" altLang="en-US" sz="1800" dirty="0" smtClean="0">
                          <a:latin typeface="楷体" pitchFamily="49" charset="-122"/>
                          <a:ea typeface="楷体" pitchFamily="49" charset="-122"/>
                        </a:rPr>
                        <a:t>用相同的密钥分别对明文组加密</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楷体" pitchFamily="49" charset="-122"/>
                          <a:ea typeface="楷体" pitchFamily="49" charset="-122"/>
                        </a:rPr>
                        <a:t>单个数据的安全传输</a:t>
                      </a:r>
                      <a:endParaRPr lang="zh-CN" altLang="en-US" sz="1800" b="0" dirty="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楷体" pitchFamily="49" charset="-122"/>
                          <a:ea typeface="楷体" pitchFamily="49" charset="-122"/>
                        </a:rPr>
                        <a:t>密文分组链接</a:t>
                      </a:r>
                      <a:r>
                        <a:rPr lang="en-US" altLang="zh-CN" sz="1800" dirty="0" smtClean="0">
                          <a:latin typeface="楷体" pitchFamily="49" charset="-122"/>
                          <a:ea typeface="楷体" pitchFamily="49" charset="-122"/>
                        </a:rPr>
                        <a:t>(CBC)</a:t>
                      </a:r>
                      <a:endParaRPr lang="en-US" altLang="zh-CN" sz="1800" b="0" dirty="0" smtClean="0">
                        <a:solidFill>
                          <a:schemeClr val="tx1"/>
                        </a:solidFill>
                        <a:latin typeface="楷体" pitchFamily="49" charset="-122"/>
                        <a:ea typeface="楷体" pitchFamily="49" charset="-122"/>
                        <a:cs typeface="Times New Roman" pitchFamily="18" charset="0"/>
                      </a:endParaRPr>
                    </a:p>
                  </a:txBody>
                  <a:tcPr/>
                </a:tc>
                <a:tc>
                  <a:txBody>
                    <a:bodyPr/>
                    <a:lstStyle/>
                    <a:p>
                      <a:r>
                        <a:rPr lang="zh-CN" altLang="en-US" sz="1800" dirty="0" smtClean="0">
                          <a:latin typeface="楷体" pitchFamily="49" charset="-122"/>
                          <a:ea typeface="楷体" pitchFamily="49" charset="-122"/>
                        </a:rPr>
                        <a:t>加密算法的输入是上一个密文组和本次明文组的异或</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楷体" pitchFamily="49" charset="-122"/>
                          <a:ea typeface="楷体" pitchFamily="49" charset="-122"/>
                        </a:rPr>
                        <a:t>普通目的的面向分组的传输</a:t>
                      </a:r>
                      <a:endParaRPr lang="en-US" altLang="zh-CN" sz="1800" dirty="0" smtClean="0">
                        <a:latin typeface="楷体" pitchFamily="49" charset="-122"/>
                        <a:ea typeface="楷体" pitchFamily="49" charset="-122"/>
                      </a:endParaRPr>
                    </a:p>
                    <a:p>
                      <a:pPr marL="173038" indent="-173038">
                        <a:buFont typeface="Arial" pitchFamily="34" charset="0"/>
                        <a:buChar char="•"/>
                      </a:pPr>
                      <a:r>
                        <a:rPr lang="zh-CN" altLang="en-US" sz="1800" dirty="0" smtClean="0">
                          <a:latin typeface="楷体" pitchFamily="49" charset="-122"/>
                          <a:ea typeface="楷体" pitchFamily="49" charset="-122"/>
                        </a:rPr>
                        <a:t>认证</a:t>
                      </a:r>
                      <a:endParaRPr lang="zh-CN" altLang="en-US" sz="1800" b="0" dirty="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2"/>
                  </a:ext>
                </a:extLst>
              </a:tr>
              <a:tr h="370840">
                <a:tc>
                  <a:txBody>
                    <a:bodyPr/>
                    <a:lstStyle/>
                    <a:p>
                      <a:r>
                        <a:rPr lang="zh-CN" altLang="en-US" sz="1800" dirty="0" smtClean="0">
                          <a:latin typeface="楷体" pitchFamily="49" charset="-122"/>
                          <a:ea typeface="楷体" pitchFamily="49" charset="-122"/>
                        </a:rPr>
                        <a:t>密文反馈</a:t>
                      </a:r>
                      <a:r>
                        <a:rPr lang="en-US" altLang="zh-CN" sz="1800" dirty="0" smtClean="0">
                          <a:latin typeface="楷体" pitchFamily="49" charset="-122"/>
                          <a:ea typeface="楷体" pitchFamily="49" charset="-122"/>
                        </a:rPr>
                        <a:t>(CFB)</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r>
                        <a:rPr lang="zh-CN" altLang="en-US" sz="1800" dirty="0" smtClean="0">
                          <a:latin typeface="楷体" pitchFamily="49" charset="-122"/>
                          <a:ea typeface="楷体" pitchFamily="49" charset="-122"/>
                        </a:rPr>
                        <a:t>上一块密文作为加密算法的输入，产生</a:t>
                      </a:r>
                      <a:r>
                        <a:rPr lang="en-US" altLang="zh-CN" sz="1800" dirty="0" smtClean="0">
                          <a:latin typeface="楷体" pitchFamily="49" charset="-122"/>
                          <a:ea typeface="楷体" pitchFamily="49" charset="-122"/>
                        </a:rPr>
                        <a:t>j</a:t>
                      </a:r>
                      <a:r>
                        <a:rPr lang="zh-CN" altLang="en-US" sz="1800" dirty="0" smtClean="0">
                          <a:latin typeface="楷体" pitchFamily="49" charset="-122"/>
                          <a:ea typeface="楷体" pitchFamily="49" charset="-122"/>
                        </a:rPr>
                        <a:t>位伪随机数与明文异或</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楷体" pitchFamily="49" charset="-122"/>
                          <a:ea typeface="楷体" pitchFamily="49" charset="-122"/>
                        </a:rPr>
                        <a:t>普通目的的面向分组的传输</a:t>
                      </a:r>
                      <a:endParaRPr lang="en-US" altLang="zh-CN" sz="1800" dirty="0" smtClean="0">
                        <a:latin typeface="楷体" pitchFamily="49" charset="-122"/>
                        <a:ea typeface="楷体" pitchFamily="49" charset="-122"/>
                      </a:endParaRPr>
                    </a:p>
                    <a:p>
                      <a:pPr marL="173038" indent="-173038">
                        <a:buFont typeface="Arial" pitchFamily="34" charset="0"/>
                        <a:buChar char="•"/>
                      </a:pPr>
                      <a:r>
                        <a:rPr lang="zh-CN" altLang="en-US" sz="1800" dirty="0" smtClean="0">
                          <a:latin typeface="楷体" pitchFamily="49" charset="-122"/>
                          <a:ea typeface="楷体" pitchFamily="49" charset="-122"/>
                        </a:rPr>
                        <a:t>认证</a:t>
                      </a:r>
                      <a:endParaRPr lang="zh-CN" altLang="en-US" sz="1800" b="0" dirty="0" smtClean="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3"/>
                  </a:ext>
                </a:extLst>
              </a:tr>
              <a:tr h="370840">
                <a:tc>
                  <a:txBody>
                    <a:bodyPr/>
                    <a:lstStyle/>
                    <a:p>
                      <a:r>
                        <a:rPr lang="zh-CN" altLang="en-US" sz="1800" dirty="0" smtClean="0">
                          <a:latin typeface="楷体" pitchFamily="49" charset="-122"/>
                          <a:ea typeface="楷体" pitchFamily="49" charset="-122"/>
                        </a:rPr>
                        <a:t>输出反馈</a:t>
                      </a:r>
                      <a:r>
                        <a:rPr lang="en-US" altLang="zh-CN" sz="1800" dirty="0" smtClean="0">
                          <a:latin typeface="楷体" pitchFamily="49" charset="-122"/>
                          <a:ea typeface="楷体" pitchFamily="49" charset="-122"/>
                        </a:rPr>
                        <a:t>(OFB)</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r>
                        <a:rPr lang="zh-CN" altLang="en-US" sz="1800" dirty="0" smtClean="0">
                          <a:latin typeface="楷体" pitchFamily="49" charset="-122"/>
                          <a:ea typeface="楷体" pitchFamily="49" charset="-122"/>
                        </a:rPr>
                        <a:t>与</a:t>
                      </a:r>
                      <a:r>
                        <a:rPr lang="en-US" altLang="zh-CN" sz="1800" dirty="0" smtClean="0">
                          <a:latin typeface="楷体" pitchFamily="49" charset="-122"/>
                          <a:ea typeface="楷体" pitchFamily="49" charset="-122"/>
                        </a:rPr>
                        <a:t>CFB</a:t>
                      </a:r>
                      <a:r>
                        <a:rPr lang="zh-CN" altLang="en-US" sz="1800" dirty="0" smtClean="0">
                          <a:latin typeface="楷体" pitchFamily="49" charset="-122"/>
                          <a:ea typeface="楷体" pitchFamily="49" charset="-122"/>
                        </a:rPr>
                        <a:t>基本相同，只是加密算法的输入是上一次</a:t>
                      </a:r>
                      <a:r>
                        <a:rPr lang="en-US" altLang="zh-CN" sz="1800" dirty="0" smtClean="0">
                          <a:latin typeface="楷体" pitchFamily="49" charset="-122"/>
                          <a:ea typeface="楷体" pitchFamily="49" charset="-122"/>
                        </a:rPr>
                        <a:t>DES</a:t>
                      </a:r>
                      <a:r>
                        <a:rPr lang="zh-CN" altLang="en-US" sz="1800" dirty="0" smtClean="0">
                          <a:latin typeface="楷体" pitchFamily="49" charset="-122"/>
                          <a:ea typeface="楷体" pitchFamily="49" charset="-122"/>
                        </a:rPr>
                        <a:t>的输出</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marL="173038" indent="-173038">
                        <a:buFont typeface="Arial" pitchFamily="34" charset="0"/>
                        <a:buChar char="•"/>
                      </a:pPr>
                      <a:r>
                        <a:rPr lang="zh-CN" altLang="en-US" sz="1800" kern="1200" dirty="0" smtClean="0">
                          <a:latin typeface="楷体" pitchFamily="49" charset="-122"/>
                          <a:ea typeface="楷体" pitchFamily="49" charset="-122"/>
                        </a:rPr>
                        <a:t>噪声频道上的数据流的传输（如卫星通信）</a:t>
                      </a:r>
                      <a:endParaRPr lang="zh-CN" altLang="en-US" sz="1800" b="0" kern="1200" dirty="0" smtClean="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4"/>
                  </a:ext>
                </a:extLst>
              </a:tr>
              <a:tr h="370840">
                <a:tc>
                  <a:txBody>
                    <a:bodyPr/>
                    <a:lstStyle/>
                    <a:p>
                      <a:r>
                        <a:rPr lang="zh-CN" altLang="en-US" sz="1800" dirty="0" smtClean="0">
                          <a:latin typeface="楷体" pitchFamily="49" charset="-122"/>
                          <a:ea typeface="楷体" pitchFamily="49" charset="-122"/>
                        </a:rPr>
                        <a:t>计数器</a:t>
                      </a:r>
                      <a:r>
                        <a:rPr lang="en-US" altLang="zh-CN" sz="1800" dirty="0" smtClean="0">
                          <a:latin typeface="楷体" pitchFamily="49" charset="-122"/>
                          <a:ea typeface="楷体" pitchFamily="49" charset="-122"/>
                        </a:rPr>
                        <a:t>(CTR)</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r>
                        <a:rPr lang="zh-CN" altLang="en-US" sz="1800" dirty="0" smtClean="0">
                          <a:latin typeface="楷体" pitchFamily="49" charset="-122"/>
                          <a:ea typeface="楷体" pitchFamily="49" charset="-122"/>
                        </a:rPr>
                        <a:t>每个明文分组都与一个加密计数器相异或。对每个后续分组计数器递增</a:t>
                      </a:r>
                      <a:endParaRPr lang="zh-CN" altLang="en-US" sz="1800" b="0" dirty="0">
                        <a:solidFill>
                          <a:schemeClr val="tx1"/>
                        </a:solidFill>
                        <a:latin typeface="楷体" pitchFamily="49" charset="-122"/>
                        <a:ea typeface="楷体" pitchFamily="49" charset="-122"/>
                        <a:cs typeface="Times New Roman" pitchFamily="18" charset="0"/>
                      </a:endParaRPr>
                    </a:p>
                  </a:txBody>
                  <a:tcPr/>
                </a:tc>
                <a:tc>
                  <a:txBody>
                    <a:bodyPr/>
                    <a:lstStyle/>
                    <a:p>
                      <a:pPr marL="173038" indent="-173038">
                        <a:buFont typeface="Arial" pitchFamily="34" charset="0"/>
                        <a:buChar char="•"/>
                      </a:pPr>
                      <a:r>
                        <a:rPr lang="zh-CN" altLang="en-US" sz="1800" dirty="0" smtClean="0">
                          <a:latin typeface="楷体" pitchFamily="49" charset="-122"/>
                          <a:ea typeface="楷体" pitchFamily="49" charset="-122"/>
                        </a:rPr>
                        <a:t>普通目的的面向分组的传输</a:t>
                      </a:r>
                      <a:endParaRPr lang="en-US" altLang="zh-CN" sz="1800" dirty="0" smtClean="0">
                        <a:latin typeface="楷体" pitchFamily="49" charset="-122"/>
                        <a:ea typeface="楷体" pitchFamily="49" charset="-122"/>
                      </a:endParaRPr>
                    </a:p>
                    <a:p>
                      <a:pPr marL="173038" indent="-173038">
                        <a:buFont typeface="Arial" pitchFamily="34" charset="0"/>
                        <a:buChar char="•"/>
                      </a:pPr>
                      <a:r>
                        <a:rPr lang="zh-CN" altLang="en-US" sz="1800" dirty="0" smtClean="0">
                          <a:latin typeface="楷体" pitchFamily="49" charset="-122"/>
                          <a:ea typeface="楷体" pitchFamily="49" charset="-122"/>
                        </a:rPr>
                        <a:t>用于高速需求</a:t>
                      </a:r>
                      <a:endParaRPr lang="zh-CN" altLang="en-US" sz="1800" b="0" dirty="0" smtClean="0">
                        <a:solidFill>
                          <a:schemeClr val="tx1"/>
                        </a:solidFill>
                        <a:latin typeface="楷体" pitchFamily="49" charset="-122"/>
                        <a:ea typeface="楷体" pitchFamily="49" charset="-122"/>
                        <a:cs typeface="Times New Roman" pitchFamily="18" charset="0"/>
                      </a:endParaRPr>
                    </a:p>
                  </a:txBody>
                  <a:tcPr/>
                </a:tc>
                <a:extLst>
                  <a:ext uri="{0D108BD9-81ED-4DB2-BD59-A6C34878D82A}">
                    <a16:rowId xmlns:a16="http://schemas.microsoft.com/office/drawing/2014/main" val="10005"/>
                  </a:ext>
                </a:extLst>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111</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1054923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一、电码本模式</a:t>
            </a:r>
            <a:r>
              <a:rPr lang="en-US" altLang="zh-CN" dirty="0" smtClean="0"/>
              <a:t>(ECB)</a:t>
            </a:r>
            <a:endParaRPr lang="zh-CN" altLang="en-US" dirty="0"/>
          </a:p>
        </p:txBody>
      </p:sp>
      <p:sp>
        <p:nvSpPr>
          <p:cNvPr id="3" name="内容占位符 2"/>
          <p:cNvSpPr>
            <a:spLocks noGrp="1"/>
          </p:cNvSpPr>
          <p:nvPr>
            <p:ph idx="1"/>
          </p:nvPr>
        </p:nvSpPr>
        <p:spPr/>
        <p:txBody>
          <a:bodyPr/>
          <a:lstStyle/>
          <a:p>
            <a:r>
              <a:rPr lang="zh-CN" altLang="en-US" dirty="0" smtClean="0"/>
              <a:t>消息分组，各组独自加密</a:t>
            </a:r>
            <a:endParaRPr lang="en-US" altLang="zh-CN" dirty="0" smtClean="0"/>
          </a:p>
          <a:p>
            <a:r>
              <a:rPr lang="zh-CN" altLang="en-US" dirty="0" smtClean="0"/>
              <a:t>就像一个巨大的密码本，对每个分组进行代换</a:t>
            </a:r>
            <a:endParaRPr lang="zh-CN" altLang="en-US" dirty="0"/>
          </a:p>
        </p:txBody>
      </p:sp>
      <p:grpSp>
        <p:nvGrpSpPr>
          <p:cNvPr id="4" name="组合 86"/>
          <p:cNvGrpSpPr/>
          <p:nvPr/>
        </p:nvGrpSpPr>
        <p:grpSpPr>
          <a:xfrm>
            <a:off x="886294" y="2488164"/>
            <a:ext cx="6974833" cy="3655480"/>
            <a:chOff x="928662" y="2488164"/>
            <a:chExt cx="6974833" cy="3655480"/>
          </a:xfrm>
        </p:grpSpPr>
        <p:sp>
          <p:nvSpPr>
            <p:cNvPr id="8" name="TextBox 7"/>
            <p:cNvSpPr txBox="1"/>
            <p:nvPr/>
          </p:nvSpPr>
          <p:spPr>
            <a:xfrm>
              <a:off x="2377021" y="2488164"/>
              <a:ext cx="994183"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Count=1</a:t>
              </a:r>
              <a:endParaRPr lang="zh-CN" altLang="en-US" dirty="0">
                <a:latin typeface="Times New Roman" pitchFamily="18" charset="0"/>
                <a:cs typeface="Times New Roman" pitchFamily="18" charset="0"/>
              </a:endParaRPr>
            </a:p>
          </p:txBody>
        </p:sp>
        <p:sp>
          <p:nvSpPr>
            <p:cNvPr id="28" name="TextBox 27"/>
            <p:cNvSpPr txBox="1"/>
            <p:nvPr/>
          </p:nvSpPr>
          <p:spPr>
            <a:xfrm>
              <a:off x="4500562" y="2488164"/>
              <a:ext cx="994183"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Count=2</a:t>
              </a:r>
              <a:endParaRPr lang="zh-CN" altLang="en-US" dirty="0">
                <a:latin typeface="Times New Roman" pitchFamily="18" charset="0"/>
                <a:cs typeface="Times New Roman" pitchFamily="18" charset="0"/>
              </a:endParaRPr>
            </a:p>
          </p:txBody>
        </p:sp>
        <p:sp>
          <p:nvSpPr>
            <p:cNvPr id="37" name="TextBox 36"/>
            <p:cNvSpPr txBox="1"/>
            <p:nvPr/>
          </p:nvSpPr>
          <p:spPr>
            <a:xfrm>
              <a:off x="6858016" y="2488164"/>
              <a:ext cx="1045479"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Count=N</a:t>
              </a:r>
              <a:endParaRPr lang="zh-CN" altLang="en-US" dirty="0">
                <a:latin typeface="Times New Roman" pitchFamily="18" charset="0"/>
                <a:cs typeface="Times New Roman" pitchFamily="18" charset="0"/>
              </a:endParaRPr>
            </a:p>
          </p:txBody>
        </p:sp>
        <p:sp>
          <p:nvSpPr>
            <p:cNvPr id="7" name="矩形 6"/>
            <p:cNvSpPr/>
            <p:nvPr/>
          </p:nvSpPr>
          <p:spPr>
            <a:xfrm>
              <a:off x="2357422"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加密</a:t>
              </a:r>
              <a:endParaRPr lang="zh-CN" altLang="en-US" dirty="0">
                <a:solidFill>
                  <a:schemeClr val="tx1"/>
                </a:solidFill>
                <a:latin typeface="Times New Roman" pitchFamily="18" charset="0"/>
                <a:cs typeface="Times New Roman" pitchFamily="18" charset="0"/>
              </a:endParaRPr>
            </a:p>
          </p:txBody>
        </p:sp>
        <p:sp>
          <p:nvSpPr>
            <p:cNvPr id="9" name="TextBox 8"/>
            <p:cNvSpPr txBox="1"/>
            <p:nvPr/>
          </p:nvSpPr>
          <p:spPr>
            <a:xfrm>
              <a:off x="2667314" y="2786058"/>
              <a:ext cx="389850"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10" name="TextBox 9"/>
            <p:cNvSpPr txBox="1"/>
            <p:nvPr/>
          </p:nvSpPr>
          <p:spPr>
            <a:xfrm>
              <a:off x="1714480" y="335756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11" name="TextBox 10"/>
            <p:cNvSpPr txBox="1"/>
            <p:nvPr/>
          </p:nvSpPr>
          <p:spPr>
            <a:xfrm>
              <a:off x="2658940" y="392906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13" name="直接箭头连接符 12"/>
            <p:cNvCxnSpPr>
              <a:stCxn id="10" idx="3"/>
              <a:endCxn id="7" idx="1"/>
            </p:cNvCxnSpPr>
            <p:nvPr/>
          </p:nvCxnSpPr>
          <p:spPr>
            <a:xfrm>
              <a:off x="2000232"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2"/>
              <a:endCxn id="7" idx="0"/>
            </p:cNvCxnSpPr>
            <p:nvPr/>
          </p:nvCxnSpPr>
          <p:spPr>
            <a:xfrm rot="5400000">
              <a:off x="2736941" y="3275938"/>
              <a:ext cx="245846" cy="475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2"/>
              <a:endCxn id="11" idx="0"/>
            </p:cNvCxnSpPr>
            <p:nvPr/>
          </p:nvCxnSpPr>
          <p:spPr>
            <a:xfrm rot="16200000" flipH="1">
              <a:off x="2741049" y="3803426"/>
              <a:ext cx="242078" cy="920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500562"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加密</a:t>
              </a:r>
              <a:endParaRPr lang="zh-CN" altLang="en-US" dirty="0">
                <a:solidFill>
                  <a:schemeClr val="tx1"/>
                </a:solidFill>
                <a:latin typeface="Times New Roman" pitchFamily="18" charset="0"/>
                <a:cs typeface="Times New Roman" pitchFamily="18" charset="0"/>
              </a:endParaRPr>
            </a:p>
          </p:txBody>
        </p:sp>
        <p:sp>
          <p:nvSpPr>
            <p:cNvPr id="31" name="TextBox 30"/>
            <p:cNvSpPr txBox="1"/>
            <p:nvPr/>
          </p:nvSpPr>
          <p:spPr>
            <a:xfrm>
              <a:off x="4810454" y="2786058"/>
              <a:ext cx="389850"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sp>
          <p:nvSpPr>
            <p:cNvPr id="32" name="TextBox 31"/>
            <p:cNvSpPr txBox="1"/>
            <p:nvPr/>
          </p:nvSpPr>
          <p:spPr>
            <a:xfrm>
              <a:off x="3857620" y="335756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33" name="TextBox 32"/>
            <p:cNvSpPr txBox="1"/>
            <p:nvPr/>
          </p:nvSpPr>
          <p:spPr>
            <a:xfrm>
              <a:off x="4802080" y="392906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34" name="直接箭头连接符 33"/>
            <p:cNvCxnSpPr>
              <a:stCxn id="32" idx="3"/>
              <a:endCxn id="30" idx="1"/>
            </p:cNvCxnSpPr>
            <p:nvPr/>
          </p:nvCxnSpPr>
          <p:spPr>
            <a:xfrm>
              <a:off x="4143372"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1" idx="2"/>
              <a:endCxn id="30" idx="0"/>
            </p:cNvCxnSpPr>
            <p:nvPr/>
          </p:nvCxnSpPr>
          <p:spPr>
            <a:xfrm rot="5400000">
              <a:off x="4880081" y="3275938"/>
              <a:ext cx="245846" cy="475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0" idx="2"/>
              <a:endCxn id="33" idx="0"/>
            </p:cNvCxnSpPr>
            <p:nvPr/>
          </p:nvCxnSpPr>
          <p:spPr>
            <a:xfrm rot="16200000" flipH="1">
              <a:off x="4884189" y="3803426"/>
              <a:ext cx="242078" cy="920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858016" y="340123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加密</a:t>
              </a:r>
              <a:endParaRPr lang="zh-CN" altLang="en-US" dirty="0">
                <a:solidFill>
                  <a:schemeClr val="tx1"/>
                </a:solidFill>
                <a:latin typeface="Times New Roman" pitchFamily="18" charset="0"/>
                <a:cs typeface="Times New Roman" pitchFamily="18" charset="0"/>
              </a:endParaRPr>
            </a:p>
          </p:txBody>
        </p:sp>
        <p:sp>
          <p:nvSpPr>
            <p:cNvPr id="40" name="TextBox 39"/>
            <p:cNvSpPr txBox="1"/>
            <p:nvPr/>
          </p:nvSpPr>
          <p:spPr>
            <a:xfrm>
              <a:off x="7152142" y="2786058"/>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41" name="TextBox 40"/>
            <p:cNvSpPr txBox="1"/>
            <p:nvPr/>
          </p:nvSpPr>
          <p:spPr>
            <a:xfrm>
              <a:off x="6215074" y="335756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42" name="TextBox 41"/>
            <p:cNvSpPr txBox="1"/>
            <p:nvPr/>
          </p:nvSpPr>
          <p:spPr>
            <a:xfrm>
              <a:off x="7128002" y="3929066"/>
              <a:ext cx="44916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cxnSp>
          <p:nvCxnSpPr>
            <p:cNvPr id="43" name="直接箭头连接符 42"/>
            <p:cNvCxnSpPr>
              <a:stCxn id="41" idx="3"/>
              <a:endCxn id="39" idx="1"/>
            </p:cNvCxnSpPr>
            <p:nvPr/>
          </p:nvCxnSpPr>
          <p:spPr>
            <a:xfrm>
              <a:off x="6500826" y="354222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2"/>
              <a:endCxn id="39" idx="0"/>
            </p:cNvCxnSpPr>
            <p:nvPr/>
          </p:nvCxnSpPr>
          <p:spPr>
            <a:xfrm rot="5400000">
              <a:off x="7238068" y="3275405"/>
              <a:ext cx="245846" cy="581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rot="5400000">
              <a:off x="7234294" y="3805278"/>
              <a:ext cx="242078" cy="549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357422"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解密</a:t>
              </a:r>
              <a:endParaRPr lang="zh-CN" altLang="en-US" dirty="0">
                <a:solidFill>
                  <a:schemeClr val="tx1"/>
                </a:solidFill>
                <a:latin typeface="Times New Roman" pitchFamily="18" charset="0"/>
                <a:cs typeface="Times New Roman" pitchFamily="18" charset="0"/>
              </a:endParaRPr>
            </a:p>
          </p:txBody>
        </p:sp>
        <p:sp>
          <p:nvSpPr>
            <p:cNvPr id="48" name="TextBox 47"/>
            <p:cNvSpPr txBox="1"/>
            <p:nvPr/>
          </p:nvSpPr>
          <p:spPr>
            <a:xfrm>
              <a:off x="2651548" y="469060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49" name="TextBox 48"/>
            <p:cNvSpPr txBox="1"/>
            <p:nvPr/>
          </p:nvSpPr>
          <p:spPr>
            <a:xfrm>
              <a:off x="1714480" y="523057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50" name="TextBox 49"/>
            <p:cNvSpPr txBox="1"/>
            <p:nvPr/>
          </p:nvSpPr>
          <p:spPr>
            <a:xfrm>
              <a:off x="2658940" y="5774312"/>
              <a:ext cx="389850"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51" name="直接箭头连接符 50"/>
            <p:cNvCxnSpPr>
              <a:stCxn id="49" idx="3"/>
              <a:endCxn id="47" idx="1"/>
            </p:cNvCxnSpPr>
            <p:nvPr/>
          </p:nvCxnSpPr>
          <p:spPr>
            <a:xfrm>
              <a:off x="2000232"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8" idx="2"/>
              <a:endCxn id="47" idx="0"/>
            </p:cNvCxnSpPr>
            <p:nvPr/>
          </p:nvCxnSpPr>
          <p:spPr>
            <a:xfrm rot="5400000">
              <a:off x="2751236" y="5166185"/>
              <a:ext cx="214314" cy="18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7" idx="2"/>
              <a:endCxn id="50" idx="0"/>
            </p:cNvCxnSpPr>
            <p:nvPr/>
          </p:nvCxnSpPr>
          <p:spPr>
            <a:xfrm rot="5400000">
              <a:off x="2748520" y="5665344"/>
              <a:ext cx="214314" cy="36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500562"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解密</a:t>
              </a:r>
              <a:endParaRPr lang="zh-CN" altLang="en-US" dirty="0">
                <a:solidFill>
                  <a:schemeClr val="tx1"/>
                </a:solidFill>
                <a:latin typeface="Times New Roman" pitchFamily="18" charset="0"/>
                <a:cs typeface="Times New Roman" pitchFamily="18" charset="0"/>
              </a:endParaRPr>
            </a:p>
          </p:txBody>
        </p:sp>
        <p:sp>
          <p:nvSpPr>
            <p:cNvPr id="56" name="TextBox 55"/>
            <p:cNvSpPr txBox="1"/>
            <p:nvPr/>
          </p:nvSpPr>
          <p:spPr>
            <a:xfrm>
              <a:off x="4794688" y="469060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sp>
          <p:nvSpPr>
            <p:cNvPr id="57" name="TextBox 56"/>
            <p:cNvSpPr txBox="1"/>
            <p:nvPr/>
          </p:nvSpPr>
          <p:spPr>
            <a:xfrm>
              <a:off x="3857620" y="523057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58" name="TextBox 57"/>
            <p:cNvSpPr txBox="1"/>
            <p:nvPr/>
          </p:nvSpPr>
          <p:spPr>
            <a:xfrm>
              <a:off x="4802080" y="5774312"/>
              <a:ext cx="389850"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59" name="直接箭头连接符 58"/>
            <p:cNvCxnSpPr>
              <a:stCxn id="57" idx="3"/>
              <a:endCxn id="55" idx="1"/>
            </p:cNvCxnSpPr>
            <p:nvPr/>
          </p:nvCxnSpPr>
          <p:spPr>
            <a:xfrm>
              <a:off x="4143372"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6" idx="2"/>
              <a:endCxn id="55" idx="0"/>
            </p:cNvCxnSpPr>
            <p:nvPr/>
          </p:nvCxnSpPr>
          <p:spPr>
            <a:xfrm rot="5400000">
              <a:off x="4894376" y="5166185"/>
              <a:ext cx="214314" cy="18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5" idx="2"/>
              <a:endCxn id="58" idx="0"/>
            </p:cNvCxnSpPr>
            <p:nvPr/>
          </p:nvCxnSpPr>
          <p:spPr>
            <a:xfrm rot="5400000">
              <a:off x="4891660" y="5665344"/>
              <a:ext cx="214314" cy="36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858016" y="5274246"/>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解密</a:t>
              </a:r>
              <a:endParaRPr lang="zh-CN" altLang="en-US" dirty="0">
                <a:solidFill>
                  <a:schemeClr val="tx1"/>
                </a:solidFill>
                <a:latin typeface="Times New Roman" pitchFamily="18" charset="0"/>
                <a:cs typeface="Times New Roman" pitchFamily="18" charset="0"/>
              </a:endParaRPr>
            </a:p>
          </p:txBody>
        </p:sp>
        <p:sp>
          <p:nvSpPr>
            <p:cNvPr id="64" name="TextBox 63"/>
            <p:cNvSpPr txBox="1"/>
            <p:nvPr/>
          </p:nvSpPr>
          <p:spPr>
            <a:xfrm>
              <a:off x="7136376" y="4690600"/>
              <a:ext cx="44916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65" name="TextBox 64"/>
            <p:cNvSpPr txBox="1"/>
            <p:nvPr/>
          </p:nvSpPr>
          <p:spPr>
            <a:xfrm>
              <a:off x="6215074" y="5230572"/>
              <a:ext cx="28575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endParaRPr lang="zh-CN" altLang="en-US" baseline="-25000" dirty="0">
                <a:latin typeface="Times New Roman" pitchFamily="18" charset="0"/>
                <a:cs typeface="Times New Roman" pitchFamily="18" charset="0"/>
              </a:endParaRPr>
            </a:p>
          </p:txBody>
        </p:sp>
        <p:sp>
          <p:nvSpPr>
            <p:cNvPr id="66" name="TextBox 65"/>
            <p:cNvSpPr txBox="1"/>
            <p:nvPr/>
          </p:nvSpPr>
          <p:spPr>
            <a:xfrm>
              <a:off x="7143768" y="5774312"/>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r>
                <a:rPr lang="en-US" altLang="zh-CN" baseline="-25000" dirty="0"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cxnSp>
          <p:nvCxnSpPr>
            <p:cNvPr id="67" name="直接箭头连接符 66"/>
            <p:cNvCxnSpPr>
              <a:stCxn id="65" idx="3"/>
              <a:endCxn id="63" idx="1"/>
            </p:cNvCxnSpPr>
            <p:nvPr/>
          </p:nvCxnSpPr>
          <p:spPr>
            <a:xfrm>
              <a:off x="6500826" y="5415238"/>
              <a:ext cx="357190" cy="18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2"/>
              <a:endCxn id="63" idx="0"/>
            </p:cNvCxnSpPr>
            <p:nvPr/>
          </p:nvCxnSpPr>
          <p:spPr>
            <a:xfrm rot="5400000">
              <a:off x="7252363" y="5165652"/>
              <a:ext cx="214314" cy="287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3" idx="2"/>
              <a:endCxn id="66" idx="0"/>
            </p:cNvCxnSpPr>
            <p:nvPr/>
          </p:nvCxnSpPr>
          <p:spPr>
            <a:xfrm rot="5400000">
              <a:off x="7249647" y="5665877"/>
              <a:ext cx="214314" cy="255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928662" y="3314642"/>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78" name="TextBox 77"/>
            <p:cNvSpPr txBox="1"/>
            <p:nvPr/>
          </p:nvSpPr>
          <p:spPr>
            <a:xfrm>
              <a:off x="928662" y="5219184"/>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84" name="TextBox 83"/>
            <p:cNvSpPr txBox="1"/>
            <p:nvPr/>
          </p:nvSpPr>
          <p:spPr>
            <a:xfrm>
              <a:off x="5715008" y="3243204"/>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sp>
          <p:nvSpPr>
            <p:cNvPr id="85" name="TextBox 84"/>
            <p:cNvSpPr txBox="1"/>
            <p:nvPr/>
          </p:nvSpPr>
          <p:spPr>
            <a:xfrm>
              <a:off x="5702490" y="5143512"/>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grpSp>
      <p:cxnSp>
        <p:nvCxnSpPr>
          <p:cNvPr id="89" name="直接连接符 88"/>
          <p:cNvCxnSpPr/>
          <p:nvPr/>
        </p:nvCxnSpPr>
        <p:spPr>
          <a:xfrm>
            <a:off x="814856" y="4429132"/>
            <a:ext cx="7429552"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17B7F836-6F9F-42A8-9450-B93EA774C316}" type="slidenum">
              <a:rPr lang="zh-CN" altLang="en-US" smtClean="0"/>
              <a:pPr>
                <a:defRPr/>
              </a:pPr>
              <a:t>112</a:t>
            </a:fld>
            <a:endParaRPr lang="en-US" altLang="zh-CN" dirty="0"/>
          </a:p>
        </p:txBody>
      </p:sp>
      <p:sp>
        <p:nvSpPr>
          <p:cNvPr id="62" name="流程图: 可选过程 6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0" name="流程图: 可选过程 6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71" name="流程图: 可选过程 7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72" name="流程图: 可选过程 71">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73" name="流程图: 可选过程 72">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4912006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优点：</a:t>
            </a:r>
            <a:endParaRPr lang="en-US" altLang="zh-CN" dirty="0" smtClean="0"/>
          </a:p>
          <a:p>
            <a:pPr lvl="1"/>
            <a:r>
              <a:rPr lang="zh-CN" altLang="en-US" dirty="0" smtClean="0"/>
              <a:t>可以并行运算</a:t>
            </a:r>
            <a:endParaRPr lang="en-US" altLang="zh-CN" dirty="0" smtClean="0"/>
          </a:p>
          <a:p>
            <a:pPr lvl="1"/>
            <a:r>
              <a:rPr lang="zh-CN" altLang="en-US" dirty="0" smtClean="0"/>
              <a:t>适用于随机存储的数据</a:t>
            </a:r>
            <a:endParaRPr lang="en-US" altLang="zh-CN" dirty="0" smtClean="0"/>
          </a:p>
          <a:p>
            <a:pPr lvl="1"/>
            <a:r>
              <a:rPr lang="zh-CN" altLang="en-US" dirty="0" smtClean="0"/>
              <a:t>传输错误不扩散，只影响所在块的正确解密</a:t>
            </a:r>
            <a:endParaRPr lang="en-US" altLang="zh-CN" dirty="0" smtClean="0"/>
          </a:p>
          <a:p>
            <a:pPr lvl="1"/>
            <a:endParaRPr lang="en-US" altLang="zh-CN" dirty="0" smtClean="0"/>
          </a:p>
          <a:p>
            <a:r>
              <a:rPr lang="zh-CN" altLang="en-US" dirty="0" smtClean="0"/>
              <a:t>缺点：</a:t>
            </a:r>
            <a:endParaRPr lang="en-US" altLang="zh-CN" dirty="0" smtClean="0"/>
          </a:p>
          <a:p>
            <a:pPr marL="857250" lvl="1" indent="-457200"/>
            <a:r>
              <a:rPr lang="zh-CN" altLang="en-US" dirty="0" smtClean="0"/>
              <a:t>当明文分组重复时，密文也重复</a:t>
            </a:r>
            <a:endParaRPr lang="en-US" altLang="zh-CN" dirty="0" smtClean="0"/>
          </a:p>
          <a:p>
            <a:pPr marL="857250" lvl="1" indent="-457200"/>
            <a:r>
              <a:rPr lang="zh-CN" altLang="en-US" dirty="0" smtClean="0"/>
              <a:t>格式化数据，将产生大量重复的密文</a:t>
            </a:r>
            <a:endParaRPr lang="en-US" altLang="zh-CN" dirty="0" smtClean="0"/>
          </a:p>
          <a:p>
            <a:pPr marL="857250" lvl="1" indent="-457200"/>
            <a:r>
              <a:rPr lang="zh-CN" altLang="en-US" dirty="0" smtClean="0"/>
              <a:t>若明文分组差别很小，对其破译就变为编码本的破译问题</a:t>
            </a:r>
            <a:endParaRPr lang="en-US" altLang="zh-CN" dirty="0" smtClean="0"/>
          </a:p>
          <a:p>
            <a:pPr marL="457200" indent="-457200"/>
            <a:endParaRPr lang="en-US" altLang="zh-CN" dirty="0" smtClean="0"/>
          </a:p>
          <a:p>
            <a:pPr marL="457200" indent="-457200"/>
            <a:r>
              <a:rPr lang="zh-CN" altLang="en-US" dirty="0" smtClean="0"/>
              <a:t>主要用于发送很少明文分组时</a:t>
            </a:r>
            <a:endParaRPr lang="en-US" altLang="zh-CN" dirty="0" smtClean="0"/>
          </a:p>
          <a:p>
            <a:pPr marL="857250" lvl="1" indent="-457200"/>
            <a:r>
              <a:rPr lang="zh-CN" altLang="en-US" dirty="0" smtClean="0"/>
              <a:t>例如，用主密钥加密会话密钥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113</a:t>
            </a:fld>
            <a:endParaRPr lang="en-US" altLang="zh-CN" dirty="0"/>
          </a:p>
        </p:txBody>
      </p:sp>
      <p:grpSp>
        <p:nvGrpSpPr>
          <p:cNvPr id="72" name="组合 71"/>
          <p:cNvGrpSpPr>
            <a:grpSpLocks noChangeAspect="1"/>
          </p:cNvGrpSpPr>
          <p:nvPr/>
        </p:nvGrpSpPr>
        <p:grpSpPr>
          <a:xfrm>
            <a:off x="7626553" y="1196752"/>
            <a:ext cx="1162330" cy="2133720"/>
            <a:chOff x="9579451" y="964942"/>
            <a:chExt cx="1291480" cy="2663820"/>
          </a:xfrm>
        </p:grpSpPr>
        <p:sp>
          <p:nvSpPr>
            <p:cNvPr id="18" name="矩形 17"/>
            <p:cNvSpPr/>
            <p:nvPr/>
          </p:nvSpPr>
          <p:spPr>
            <a:xfrm>
              <a:off x="10153235" y="1580121"/>
              <a:ext cx="704760"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itchFamily="18" charset="0"/>
                  <a:cs typeface="Times New Roman" pitchFamily="18" charset="0"/>
                </a:rPr>
                <a:t>E</a:t>
              </a:r>
              <a:endParaRPr lang="zh-CN" altLang="en-US" sz="1400" dirty="0">
                <a:solidFill>
                  <a:schemeClr val="tx1"/>
                </a:solidFill>
                <a:latin typeface="Times New Roman" pitchFamily="18" charset="0"/>
                <a:cs typeface="Times New Roman" pitchFamily="18" charset="0"/>
              </a:endParaRPr>
            </a:p>
          </p:txBody>
        </p:sp>
        <p:sp>
          <p:nvSpPr>
            <p:cNvPr id="19" name="TextBox 18"/>
            <p:cNvSpPr txBox="1"/>
            <p:nvPr/>
          </p:nvSpPr>
          <p:spPr>
            <a:xfrm>
              <a:off x="10332691" y="964942"/>
              <a:ext cx="353018" cy="384241"/>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P</a:t>
              </a:r>
              <a:r>
                <a:rPr lang="en-US" altLang="zh-CN" sz="1400" baseline="-25000" dirty="0"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sp>
          <p:nvSpPr>
            <p:cNvPr id="20" name="TextBox 19"/>
            <p:cNvSpPr txBox="1"/>
            <p:nvPr/>
          </p:nvSpPr>
          <p:spPr>
            <a:xfrm>
              <a:off x="9579451" y="1524500"/>
              <a:ext cx="285752" cy="384241"/>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K</a:t>
              </a:r>
              <a:endParaRPr lang="zh-CN" altLang="en-US" sz="1400" baseline="-25000" dirty="0">
                <a:latin typeface="Times New Roman" pitchFamily="18" charset="0"/>
                <a:cs typeface="Times New Roman" pitchFamily="18" charset="0"/>
              </a:endParaRPr>
            </a:p>
          </p:txBody>
        </p:sp>
        <p:cxnSp>
          <p:nvCxnSpPr>
            <p:cNvPr id="22" name="直接箭头连接符 21"/>
            <p:cNvCxnSpPr>
              <a:stCxn id="20" idx="3"/>
              <a:endCxn id="18" idx="1"/>
            </p:cNvCxnSpPr>
            <p:nvPr/>
          </p:nvCxnSpPr>
          <p:spPr>
            <a:xfrm>
              <a:off x="9865203" y="1716621"/>
              <a:ext cx="288033" cy="637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a:endCxn id="18" idx="0"/>
            </p:cNvCxnSpPr>
            <p:nvPr/>
          </p:nvCxnSpPr>
          <p:spPr>
            <a:xfrm flipH="1">
              <a:off x="10505616" y="1349183"/>
              <a:ext cx="3584" cy="23093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2"/>
              <a:endCxn id="39" idx="0"/>
            </p:cNvCxnSpPr>
            <p:nvPr/>
          </p:nvCxnSpPr>
          <p:spPr>
            <a:xfrm>
              <a:off x="10505616" y="1865872"/>
              <a:ext cx="12936" cy="87858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166171" y="2744455"/>
              <a:ext cx="704760" cy="285751"/>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itchFamily="18" charset="0"/>
                  <a:cs typeface="Times New Roman" pitchFamily="18" charset="0"/>
                </a:rPr>
                <a:t>D</a:t>
              </a:r>
              <a:endParaRPr lang="zh-CN" altLang="en-US" sz="1400" dirty="0">
                <a:solidFill>
                  <a:schemeClr val="tx1"/>
                </a:solidFill>
                <a:latin typeface="Times New Roman" pitchFamily="18" charset="0"/>
                <a:cs typeface="Times New Roman" pitchFamily="18" charset="0"/>
              </a:endParaRPr>
            </a:p>
          </p:txBody>
        </p:sp>
        <p:sp>
          <p:nvSpPr>
            <p:cNvPr id="40" name="TextBox 39"/>
            <p:cNvSpPr txBox="1"/>
            <p:nvPr/>
          </p:nvSpPr>
          <p:spPr>
            <a:xfrm>
              <a:off x="10444185" y="2071498"/>
              <a:ext cx="376172" cy="384241"/>
            </a:xfrm>
            <a:prstGeom prst="rect">
              <a:avLst/>
            </a:prstGeom>
            <a:noFill/>
          </p:spPr>
          <p:txBody>
            <a:bodyPr wrap="none" rtlCol="0">
              <a:spAutoFit/>
            </a:bodyPr>
            <a:lstStyle/>
            <a:p>
              <a:r>
                <a:rPr lang="en-US" altLang="zh-CN" sz="1400" dirty="0" err="1" smtClean="0">
                  <a:latin typeface="Times New Roman" pitchFamily="18" charset="0"/>
                  <a:cs typeface="Times New Roman" pitchFamily="18" charset="0"/>
                </a:rPr>
                <a:t>C</a:t>
              </a:r>
              <a:r>
                <a:rPr lang="en-US" altLang="zh-CN" sz="1400" baseline="-25000" dirty="0" err="1"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sp>
          <p:nvSpPr>
            <p:cNvPr id="41" name="TextBox 40"/>
            <p:cNvSpPr txBox="1"/>
            <p:nvPr/>
          </p:nvSpPr>
          <p:spPr>
            <a:xfrm>
              <a:off x="9592387" y="2683741"/>
              <a:ext cx="285752" cy="384241"/>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K</a:t>
              </a:r>
              <a:endParaRPr lang="zh-CN" altLang="en-US" sz="1400" baseline="-25000" dirty="0">
                <a:latin typeface="Times New Roman" pitchFamily="18" charset="0"/>
                <a:cs typeface="Times New Roman" pitchFamily="18" charset="0"/>
              </a:endParaRPr>
            </a:p>
          </p:txBody>
        </p:sp>
        <p:sp>
          <p:nvSpPr>
            <p:cNvPr id="42" name="TextBox 41"/>
            <p:cNvSpPr txBox="1"/>
            <p:nvPr/>
          </p:nvSpPr>
          <p:spPr>
            <a:xfrm>
              <a:off x="10337253" y="3244521"/>
              <a:ext cx="353018" cy="384241"/>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P</a:t>
              </a:r>
              <a:r>
                <a:rPr lang="en-US" altLang="zh-CN" sz="1400" baseline="-25000" dirty="0"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cxnSp>
          <p:nvCxnSpPr>
            <p:cNvPr id="43" name="直接箭头连接符 42"/>
            <p:cNvCxnSpPr>
              <a:stCxn id="41" idx="3"/>
              <a:endCxn id="39" idx="1"/>
            </p:cNvCxnSpPr>
            <p:nvPr/>
          </p:nvCxnSpPr>
          <p:spPr>
            <a:xfrm>
              <a:off x="9878138" y="2875862"/>
              <a:ext cx="288033" cy="1146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flipH="1">
              <a:off x="10513763" y="3030207"/>
              <a:ext cx="4789" cy="21431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1" name="流程图: 可选过程 20">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25" name="流程图: 可选过程 24">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26" name="流程图: 可选过程 25">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27" name="流程图: 可选过程 26">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28" name="流程图: 可选过程 27">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54633876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分组重放</a:t>
            </a:r>
            <a:endParaRPr lang="en-US" dirty="0"/>
          </a:p>
        </p:txBody>
      </p:sp>
      <p:sp>
        <p:nvSpPr>
          <p:cNvPr id="3" name="内容占位符 2"/>
          <p:cNvSpPr>
            <a:spLocks noGrp="1"/>
          </p:cNvSpPr>
          <p:nvPr>
            <p:ph idx="1"/>
          </p:nvPr>
        </p:nvSpPr>
        <p:spPr/>
        <p:txBody>
          <a:bodyPr/>
          <a:lstStyle/>
          <a:p>
            <a:r>
              <a:rPr lang="en-US" altLang="zh-CN" dirty="0" smtClean="0"/>
              <a:t>ECB</a:t>
            </a:r>
            <a:r>
              <a:rPr lang="zh-CN" altLang="en-US" dirty="0" smtClean="0"/>
              <a:t>模式最严重的问题是允许对手选取部分分组进行重放攻击</a:t>
            </a:r>
            <a:endParaRPr lang="en-US" altLang="zh-CN" dirty="0" smtClean="0"/>
          </a:p>
          <a:p>
            <a:pPr lvl="1"/>
            <a:r>
              <a:rPr lang="zh-CN" altLang="en-US" dirty="0" smtClean="0"/>
              <a:t>特别是针对按分组格式化的数据</a:t>
            </a:r>
            <a:endParaRPr lang="en-US" altLang="zh-CN" dirty="0" smtClean="0"/>
          </a:p>
          <a:p>
            <a:pPr lvl="1"/>
            <a:r>
              <a:rPr lang="zh-CN" altLang="en-US" dirty="0" smtClean="0"/>
              <a:t>例如：</a:t>
            </a:r>
            <a:endParaRPr lang="en-US" altLang="zh-CN" dirty="0" smtClean="0"/>
          </a:p>
          <a:p>
            <a:pPr lvl="2"/>
            <a:r>
              <a:rPr lang="en-US" altLang="zh-CN" dirty="0" smtClean="0"/>
              <a:t>Email</a:t>
            </a:r>
            <a:r>
              <a:rPr lang="zh-CN" altLang="en-US" dirty="0" smtClean="0"/>
              <a:t>中，若发件人和收件人姓名、邮箱各自独占一个或几个分组时，你的情书会发生什么？</a:t>
            </a:r>
            <a:endParaRPr lang="en-US" altLang="zh-CN" dirty="0" smtClean="0"/>
          </a:p>
          <a:p>
            <a:pPr lvl="2"/>
            <a:r>
              <a:rPr lang="zh-CN" altLang="en-US" dirty="0" smtClean="0"/>
              <a:t>若银行帐号和用户名占用单独一个或几个分组时，你的钱会去到哪里？</a:t>
            </a:r>
            <a:endParaRPr lang="en-US" altLang="zh-CN" dirty="0" smtClean="0"/>
          </a:p>
          <a:p>
            <a:pPr lvl="1"/>
            <a:r>
              <a:rPr lang="zh-CN" altLang="en-US" dirty="0" smtClean="0"/>
              <a:t>即使在消息中插入时间戳，只要时间戳独占分组，就可以进行交织攻击</a:t>
            </a:r>
            <a:endParaRPr lang="en-US" altLang="zh-CN" dirty="0" smtClean="0"/>
          </a:p>
          <a:p>
            <a:pPr lvl="1"/>
            <a:endParaRPr lang="en-US" altLang="zh-CN" dirty="0" smtClean="0"/>
          </a:p>
          <a:p>
            <a:pPr lvl="1"/>
            <a:r>
              <a:rPr lang="zh-CN" altLang="en-US" dirty="0" smtClean="0">
                <a:solidFill>
                  <a:srgbClr val="FF0000"/>
                </a:solidFill>
              </a:rPr>
              <a:t>必须辅助以消息认证来保证完整性</a:t>
            </a:r>
            <a:endParaRPr lang="en-US" altLang="zh-CN" dirty="0" smtClean="0">
              <a:solidFill>
                <a:srgbClr val="FF0000"/>
              </a:solidFill>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114</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6210276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二、密文分组链接模式</a:t>
            </a:r>
            <a:r>
              <a:rPr lang="en-US" altLang="zh-CN" dirty="0" smtClean="0"/>
              <a:t>(CBC)</a:t>
            </a:r>
            <a:endParaRPr lang="zh-CN" altLang="en-US" dirty="0"/>
          </a:p>
        </p:txBody>
      </p:sp>
      <p:sp>
        <p:nvSpPr>
          <p:cNvPr id="3" name="内容占位符 2"/>
          <p:cNvSpPr>
            <a:spLocks noGrp="1"/>
          </p:cNvSpPr>
          <p:nvPr>
            <p:ph idx="1"/>
          </p:nvPr>
        </p:nvSpPr>
        <p:spPr/>
        <p:txBody>
          <a:bodyPr/>
          <a:lstStyle/>
          <a:p>
            <a:r>
              <a:rPr lang="zh-CN" altLang="en-US" dirty="0" smtClean="0"/>
              <a:t>上一次密文分组与本次明文分组异或，再加密</a:t>
            </a:r>
            <a:endParaRPr lang="en-US" altLang="zh-CN" dirty="0" smtClean="0"/>
          </a:p>
          <a:p>
            <a:r>
              <a:rPr lang="en-US" altLang="zh-CN" dirty="0" smtClean="0"/>
              <a:t>IV</a:t>
            </a:r>
            <a:r>
              <a:rPr lang="zh-CN" altLang="en-US" dirty="0" smtClean="0"/>
              <a:t>是一个初始向量</a:t>
            </a:r>
            <a:endParaRPr lang="zh-CN" altLang="en-US" dirty="0"/>
          </a:p>
        </p:txBody>
      </p:sp>
      <p:grpSp>
        <p:nvGrpSpPr>
          <p:cNvPr id="4" name="组合 182"/>
          <p:cNvGrpSpPr/>
          <p:nvPr/>
        </p:nvGrpSpPr>
        <p:grpSpPr>
          <a:xfrm>
            <a:off x="954882" y="2348880"/>
            <a:ext cx="6929486" cy="4034694"/>
            <a:chOff x="928662" y="2323264"/>
            <a:chExt cx="6929486" cy="4034694"/>
          </a:xfrm>
        </p:grpSpPr>
        <p:sp>
          <p:nvSpPr>
            <p:cNvPr id="59" name="TextBox 58"/>
            <p:cNvSpPr txBox="1"/>
            <p:nvPr/>
          </p:nvSpPr>
          <p:spPr>
            <a:xfrm>
              <a:off x="2377021" y="2323264"/>
              <a:ext cx="904415"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Count=1</a:t>
              </a:r>
              <a:endParaRPr lang="zh-CN" altLang="en-US" sz="1600" dirty="0">
                <a:latin typeface="Times New Roman" pitchFamily="18" charset="0"/>
                <a:cs typeface="Times New Roman" pitchFamily="18" charset="0"/>
              </a:endParaRPr>
            </a:p>
          </p:txBody>
        </p:sp>
        <p:sp>
          <p:nvSpPr>
            <p:cNvPr id="60" name="TextBox 59"/>
            <p:cNvSpPr txBox="1"/>
            <p:nvPr/>
          </p:nvSpPr>
          <p:spPr>
            <a:xfrm>
              <a:off x="4500562" y="2323264"/>
              <a:ext cx="904415"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Count=2</a:t>
              </a:r>
              <a:endParaRPr lang="zh-CN" altLang="en-US" sz="1600" dirty="0">
                <a:latin typeface="Times New Roman" pitchFamily="18" charset="0"/>
                <a:cs typeface="Times New Roman" pitchFamily="18" charset="0"/>
              </a:endParaRPr>
            </a:p>
          </p:txBody>
        </p:sp>
        <p:sp>
          <p:nvSpPr>
            <p:cNvPr id="61" name="TextBox 60"/>
            <p:cNvSpPr txBox="1"/>
            <p:nvPr/>
          </p:nvSpPr>
          <p:spPr>
            <a:xfrm>
              <a:off x="6858016" y="2323264"/>
              <a:ext cx="949299"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Count=N</a:t>
              </a:r>
              <a:endParaRPr lang="zh-CN" altLang="en-US" sz="1600" dirty="0">
                <a:latin typeface="Times New Roman" pitchFamily="18" charset="0"/>
                <a:cs typeface="Times New Roman" pitchFamily="18" charset="0"/>
              </a:endParaRPr>
            </a:p>
          </p:txBody>
        </p:sp>
        <p:grpSp>
          <p:nvGrpSpPr>
            <p:cNvPr id="6" name="组合 180"/>
            <p:cNvGrpSpPr/>
            <p:nvPr/>
          </p:nvGrpSpPr>
          <p:grpSpPr>
            <a:xfrm>
              <a:off x="928662" y="2609016"/>
              <a:ext cx="6929486" cy="1891554"/>
              <a:chOff x="928662" y="2609016"/>
              <a:chExt cx="6929486" cy="1891554"/>
            </a:xfrm>
          </p:grpSpPr>
          <p:sp>
            <p:nvSpPr>
              <p:cNvPr id="104" name="TextBox 103"/>
              <p:cNvSpPr txBox="1"/>
              <p:nvPr/>
            </p:nvSpPr>
            <p:spPr>
              <a:xfrm>
                <a:off x="928662" y="3547592"/>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62" name="矩形 61"/>
              <p:cNvSpPr/>
              <p:nvPr/>
            </p:nvSpPr>
            <p:spPr>
              <a:xfrm>
                <a:off x="2357422"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63" name="TextBox 62"/>
              <p:cNvSpPr txBox="1"/>
              <p:nvPr/>
            </p:nvSpPr>
            <p:spPr>
              <a:xfrm>
                <a:off x="2667314" y="2609016"/>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64" name="TextBox 63"/>
              <p:cNvSpPr txBox="1"/>
              <p:nvPr/>
            </p:nvSpPr>
            <p:spPr>
              <a:xfrm>
                <a:off x="1714480" y="360914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5" name="TextBox 64"/>
              <p:cNvSpPr txBox="1"/>
              <p:nvPr/>
            </p:nvSpPr>
            <p:spPr>
              <a:xfrm>
                <a:off x="2658940" y="4162016"/>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66" name="直接箭头连接符 65"/>
              <p:cNvCxnSpPr>
                <a:stCxn id="64" idx="3"/>
                <a:endCxn id="62" idx="1"/>
              </p:cNvCxnSpPr>
              <p:nvPr/>
            </p:nvCxnSpPr>
            <p:spPr>
              <a:xfrm flipV="1">
                <a:off x="2000232"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8" idx="4"/>
                <a:endCxn id="62" idx="0"/>
              </p:cNvCxnSpPr>
              <p:nvPr/>
            </p:nvCxnSpPr>
            <p:spPr>
              <a:xfrm rot="5400000">
                <a:off x="2720892" y="3497028"/>
                <a:ext cx="273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2" idx="2"/>
                <a:endCxn id="65" idx="0"/>
              </p:cNvCxnSpPr>
              <p:nvPr/>
            </p:nvCxnSpPr>
            <p:spPr>
              <a:xfrm rot="5400000">
                <a:off x="2734638" y="4039166"/>
                <a:ext cx="242078" cy="36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4500562"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70" name="TextBox 69"/>
              <p:cNvSpPr txBox="1"/>
              <p:nvPr/>
            </p:nvSpPr>
            <p:spPr>
              <a:xfrm>
                <a:off x="4810454" y="2609016"/>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71" name="TextBox 70"/>
              <p:cNvSpPr txBox="1"/>
              <p:nvPr/>
            </p:nvSpPr>
            <p:spPr>
              <a:xfrm>
                <a:off x="3857620" y="360914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72" name="TextBox 71"/>
              <p:cNvSpPr txBox="1"/>
              <p:nvPr/>
            </p:nvSpPr>
            <p:spPr>
              <a:xfrm>
                <a:off x="4802080" y="4162016"/>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cxnSp>
            <p:nvCxnSpPr>
              <p:cNvPr id="73" name="直接箭头连接符 72"/>
              <p:cNvCxnSpPr>
                <a:stCxn id="71" idx="3"/>
                <a:endCxn id="69" idx="1"/>
              </p:cNvCxnSpPr>
              <p:nvPr/>
            </p:nvCxnSpPr>
            <p:spPr>
              <a:xfrm flipV="1">
                <a:off x="4143372"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11" idx="4"/>
                <a:endCxn id="69" idx="0"/>
              </p:cNvCxnSpPr>
              <p:nvPr/>
            </p:nvCxnSpPr>
            <p:spPr>
              <a:xfrm rot="16200000" flipH="1">
                <a:off x="4859845" y="3493403"/>
                <a:ext cx="273754" cy="781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9" idx="2"/>
                <a:endCxn id="72" idx="0"/>
              </p:cNvCxnSpPr>
              <p:nvPr/>
            </p:nvCxnSpPr>
            <p:spPr>
              <a:xfrm rot="5400000">
                <a:off x="4877778" y="4039166"/>
                <a:ext cx="242078" cy="36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858016" y="3634186"/>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77" name="TextBox 76"/>
              <p:cNvSpPr txBox="1"/>
              <p:nvPr/>
            </p:nvSpPr>
            <p:spPr>
              <a:xfrm>
                <a:off x="7152142" y="2609016"/>
                <a:ext cx="397866"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78" name="TextBox 77"/>
              <p:cNvSpPr txBox="1"/>
              <p:nvPr/>
            </p:nvSpPr>
            <p:spPr>
              <a:xfrm>
                <a:off x="6215074" y="360914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79" name="TextBox 78"/>
              <p:cNvSpPr txBox="1"/>
              <p:nvPr/>
            </p:nvSpPr>
            <p:spPr>
              <a:xfrm>
                <a:off x="7128002" y="4162016"/>
                <a:ext cx="4203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80" name="直接箭头连接符 79"/>
              <p:cNvCxnSpPr>
                <a:stCxn id="78" idx="3"/>
                <a:endCxn id="76" idx="1"/>
              </p:cNvCxnSpPr>
              <p:nvPr/>
            </p:nvCxnSpPr>
            <p:spPr>
              <a:xfrm flipV="1">
                <a:off x="6500826" y="3777062"/>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12" idx="4"/>
                <a:endCxn id="76" idx="0"/>
              </p:cNvCxnSpPr>
              <p:nvPr/>
            </p:nvCxnSpPr>
            <p:spPr>
              <a:xfrm rot="16200000" flipH="1">
                <a:off x="7217299" y="3493403"/>
                <a:ext cx="273754" cy="781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6" idx="2"/>
                <a:endCxn id="79" idx="0"/>
              </p:cNvCxnSpPr>
              <p:nvPr/>
            </p:nvCxnSpPr>
            <p:spPr>
              <a:xfrm rot="5400000">
                <a:off x="7227080" y="4031014"/>
                <a:ext cx="242078" cy="1992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786446" y="3457518"/>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sp>
            <p:nvSpPr>
              <p:cNvPr id="108" name="流程图: 或者 107"/>
              <p:cNvSpPr/>
              <p:nvPr/>
            </p:nvSpPr>
            <p:spPr>
              <a:xfrm>
                <a:off x="2786050"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流程图: 或者 110"/>
              <p:cNvSpPr/>
              <p:nvPr/>
            </p:nvSpPr>
            <p:spPr>
              <a:xfrm>
                <a:off x="4920816"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流程图: 或者 111"/>
              <p:cNvSpPr/>
              <p:nvPr/>
            </p:nvSpPr>
            <p:spPr>
              <a:xfrm>
                <a:off x="7278270" y="3216432"/>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箭头连接符 114"/>
              <p:cNvCxnSpPr>
                <a:stCxn id="63" idx="2"/>
                <a:endCxn id="108" idx="0"/>
              </p:cNvCxnSpPr>
              <p:nvPr/>
            </p:nvCxnSpPr>
            <p:spPr>
              <a:xfrm rot="16200000" flipH="1">
                <a:off x="2720103" y="3078485"/>
                <a:ext cx="268862" cy="703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70" idx="2"/>
                <a:endCxn id="111" idx="0"/>
              </p:cNvCxnSpPr>
              <p:nvPr/>
            </p:nvCxnSpPr>
            <p:spPr>
              <a:xfrm rot="5400000">
                <a:off x="4859056" y="3081330"/>
                <a:ext cx="268862" cy="134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stCxn id="77" idx="2"/>
                <a:endCxn id="112" idx="0"/>
              </p:cNvCxnSpPr>
              <p:nvPr/>
            </p:nvCxnSpPr>
            <p:spPr>
              <a:xfrm rot="5400000">
                <a:off x="7216242" y="3081599"/>
                <a:ext cx="268862" cy="80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a:stCxn id="127" idx="3"/>
                <a:endCxn id="108" idx="2"/>
              </p:cNvCxnSpPr>
              <p:nvPr/>
            </p:nvCxnSpPr>
            <p:spPr>
              <a:xfrm>
                <a:off x="2428860" y="3283863"/>
                <a:ext cx="357190" cy="456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2027788" y="3114586"/>
                <a:ext cx="401072"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132" name="形状 131"/>
              <p:cNvCxnSpPr>
                <a:endCxn id="111" idx="2"/>
              </p:cNvCxnSpPr>
              <p:nvPr/>
            </p:nvCxnSpPr>
            <p:spPr>
              <a:xfrm flipV="1">
                <a:off x="2837793" y="3288432"/>
                <a:ext cx="2083023" cy="712477"/>
              </a:xfrm>
              <a:prstGeom prst="bentConnector3">
                <a:avLst>
                  <a:gd name="adj1" fmla="val 43945"/>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5000628" y="4019140"/>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43" idx="3"/>
                <a:endCxn id="112" idx="2"/>
              </p:cNvCxnSpPr>
              <p:nvPr/>
            </p:nvCxnSpPr>
            <p:spPr>
              <a:xfrm flipV="1">
                <a:off x="6892071" y="3288432"/>
                <a:ext cx="386199"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6357950" y="3121978"/>
                <a:ext cx="534121"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grpSp>
        <p:grpSp>
          <p:nvGrpSpPr>
            <p:cNvPr id="7" name="组合 181"/>
            <p:cNvGrpSpPr/>
            <p:nvPr/>
          </p:nvGrpSpPr>
          <p:grpSpPr>
            <a:xfrm>
              <a:off x="928662" y="4572008"/>
              <a:ext cx="6929486" cy="1785950"/>
              <a:chOff x="928662" y="4572008"/>
              <a:chExt cx="6929486" cy="1785950"/>
            </a:xfrm>
          </p:grpSpPr>
          <p:sp>
            <p:nvSpPr>
              <p:cNvPr id="83" name="矩形 82"/>
              <p:cNvSpPr/>
              <p:nvPr/>
            </p:nvSpPr>
            <p:spPr>
              <a:xfrm>
                <a:off x="2357422"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84" name="TextBox 83"/>
              <p:cNvSpPr txBox="1"/>
              <p:nvPr/>
            </p:nvSpPr>
            <p:spPr>
              <a:xfrm>
                <a:off x="2651548" y="4572008"/>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85" name="TextBox 84"/>
              <p:cNvSpPr txBox="1"/>
              <p:nvPr/>
            </p:nvSpPr>
            <p:spPr>
              <a:xfrm>
                <a:off x="1714480" y="512789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86" name="TextBox 85"/>
              <p:cNvSpPr txBox="1"/>
              <p:nvPr/>
            </p:nvSpPr>
            <p:spPr>
              <a:xfrm>
                <a:off x="2674706" y="6019404"/>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87" name="直接箭头连接符 86"/>
              <p:cNvCxnSpPr>
                <a:stCxn id="85" idx="3"/>
                <a:endCxn id="83" idx="1"/>
              </p:cNvCxnSpPr>
              <p:nvPr/>
            </p:nvCxnSpPr>
            <p:spPr>
              <a:xfrm>
                <a:off x="2000232" y="5297167"/>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84" idx="2"/>
                <a:endCxn id="83" idx="0"/>
              </p:cNvCxnSpPr>
              <p:nvPr/>
            </p:nvCxnSpPr>
            <p:spPr>
              <a:xfrm rot="16200000" flipH="1">
                <a:off x="2729434" y="5027600"/>
                <a:ext cx="245092" cy="1101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3" idx="2"/>
                <a:endCxn id="146" idx="0"/>
              </p:cNvCxnSpPr>
              <p:nvPr/>
            </p:nvCxnSpPr>
            <p:spPr>
              <a:xfrm rot="16200000" flipH="1">
                <a:off x="2745103" y="5553791"/>
                <a:ext cx="22533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500562"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91" name="TextBox 90"/>
              <p:cNvSpPr txBox="1"/>
              <p:nvPr/>
            </p:nvSpPr>
            <p:spPr>
              <a:xfrm>
                <a:off x="4794688" y="4572008"/>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92" name="TextBox 91"/>
              <p:cNvSpPr txBox="1"/>
              <p:nvPr/>
            </p:nvSpPr>
            <p:spPr>
              <a:xfrm>
                <a:off x="3857620" y="5127746"/>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93" name="TextBox 92"/>
              <p:cNvSpPr txBox="1"/>
              <p:nvPr/>
            </p:nvSpPr>
            <p:spPr>
              <a:xfrm>
                <a:off x="4817846" y="6019404"/>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cxnSp>
            <p:nvCxnSpPr>
              <p:cNvPr id="94" name="直接箭头连接符 93"/>
              <p:cNvCxnSpPr>
                <a:stCxn id="92" idx="3"/>
                <a:endCxn id="90" idx="1"/>
              </p:cNvCxnSpPr>
              <p:nvPr/>
            </p:nvCxnSpPr>
            <p:spPr>
              <a:xfrm>
                <a:off x="4143372" y="5297023"/>
                <a:ext cx="357190" cy="15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rot="16200000" flipH="1">
                <a:off x="4872574" y="5027600"/>
                <a:ext cx="245092" cy="1101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90" idx="2"/>
                <a:endCxn id="153" idx="0"/>
              </p:cNvCxnSpPr>
              <p:nvPr/>
            </p:nvCxnSpPr>
            <p:spPr>
              <a:xfrm rot="16200000" flipH="1">
                <a:off x="4899823" y="5542211"/>
                <a:ext cx="20217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858016" y="5155654"/>
                <a:ext cx="1000132" cy="285752"/>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98" name="TextBox 97"/>
              <p:cNvSpPr txBox="1"/>
              <p:nvPr/>
            </p:nvSpPr>
            <p:spPr>
              <a:xfrm>
                <a:off x="7136376" y="4572008"/>
                <a:ext cx="4203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99" name="TextBox 98"/>
              <p:cNvSpPr txBox="1"/>
              <p:nvPr/>
            </p:nvSpPr>
            <p:spPr>
              <a:xfrm>
                <a:off x="6215074" y="5127746"/>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100" name="TextBox 99"/>
              <p:cNvSpPr txBox="1"/>
              <p:nvPr/>
            </p:nvSpPr>
            <p:spPr>
              <a:xfrm>
                <a:off x="7175300" y="6019404"/>
                <a:ext cx="397866"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101" name="直接箭头连接符 100"/>
              <p:cNvCxnSpPr>
                <a:stCxn id="99" idx="3"/>
                <a:endCxn id="97" idx="1"/>
              </p:cNvCxnSpPr>
              <p:nvPr/>
            </p:nvCxnSpPr>
            <p:spPr>
              <a:xfrm>
                <a:off x="6500826" y="5297023"/>
                <a:ext cx="357190" cy="15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7" idx="0"/>
              </p:cNvCxnSpPr>
              <p:nvPr/>
            </p:nvCxnSpPr>
            <p:spPr>
              <a:xfrm rot="16200000" flipH="1">
                <a:off x="7229760" y="5027332"/>
                <a:ext cx="245092" cy="1155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7" idx="2"/>
                <a:endCxn id="154" idx="0"/>
              </p:cNvCxnSpPr>
              <p:nvPr/>
            </p:nvCxnSpPr>
            <p:spPr>
              <a:xfrm rot="16200000" flipH="1">
                <a:off x="7265722" y="5533766"/>
                <a:ext cx="201048" cy="1632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28662" y="5100592"/>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107" name="TextBox 106"/>
              <p:cNvSpPr txBox="1"/>
              <p:nvPr/>
            </p:nvSpPr>
            <p:spPr>
              <a:xfrm>
                <a:off x="5773928" y="5040686"/>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sp>
            <p:nvSpPr>
              <p:cNvPr id="167" name="TextBox 166"/>
              <p:cNvSpPr txBox="1"/>
              <p:nvPr/>
            </p:nvSpPr>
            <p:spPr>
              <a:xfrm>
                <a:off x="2027788" y="5572140"/>
                <a:ext cx="401072"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168" name="直接箭头连接符 167"/>
              <p:cNvCxnSpPr>
                <a:stCxn id="167" idx="3"/>
                <a:endCxn id="146" idx="2"/>
              </p:cNvCxnSpPr>
              <p:nvPr/>
            </p:nvCxnSpPr>
            <p:spPr>
              <a:xfrm flipV="1">
                <a:off x="2428860" y="5738738"/>
                <a:ext cx="357190" cy="267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6357950" y="5540608"/>
                <a:ext cx="489236"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177" name="直接箭头连接符 176"/>
              <p:cNvCxnSpPr>
                <a:stCxn id="176" idx="3"/>
                <a:endCxn id="154" idx="2"/>
              </p:cNvCxnSpPr>
              <p:nvPr/>
            </p:nvCxnSpPr>
            <p:spPr>
              <a:xfrm>
                <a:off x="6847186" y="5709885"/>
                <a:ext cx="455224" cy="456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5000628" y="5000636"/>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6" name="流程图: 或者 145"/>
              <p:cNvSpPr/>
              <p:nvPr/>
            </p:nvSpPr>
            <p:spPr>
              <a:xfrm>
                <a:off x="2786050" y="5666738"/>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p:cNvCxnSpPr>
                <a:stCxn id="146" idx="4"/>
                <a:endCxn id="86" idx="0"/>
              </p:cNvCxnSpPr>
              <p:nvPr/>
            </p:nvCxnSpPr>
            <p:spPr>
              <a:xfrm rot="16200000" flipH="1">
                <a:off x="2753897" y="5914891"/>
                <a:ext cx="208666" cy="36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3" name="流程图: 或者 152"/>
              <p:cNvSpPr/>
              <p:nvPr/>
            </p:nvSpPr>
            <p:spPr>
              <a:xfrm>
                <a:off x="4929190" y="5643578"/>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或者 153"/>
              <p:cNvSpPr/>
              <p:nvPr/>
            </p:nvSpPr>
            <p:spPr>
              <a:xfrm>
                <a:off x="7302410" y="5642454"/>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箭头连接符 155"/>
              <p:cNvCxnSpPr>
                <a:stCxn id="153" idx="4"/>
                <a:endCxn id="93" idx="0"/>
              </p:cNvCxnSpPr>
              <p:nvPr/>
            </p:nvCxnSpPr>
            <p:spPr>
              <a:xfrm rot="16200000" flipH="1">
                <a:off x="4885457" y="5903311"/>
                <a:ext cx="231826" cy="36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54" idx="4"/>
                <a:endCxn id="100" idx="0"/>
              </p:cNvCxnSpPr>
              <p:nvPr/>
            </p:nvCxnSpPr>
            <p:spPr>
              <a:xfrm rot="5400000">
                <a:off x="7257847" y="5902841"/>
                <a:ext cx="232950" cy="17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2" name="肘形连接符 171"/>
              <p:cNvCxnSpPr>
                <a:endCxn id="153" idx="2"/>
              </p:cNvCxnSpPr>
              <p:nvPr/>
            </p:nvCxnSpPr>
            <p:spPr>
              <a:xfrm>
                <a:off x="2857488" y="5000636"/>
                <a:ext cx="2071702" cy="714942"/>
              </a:xfrm>
              <a:prstGeom prst="bentConnector3">
                <a:avLst>
                  <a:gd name="adj1" fmla="val 4239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184" name="直接连接符 183"/>
          <p:cNvCxnSpPr/>
          <p:nvPr/>
        </p:nvCxnSpPr>
        <p:spPr>
          <a:xfrm>
            <a:off x="785786" y="4572008"/>
            <a:ext cx="7429552"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8" name="页脚占位符 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115</a:t>
            </a:fld>
            <a:endParaRPr lang="en-US" altLang="zh-CN" dirty="0"/>
          </a:p>
        </p:txBody>
      </p:sp>
      <p:sp>
        <p:nvSpPr>
          <p:cNvPr id="109" name="流程图: 可选过程 108">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10" name="流程图: 可选过程 10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13" name="流程图: 可选过程 112">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4" name="流程图: 可选过程 113">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6" name="流程图: 可选过程 11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0104565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关于初始向量</a:t>
            </a:r>
            <a:r>
              <a:rPr lang="en-US" altLang="zh-CN" dirty="0" smtClean="0"/>
              <a:t>IV</a:t>
            </a:r>
          </a:p>
          <a:p>
            <a:pPr lvl="1"/>
            <a:r>
              <a:rPr lang="en-US" altLang="zh-CN" dirty="0" smtClean="0"/>
              <a:t>IV</a:t>
            </a:r>
            <a:r>
              <a:rPr lang="zh-CN" altLang="en-US" dirty="0" smtClean="0"/>
              <a:t>是公开的，等同于前面有一个虚拟分组</a:t>
            </a:r>
            <a:endParaRPr lang="en-US" altLang="zh-CN" dirty="0" smtClean="0"/>
          </a:p>
          <a:p>
            <a:pPr lvl="1"/>
            <a:r>
              <a:rPr lang="zh-CN" altLang="en-US" dirty="0" smtClean="0"/>
              <a:t>若</a:t>
            </a:r>
            <a:r>
              <a:rPr lang="en-US" altLang="zh-CN" dirty="0" smtClean="0"/>
              <a:t>IV</a:t>
            </a:r>
            <a:r>
              <a:rPr lang="zh-CN" altLang="en-US" dirty="0" smtClean="0"/>
              <a:t>是固定的，则对相同的消息，将得到相同的密文</a:t>
            </a:r>
            <a:endParaRPr lang="en-US" altLang="zh-CN" dirty="0" smtClean="0"/>
          </a:p>
          <a:p>
            <a:pPr lvl="1"/>
            <a:endParaRPr lang="en-US" altLang="zh-CN" dirty="0" smtClean="0"/>
          </a:p>
          <a:p>
            <a:pPr lvl="1"/>
            <a:r>
              <a:rPr lang="zh-CN" altLang="en-US" dirty="0" smtClean="0"/>
              <a:t>对于字典攻击，攻击者需要对每个可能的密钥和</a:t>
            </a:r>
            <a:r>
              <a:rPr lang="en-US" altLang="zh-CN" dirty="0" smtClean="0"/>
              <a:t>IV</a:t>
            </a:r>
            <a:r>
              <a:rPr lang="zh-CN" altLang="en-US" dirty="0" smtClean="0"/>
              <a:t>对都建立一本字典</a:t>
            </a:r>
            <a:endParaRPr lang="en-US" altLang="zh-CN" dirty="0" smtClean="0"/>
          </a:p>
          <a:p>
            <a:pPr lvl="2"/>
            <a:r>
              <a:rPr lang="zh-CN" altLang="en-US" dirty="0" smtClean="0"/>
              <a:t>字典只需建立在一个分组之上</a:t>
            </a:r>
            <a:endParaRPr lang="en-US" altLang="zh-CN" dirty="0" smtClean="0"/>
          </a:p>
          <a:p>
            <a:pPr lvl="2"/>
            <a:r>
              <a:rPr lang="zh-CN" altLang="en-US" dirty="0" smtClean="0"/>
              <a:t>原则上要求用同一个密钥加密的消息所使用的</a:t>
            </a:r>
            <a:r>
              <a:rPr lang="en-US" altLang="zh-CN" dirty="0" smtClean="0"/>
              <a:t>IV</a:t>
            </a:r>
            <a:r>
              <a:rPr lang="zh-CN" altLang="en-US" dirty="0" smtClean="0"/>
              <a:t>不重复</a:t>
            </a:r>
            <a:endParaRPr lang="en-US" altLang="zh-CN" dirty="0" smtClean="0"/>
          </a:p>
          <a:p>
            <a:pPr lvl="1"/>
            <a:endParaRPr lang="en-US" altLang="zh-CN" dirty="0" smtClean="0"/>
          </a:p>
          <a:p>
            <a:pPr lvl="1"/>
            <a:r>
              <a:rPr lang="zh-CN" altLang="en-US" dirty="0" smtClean="0"/>
              <a:t>攻击者可以通过篡改接收方的</a:t>
            </a:r>
            <a:r>
              <a:rPr lang="en-US" altLang="zh-CN" dirty="0" smtClean="0"/>
              <a:t>IV</a:t>
            </a:r>
            <a:r>
              <a:rPr lang="zh-CN" altLang="en-US" dirty="0" smtClean="0"/>
              <a:t>，来任意改变接收方的第一分组明文，而不被发觉</a:t>
            </a:r>
            <a:endParaRPr lang="en-US" altLang="zh-CN" dirty="0" smtClean="0"/>
          </a:p>
          <a:p>
            <a:pPr lvl="2"/>
            <a:r>
              <a:rPr lang="zh-CN" altLang="en-US" dirty="0" smtClean="0"/>
              <a:t>建议</a:t>
            </a:r>
            <a:r>
              <a:rPr lang="en-US" altLang="zh-CN" dirty="0" smtClean="0"/>
              <a:t>IV</a:t>
            </a:r>
            <a:r>
              <a:rPr lang="zh-CN" altLang="en-US" dirty="0" smtClean="0"/>
              <a:t>用</a:t>
            </a:r>
            <a:r>
              <a:rPr lang="en-US" altLang="zh-CN" dirty="0" smtClean="0"/>
              <a:t>ECB</a:t>
            </a:r>
            <a:r>
              <a:rPr lang="zh-CN" altLang="en-US" dirty="0" smtClean="0"/>
              <a:t>加密传输，或附加其他认证技术</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85681981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normAutofit/>
          </a:bodyPr>
          <a:lstStyle/>
          <a:p>
            <a:r>
              <a:rPr lang="zh-CN" altLang="en-US" dirty="0" smtClean="0"/>
              <a:t>前面的明文通过链接影响后面所有的密文</a:t>
            </a:r>
          </a:p>
          <a:p>
            <a:pPr lvl="1"/>
            <a:r>
              <a:rPr lang="zh-CN" altLang="en-US" dirty="0" smtClean="0"/>
              <a:t>扩散，密文分组依赖与它之前的所有明文分组</a:t>
            </a:r>
          </a:p>
          <a:p>
            <a:pPr lvl="1"/>
            <a:r>
              <a:rPr lang="zh-CN" altLang="en-US" dirty="0" smtClean="0"/>
              <a:t>可用于大量数据加密传输、认证</a:t>
            </a:r>
            <a:endParaRPr lang="en-US" altLang="zh-CN" dirty="0" smtClean="0"/>
          </a:p>
          <a:p>
            <a:pPr lvl="1"/>
            <a:r>
              <a:rPr lang="zh-CN" altLang="en-US" dirty="0" smtClean="0"/>
              <a:t>注意：第一分组密文不受扩散影响</a:t>
            </a:r>
          </a:p>
          <a:p>
            <a:endParaRPr lang="zh-CN" altLang="en-US" dirty="0" smtClean="0"/>
          </a:p>
          <a:p>
            <a:r>
              <a:rPr lang="zh-CN" altLang="en-US" dirty="0" smtClean="0">
                <a:solidFill>
                  <a:srgbClr val="FF0000"/>
                </a:solidFill>
              </a:rPr>
              <a:t>错误扩散：密文错误将导致的明文错误范围</a:t>
            </a:r>
          </a:p>
          <a:p>
            <a:r>
              <a:rPr lang="zh-CN" altLang="en-US" dirty="0" smtClean="0"/>
              <a:t>如某密文分组在传输中出错，错误将影响本分组和下一分组解密的明文，之后自同步（自动恢复正确解密）</a:t>
            </a:r>
          </a:p>
          <a:p>
            <a:pPr lvl="1"/>
            <a:r>
              <a:rPr lang="zh-CN" altLang="en-US" dirty="0" smtClean="0"/>
              <a:t>密码同步不是信号码字同步。信号码字的错位将导致解码或分组划分错误，所有分组都无法正确解密</a:t>
            </a:r>
          </a:p>
          <a:p>
            <a:pPr lvl="1"/>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117</a:t>
            </a:fld>
            <a:endParaRPr lang="en-US" altLang="zh-CN" dirty="0"/>
          </a:p>
        </p:txBody>
      </p:sp>
      <p:grpSp>
        <p:nvGrpSpPr>
          <p:cNvPr id="32" name="组合 31"/>
          <p:cNvGrpSpPr>
            <a:grpSpLocks noChangeAspect="1"/>
          </p:cNvGrpSpPr>
          <p:nvPr/>
        </p:nvGrpSpPr>
        <p:grpSpPr>
          <a:xfrm>
            <a:off x="7577525" y="908720"/>
            <a:ext cx="1386963" cy="2710381"/>
            <a:chOff x="4145226" y="2112403"/>
            <a:chExt cx="1631721" cy="3188685"/>
          </a:xfrm>
        </p:grpSpPr>
        <p:sp>
          <p:nvSpPr>
            <p:cNvPr id="34" name="TextBox 33"/>
            <p:cNvSpPr txBox="1"/>
            <p:nvPr/>
          </p:nvSpPr>
          <p:spPr>
            <a:xfrm>
              <a:off x="4247185" y="2638598"/>
              <a:ext cx="437940" cy="307777"/>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C</a:t>
              </a:r>
              <a:r>
                <a:rPr lang="en-US" altLang="zh-CN" sz="1400" baseline="-25000" dirty="0" smtClean="0">
                  <a:latin typeface="Times New Roman" pitchFamily="18" charset="0"/>
                  <a:cs typeface="Times New Roman" pitchFamily="18" charset="0"/>
                </a:rPr>
                <a:t>i-1</a:t>
              </a:r>
              <a:endParaRPr lang="zh-CN" altLang="en-US" sz="1400" baseline="-25000" dirty="0">
                <a:latin typeface="Times New Roman" pitchFamily="18" charset="0"/>
                <a:cs typeface="Times New Roman" pitchFamily="18" charset="0"/>
              </a:endParaRPr>
            </a:p>
          </p:txBody>
        </p:sp>
        <p:sp>
          <p:nvSpPr>
            <p:cNvPr id="35" name="矩形 34"/>
            <p:cNvSpPr/>
            <p:nvPr/>
          </p:nvSpPr>
          <p:spPr>
            <a:xfrm>
              <a:off x="4756960" y="3137573"/>
              <a:ext cx="757243" cy="313516"/>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Times New Roman" pitchFamily="18" charset="0"/>
                  <a:cs typeface="Times New Roman" pitchFamily="18" charset="0"/>
                </a:rPr>
                <a:t>E</a:t>
              </a:r>
              <a:endParaRPr lang="zh-CN" altLang="en-US" sz="1400" dirty="0">
                <a:solidFill>
                  <a:schemeClr val="tx1"/>
                </a:solidFill>
                <a:latin typeface="Times New Roman" pitchFamily="18" charset="0"/>
                <a:cs typeface="Times New Roman" pitchFamily="18" charset="0"/>
              </a:endParaRPr>
            </a:p>
          </p:txBody>
        </p:sp>
        <p:sp>
          <p:nvSpPr>
            <p:cNvPr id="36" name="TextBox 35"/>
            <p:cNvSpPr txBox="1"/>
            <p:nvPr/>
          </p:nvSpPr>
          <p:spPr>
            <a:xfrm>
              <a:off x="4973535" y="2112403"/>
              <a:ext cx="317716" cy="307777"/>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P</a:t>
              </a:r>
              <a:r>
                <a:rPr lang="en-US" altLang="zh-CN" sz="1400" baseline="-25000" dirty="0"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sp>
          <p:nvSpPr>
            <p:cNvPr id="37" name="TextBox 36"/>
            <p:cNvSpPr txBox="1"/>
            <p:nvPr/>
          </p:nvSpPr>
          <p:spPr>
            <a:xfrm>
              <a:off x="4145226" y="3142240"/>
              <a:ext cx="285752" cy="307777"/>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K</a:t>
              </a:r>
              <a:endParaRPr lang="zh-CN" altLang="en-US" sz="1400" baseline="-25000" dirty="0">
                <a:latin typeface="Times New Roman" pitchFamily="18" charset="0"/>
                <a:cs typeface="Times New Roman" pitchFamily="18" charset="0"/>
              </a:endParaRPr>
            </a:p>
          </p:txBody>
        </p:sp>
        <p:cxnSp>
          <p:nvCxnSpPr>
            <p:cNvPr id="38" name="直接箭头连接符 37"/>
            <p:cNvCxnSpPr>
              <a:stCxn id="37" idx="3"/>
              <a:endCxn id="35" idx="1"/>
            </p:cNvCxnSpPr>
            <p:nvPr/>
          </p:nvCxnSpPr>
          <p:spPr>
            <a:xfrm flipV="1">
              <a:off x="4430978" y="3294332"/>
              <a:ext cx="325982" cy="179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1" idx="4"/>
              <a:endCxn id="35" idx="0"/>
            </p:cNvCxnSpPr>
            <p:nvPr/>
          </p:nvCxnSpPr>
          <p:spPr>
            <a:xfrm>
              <a:off x="5134424" y="2863819"/>
              <a:ext cx="1158" cy="27375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5" idx="2"/>
              <a:endCxn id="45" idx="0"/>
            </p:cNvCxnSpPr>
            <p:nvPr/>
          </p:nvCxnSpPr>
          <p:spPr>
            <a:xfrm flipH="1">
              <a:off x="5135581" y="3451089"/>
              <a:ext cx="1" cy="67847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5062424" y="2719819"/>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42" name="直接箭头连接符 41"/>
            <p:cNvCxnSpPr>
              <a:stCxn id="36" idx="2"/>
              <a:endCxn id="41" idx="0"/>
            </p:cNvCxnSpPr>
            <p:nvPr/>
          </p:nvCxnSpPr>
          <p:spPr>
            <a:xfrm>
              <a:off x="5132394" y="2420180"/>
              <a:ext cx="2029" cy="29963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134005" y="3522527"/>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247185" y="4536264"/>
              <a:ext cx="437940" cy="307777"/>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C</a:t>
              </a:r>
              <a:r>
                <a:rPr lang="en-US" altLang="zh-CN" sz="1400" baseline="-25000" dirty="0" smtClean="0">
                  <a:latin typeface="Times New Roman" pitchFamily="18" charset="0"/>
                  <a:cs typeface="Times New Roman" pitchFamily="18" charset="0"/>
                </a:rPr>
                <a:t>i-1</a:t>
              </a:r>
              <a:endParaRPr lang="zh-CN" altLang="en-US" sz="1400" baseline="-25000" dirty="0">
                <a:latin typeface="Times New Roman" pitchFamily="18" charset="0"/>
                <a:cs typeface="Times New Roman" pitchFamily="18" charset="0"/>
              </a:endParaRPr>
            </a:p>
          </p:txBody>
        </p:sp>
        <p:sp>
          <p:nvSpPr>
            <p:cNvPr id="45" name="矩形 44"/>
            <p:cNvSpPr/>
            <p:nvPr/>
          </p:nvSpPr>
          <p:spPr>
            <a:xfrm>
              <a:off x="4756959" y="4129561"/>
              <a:ext cx="757243" cy="285751"/>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Times New Roman" pitchFamily="18" charset="0"/>
                  <a:cs typeface="Times New Roman" pitchFamily="18" charset="0"/>
                </a:rPr>
                <a:t>D</a:t>
              </a:r>
              <a:endParaRPr lang="zh-CN" altLang="en-US" sz="1400" dirty="0">
                <a:solidFill>
                  <a:schemeClr val="tx1"/>
                </a:solidFill>
                <a:latin typeface="Times New Roman" pitchFamily="18" charset="0"/>
                <a:cs typeface="Times New Roman" pitchFamily="18" charset="0"/>
              </a:endParaRPr>
            </a:p>
          </p:txBody>
        </p:sp>
        <p:sp>
          <p:nvSpPr>
            <p:cNvPr id="46" name="TextBox 45"/>
            <p:cNvSpPr txBox="1"/>
            <p:nvPr/>
          </p:nvSpPr>
          <p:spPr>
            <a:xfrm>
              <a:off x="5076055" y="3555783"/>
              <a:ext cx="338554" cy="307777"/>
            </a:xfrm>
            <a:prstGeom prst="rect">
              <a:avLst/>
            </a:prstGeom>
            <a:noFill/>
          </p:spPr>
          <p:txBody>
            <a:bodyPr wrap="none" rtlCol="0">
              <a:spAutoFit/>
            </a:bodyPr>
            <a:lstStyle/>
            <a:p>
              <a:r>
                <a:rPr lang="en-US" altLang="zh-CN" sz="1400" dirty="0" err="1" smtClean="0">
                  <a:latin typeface="Times New Roman" pitchFamily="18" charset="0"/>
                  <a:cs typeface="Times New Roman" pitchFamily="18" charset="0"/>
                </a:rPr>
                <a:t>C</a:t>
              </a:r>
              <a:r>
                <a:rPr lang="en-US" altLang="zh-CN" sz="1400" baseline="-25000" dirty="0" err="1"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sp>
          <p:nvSpPr>
            <p:cNvPr id="47" name="TextBox 46"/>
            <p:cNvSpPr txBox="1"/>
            <p:nvPr/>
          </p:nvSpPr>
          <p:spPr>
            <a:xfrm>
              <a:off x="4145226" y="4117708"/>
              <a:ext cx="285752" cy="307777"/>
            </a:xfrm>
            <a:prstGeom prst="rect">
              <a:avLst/>
            </a:prstGeom>
            <a:noFill/>
          </p:spPr>
          <p:txBody>
            <a:bodyPr wrap="square" rtlCol="0">
              <a:spAutoFit/>
            </a:bodyPr>
            <a:lstStyle/>
            <a:p>
              <a:r>
                <a:rPr lang="en-US" altLang="zh-CN" sz="1400" dirty="0" smtClean="0">
                  <a:latin typeface="Times New Roman" pitchFamily="18" charset="0"/>
                  <a:cs typeface="Times New Roman" pitchFamily="18" charset="0"/>
                </a:rPr>
                <a:t>K</a:t>
              </a:r>
              <a:endParaRPr lang="zh-CN" altLang="en-US" sz="1400" baseline="-25000" dirty="0">
                <a:latin typeface="Times New Roman" pitchFamily="18" charset="0"/>
                <a:cs typeface="Times New Roman" pitchFamily="18" charset="0"/>
              </a:endParaRPr>
            </a:p>
          </p:txBody>
        </p:sp>
        <p:sp>
          <p:nvSpPr>
            <p:cNvPr id="48" name="TextBox 47"/>
            <p:cNvSpPr txBox="1"/>
            <p:nvPr/>
          </p:nvSpPr>
          <p:spPr>
            <a:xfrm>
              <a:off x="4967280" y="4993311"/>
              <a:ext cx="317716" cy="307777"/>
            </a:xfrm>
            <a:prstGeom prst="rect">
              <a:avLst/>
            </a:prstGeom>
            <a:noFill/>
          </p:spPr>
          <p:txBody>
            <a:bodyPr wrap="none" rtlCol="0">
              <a:spAutoFit/>
            </a:bodyPr>
            <a:lstStyle/>
            <a:p>
              <a:r>
                <a:rPr lang="en-US" altLang="zh-CN" sz="1400" dirty="0" smtClean="0">
                  <a:latin typeface="Times New Roman" pitchFamily="18" charset="0"/>
                  <a:cs typeface="Times New Roman" pitchFamily="18" charset="0"/>
                </a:rPr>
                <a:t>P</a:t>
              </a:r>
              <a:r>
                <a:rPr lang="en-US" altLang="zh-CN" sz="1400" baseline="-25000" dirty="0" smtClean="0">
                  <a:latin typeface="Times New Roman" pitchFamily="18" charset="0"/>
                  <a:cs typeface="Times New Roman" pitchFamily="18" charset="0"/>
                </a:rPr>
                <a:t>i</a:t>
              </a:r>
              <a:endParaRPr lang="zh-CN" altLang="en-US" sz="1400" baseline="-25000" dirty="0">
                <a:latin typeface="Times New Roman" pitchFamily="18" charset="0"/>
                <a:cs typeface="Times New Roman" pitchFamily="18" charset="0"/>
              </a:endParaRPr>
            </a:p>
          </p:txBody>
        </p:sp>
        <p:cxnSp>
          <p:nvCxnSpPr>
            <p:cNvPr id="49" name="直接箭头连接符 48"/>
            <p:cNvCxnSpPr>
              <a:stCxn id="47" idx="3"/>
              <a:endCxn id="45" idx="1"/>
            </p:cNvCxnSpPr>
            <p:nvPr/>
          </p:nvCxnSpPr>
          <p:spPr>
            <a:xfrm>
              <a:off x="4430978" y="4271597"/>
              <a:ext cx="325981" cy="84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2"/>
              <a:endCxn id="52" idx="0"/>
            </p:cNvCxnSpPr>
            <p:nvPr/>
          </p:nvCxnSpPr>
          <p:spPr>
            <a:xfrm flipH="1">
              <a:off x="5134567" y="4415311"/>
              <a:ext cx="1014" cy="2021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134005" y="3947246"/>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2" name="流程图: 或者 51"/>
            <p:cNvSpPr/>
            <p:nvPr/>
          </p:nvSpPr>
          <p:spPr>
            <a:xfrm>
              <a:off x="5062567" y="4617484"/>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3" name="直接箭头连接符 52"/>
            <p:cNvCxnSpPr>
              <a:stCxn id="52" idx="4"/>
              <a:endCxn id="48" idx="0"/>
            </p:cNvCxnSpPr>
            <p:nvPr/>
          </p:nvCxnSpPr>
          <p:spPr>
            <a:xfrm flipH="1">
              <a:off x="5126139" y="4761484"/>
              <a:ext cx="8428" cy="23182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4" idx="3"/>
              <a:endCxn id="41" idx="2"/>
            </p:cNvCxnSpPr>
            <p:nvPr/>
          </p:nvCxnSpPr>
          <p:spPr>
            <a:xfrm flipV="1">
              <a:off x="4685125" y="2791819"/>
              <a:ext cx="377299" cy="6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4" idx="3"/>
              <a:endCxn id="52" idx="2"/>
            </p:cNvCxnSpPr>
            <p:nvPr/>
          </p:nvCxnSpPr>
          <p:spPr>
            <a:xfrm flipV="1">
              <a:off x="4685125" y="4689484"/>
              <a:ext cx="377442" cy="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流程图: 可选过程 28">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30" name="流程图: 可选过程 2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31" name="流程图: 可选过程 3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33" name="流程图: 可选过程 32">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56" name="流程图: 可选过程 5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292161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三、密文反馈模式</a:t>
            </a:r>
            <a:r>
              <a:rPr lang="en-US" dirty="0" smtClean="0"/>
              <a:t>(CFB)</a:t>
            </a:r>
            <a:endParaRPr lang="en-US" dirty="0"/>
          </a:p>
        </p:txBody>
      </p:sp>
      <p:sp>
        <p:nvSpPr>
          <p:cNvPr id="3" name="内容占位符 2"/>
          <p:cNvSpPr>
            <a:spLocks noGrp="1"/>
          </p:cNvSpPr>
          <p:nvPr>
            <p:ph idx="1"/>
          </p:nvPr>
        </p:nvSpPr>
        <p:spPr/>
        <p:txBody>
          <a:bodyPr/>
          <a:lstStyle/>
          <a:p>
            <a:r>
              <a:rPr lang="zh-CN" altLang="en-US" dirty="0" smtClean="0"/>
              <a:t>用加密算法产生伪随机序列，每次加密</a:t>
            </a:r>
            <a:r>
              <a:rPr lang="en-US" altLang="zh-CN" dirty="0" smtClean="0"/>
              <a:t>s</a:t>
            </a:r>
            <a:r>
              <a:rPr lang="zh-CN" altLang="en-US" dirty="0" smtClean="0"/>
              <a:t>位明文</a:t>
            </a:r>
            <a:endParaRPr lang="en-US" altLang="zh-CN" dirty="0" smtClean="0"/>
          </a:p>
          <a:p>
            <a:r>
              <a:rPr lang="zh-CN" altLang="en-US" dirty="0" smtClean="0"/>
              <a:t>密文反馈</a:t>
            </a:r>
            <a:r>
              <a:rPr lang="en-US" altLang="zh-CN" dirty="0" smtClean="0"/>
              <a:t>s</a:t>
            </a:r>
            <a:r>
              <a:rPr lang="zh-CN" altLang="en-US" dirty="0" smtClean="0"/>
              <a:t>位进入</a:t>
            </a:r>
            <a:r>
              <a:rPr lang="en-US" altLang="zh-CN" dirty="0" smtClean="0"/>
              <a:t>b</a:t>
            </a:r>
            <a:r>
              <a:rPr lang="zh-CN" altLang="en-US" dirty="0" smtClean="0"/>
              <a:t>位移位寄存器值，做为输入</a:t>
            </a:r>
          </a:p>
          <a:p>
            <a:endParaRPr lang="en-US" dirty="0"/>
          </a:p>
        </p:txBody>
      </p:sp>
      <p:grpSp>
        <p:nvGrpSpPr>
          <p:cNvPr id="4" name="组合 123"/>
          <p:cNvGrpSpPr/>
          <p:nvPr/>
        </p:nvGrpSpPr>
        <p:grpSpPr>
          <a:xfrm>
            <a:off x="251520" y="2204864"/>
            <a:ext cx="7419334" cy="2169551"/>
            <a:chOff x="642910" y="2348880"/>
            <a:chExt cx="7419334" cy="2169551"/>
          </a:xfrm>
        </p:grpSpPr>
        <p:sp>
          <p:nvSpPr>
            <p:cNvPr id="5" name="TextBox 4"/>
            <p:cNvSpPr txBox="1"/>
            <p:nvPr/>
          </p:nvSpPr>
          <p:spPr>
            <a:xfrm>
              <a:off x="6313677" y="2348880"/>
              <a:ext cx="556563"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M-1</a:t>
              </a:r>
              <a:endParaRPr lang="zh-CN" altLang="en-US" sz="1600" baseline="-25000" dirty="0">
                <a:latin typeface="Times New Roman" pitchFamily="18" charset="0"/>
                <a:cs typeface="Times New Roman" pitchFamily="18" charset="0"/>
              </a:endParaRPr>
            </a:p>
          </p:txBody>
        </p:sp>
        <p:sp>
          <p:nvSpPr>
            <p:cNvPr id="6" name="TextBox 5"/>
            <p:cNvSpPr txBox="1"/>
            <p:nvPr/>
          </p:nvSpPr>
          <p:spPr>
            <a:xfrm>
              <a:off x="642910" y="3201746"/>
              <a:ext cx="697627" cy="380105"/>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7" name="TextBox 6"/>
            <p:cNvSpPr txBox="1"/>
            <p:nvPr/>
          </p:nvSpPr>
          <p:spPr>
            <a:xfrm>
              <a:off x="1775700" y="3812541"/>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8" name="TextBox 7"/>
            <p:cNvSpPr txBox="1"/>
            <p:nvPr/>
          </p:nvSpPr>
          <p:spPr>
            <a:xfrm>
              <a:off x="1500166" y="2998148"/>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9" name="TextBox 8"/>
            <p:cNvSpPr txBox="1"/>
            <p:nvPr/>
          </p:nvSpPr>
          <p:spPr>
            <a:xfrm>
              <a:off x="2373188" y="4188849"/>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10" name="直接箭头连接符 9"/>
            <p:cNvCxnSpPr>
              <a:stCxn id="8" idx="3"/>
              <a:endCxn id="18" idx="1"/>
            </p:cNvCxnSpPr>
            <p:nvPr/>
          </p:nvCxnSpPr>
          <p:spPr>
            <a:xfrm>
              <a:off x="1785918" y="3158961"/>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16804" y="3121203"/>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cxnSp>
          <p:nvCxnSpPr>
            <p:cNvPr id="12" name="直接箭头连接符 11"/>
            <p:cNvCxnSpPr>
              <a:endCxn id="18" idx="0"/>
            </p:cNvCxnSpPr>
            <p:nvPr/>
          </p:nvCxnSpPr>
          <p:spPr>
            <a:xfrm rot="5400000">
              <a:off x="2469937" y="2926264"/>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86364" y="2563722"/>
              <a:ext cx="401072"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14" name="形状 131"/>
            <p:cNvCxnSpPr>
              <a:endCxn id="54" idx="3"/>
            </p:cNvCxnSpPr>
            <p:nvPr/>
          </p:nvCxnSpPr>
          <p:spPr>
            <a:xfrm>
              <a:off x="3635896" y="2492896"/>
              <a:ext cx="1793360" cy="206077"/>
            </a:xfrm>
            <a:prstGeom prst="bentConnector3">
              <a:avLst>
                <a:gd name="adj1" fmla="val 112747"/>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流程图: 或者 14"/>
            <p:cNvSpPr/>
            <p:nvPr/>
          </p:nvSpPr>
          <p:spPr>
            <a:xfrm>
              <a:off x="2500298" y="3900614"/>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71670" y="347321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17" name="组合 95"/>
            <p:cNvGrpSpPr/>
            <p:nvPr/>
          </p:nvGrpSpPr>
          <p:grpSpPr>
            <a:xfrm>
              <a:off x="2071670" y="2563241"/>
              <a:ext cx="1000132" cy="273130"/>
              <a:chOff x="928662" y="2685451"/>
              <a:chExt cx="1000132" cy="287505"/>
            </a:xfrm>
          </p:grpSpPr>
          <p:sp>
            <p:nvSpPr>
              <p:cNvPr id="56" name="矩形 55"/>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7" name="直接连接符 56"/>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071670" y="302810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19" name="直接箭头连接符 18"/>
            <p:cNvCxnSpPr>
              <a:stCxn id="18" idx="2"/>
              <a:endCxn id="16" idx="0"/>
            </p:cNvCxnSpPr>
            <p:nvPr/>
          </p:nvCxnSpPr>
          <p:spPr>
            <a:xfrm rot="5400000">
              <a:off x="2484915" y="338634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2"/>
              <a:endCxn id="15" idx="0"/>
            </p:cNvCxnSpPr>
            <p:nvPr/>
          </p:nvCxnSpPr>
          <p:spPr>
            <a:xfrm rot="16200000" flipH="1">
              <a:off x="2494048" y="3822363"/>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87436" y="3963251"/>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33154" y="3812540"/>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3857620" y="2998147"/>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24" name="直接箭头连接符 23"/>
            <p:cNvCxnSpPr>
              <a:stCxn id="23" idx="3"/>
              <a:endCxn id="30" idx="1"/>
            </p:cNvCxnSpPr>
            <p:nvPr/>
          </p:nvCxnSpPr>
          <p:spPr>
            <a:xfrm>
              <a:off x="4143372" y="3158960"/>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4777713"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827391" y="2926264"/>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857752" y="3900613"/>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429124" y="3473210"/>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29" name="组合 136"/>
            <p:cNvGrpSpPr/>
            <p:nvPr/>
          </p:nvGrpSpPr>
          <p:grpSpPr>
            <a:xfrm>
              <a:off x="4429124" y="2563240"/>
              <a:ext cx="1000132" cy="273130"/>
              <a:chOff x="928662" y="2685451"/>
              <a:chExt cx="1000132" cy="287505"/>
            </a:xfrm>
          </p:grpSpPr>
          <p:sp>
            <p:nvSpPr>
              <p:cNvPr id="54" name="矩形 53"/>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5" name="直接连接符 54"/>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429124" y="302810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31" name="直接箭头连接符 30"/>
            <p:cNvCxnSpPr>
              <a:stCxn id="30" idx="2"/>
              <a:endCxn id="28" idx="0"/>
            </p:cNvCxnSpPr>
            <p:nvPr/>
          </p:nvCxnSpPr>
          <p:spPr>
            <a:xfrm rot="5400000">
              <a:off x="4842369" y="338634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rot="16200000" flipH="1">
              <a:off x="4851502" y="3822362"/>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444890" y="3963250"/>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5" idx="4"/>
            </p:cNvCxnSpPr>
            <p:nvPr/>
          </p:nvCxnSpPr>
          <p:spPr>
            <a:xfrm rot="5400000" flipH="1" flipV="1">
              <a:off x="2331838" y="2733356"/>
              <a:ext cx="1544518" cy="1063598"/>
            </a:xfrm>
            <a:prstGeom prst="bentConnector3">
              <a:avLst>
                <a:gd name="adj1" fmla="val -3140"/>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13424" y="4084006"/>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30642" y="4188849"/>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37" name="TextBox 36"/>
            <p:cNvSpPr txBox="1"/>
            <p:nvPr/>
          </p:nvSpPr>
          <p:spPr>
            <a:xfrm>
              <a:off x="6704922" y="3830244"/>
              <a:ext cx="42862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sp>
          <p:nvSpPr>
            <p:cNvPr id="38" name="TextBox 37"/>
            <p:cNvSpPr txBox="1"/>
            <p:nvPr/>
          </p:nvSpPr>
          <p:spPr>
            <a:xfrm>
              <a:off x="6490608" y="3015851"/>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39" name="直接箭头连接符 38"/>
            <p:cNvCxnSpPr>
              <a:stCxn id="38" idx="3"/>
              <a:endCxn id="44" idx="1"/>
            </p:cNvCxnSpPr>
            <p:nvPr/>
          </p:nvCxnSpPr>
          <p:spPr>
            <a:xfrm>
              <a:off x="6776360" y="3176664"/>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460379" y="294396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490740" y="391831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062112" y="3490914"/>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43" name="组合 161"/>
            <p:cNvGrpSpPr/>
            <p:nvPr/>
          </p:nvGrpSpPr>
          <p:grpSpPr>
            <a:xfrm>
              <a:off x="7062112" y="2580945"/>
              <a:ext cx="1000132" cy="273130"/>
              <a:chOff x="928662" y="2685452"/>
              <a:chExt cx="1000132" cy="287505"/>
            </a:xfrm>
          </p:grpSpPr>
          <p:sp>
            <p:nvSpPr>
              <p:cNvPr id="52" name="矩形 51"/>
              <p:cNvSpPr/>
              <p:nvPr/>
            </p:nvSpPr>
            <p:spPr>
              <a:xfrm>
                <a:off x="928662" y="2685452"/>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3" name="直接连接符 52"/>
              <p:cNvCxnSpPr/>
              <p:nvPr/>
            </p:nvCxnSpPr>
            <p:spPr>
              <a:xfrm rot="5400000">
                <a:off x="1429522" y="2829287"/>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062112" y="3045807"/>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45" name="直接箭头连接符 44"/>
            <p:cNvCxnSpPr>
              <a:stCxn id="44" idx="2"/>
              <a:endCxn id="42" idx="0"/>
            </p:cNvCxnSpPr>
            <p:nvPr/>
          </p:nvCxnSpPr>
          <p:spPr>
            <a:xfrm rot="5400000">
              <a:off x="7475357" y="3404053"/>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rot="16200000" flipH="1">
              <a:off x="7484490" y="3840067"/>
              <a:ext cx="155939"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077878" y="3980954"/>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47864" y="4196805"/>
              <a:ext cx="4427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cxnSp>
          <p:nvCxnSpPr>
            <p:cNvPr id="49" name="形状 131"/>
            <p:cNvCxnSpPr>
              <a:stCxn id="5" idx="3"/>
              <a:endCxn id="52" idx="3"/>
            </p:cNvCxnSpPr>
            <p:nvPr/>
          </p:nvCxnSpPr>
          <p:spPr>
            <a:xfrm>
              <a:off x="6870240" y="2509693"/>
              <a:ext cx="1192004" cy="206985"/>
            </a:xfrm>
            <a:prstGeom prst="bentConnector3">
              <a:avLst>
                <a:gd name="adj1" fmla="val 114529"/>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a:off x="7426467"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2435232" y="4113940"/>
              <a:ext cx="272216"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8" name="组合 281"/>
          <p:cNvGrpSpPr/>
          <p:nvPr/>
        </p:nvGrpSpPr>
        <p:grpSpPr>
          <a:xfrm>
            <a:off x="251520" y="4334509"/>
            <a:ext cx="7929618" cy="2118827"/>
            <a:chOff x="642910" y="4413366"/>
            <a:chExt cx="7929618" cy="2230344"/>
          </a:xfrm>
        </p:grpSpPr>
        <p:cxnSp>
          <p:nvCxnSpPr>
            <p:cNvPr id="59" name="直接连接符 58"/>
            <p:cNvCxnSpPr/>
            <p:nvPr/>
          </p:nvCxnSpPr>
          <p:spPr>
            <a:xfrm rot="5400000" flipH="1" flipV="1">
              <a:off x="2715406" y="5245688"/>
              <a:ext cx="1285884"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42910" y="5342060"/>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61" name="TextBox 60"/>
            <p:cNvSpPr txBox="1"/>
            <p:nvPr/>
          </p:nvSpPr>
          <p:spPr>
            <a:xfrm>
              <a:off x="3143240" y="5932200"/>
              <a:ext cx="428628" cy="338554"/>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62" name="TextBox 61"/>
            <p:cNvSpPr txBox="1"/>
            <p:nvPr/>
          </p:nvSpPr>
          <p:spPr>
            <a:xfrm>
              <a:off x="1500166" y="5088822"/>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3" name="TextBox 62"/>
            <p:cNvSpPr txBox="1"/>
            <p:nvPr/>
          </p:nvSpPr>
          <p:spPr>
            <a:xfrm>
              <a:off x="2373188" y="6286520"/>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64" name="直接箭头连接符 63"/>
            <p:cNvCxnSpPr>
              <a:stCxn id="62" idx="3"/>
              <a:endCxn id="72" idx="1"/>
            </p:cNvCxnSpPr>
            <p:nvPr/>
          </p:nvCxnSpPr>
          <p:spPr>
            <a:xfrm>
              <a:off x="1785918" y="5258099"/>
              <a:ext cx="285752" cy="513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929322" y="5199184"/>
              <a:ext cx="441146" cy="421168"/>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cxnSp>
          <p:nvCxnSpPr>
            <p:cNvPr id="66" name="直接箭头连接符 65"/>
            <p:cNvCxnSpPr>
              <a:stCxn id="110" idx="2"/>
              <a:endCxn id="72" idx="0"/>
            </p:cNvCxnSpPr>
            <p:nvPr/>
          </p:nvCxnSpPr>
          <p:spPr>
            <a:xfrm rot="5400000">
              <a:off x="2484532" y="5033150"/>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686364" y="4631532"/>
              <a:ext cx="401072"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68" name="形状 131"/>
            <p:cNvCxnSpPr>
              <a:endCxn id="108" idx="3"/>
            </p:cNvCxnSpPr>
            <p:nvPr/>
          </p:nvCxnSpPr>
          <p:spPr>
            <a:xfrm>
              <a:off x="3373821" y="4602544"/>
              <a:ext cx="2055435" cy="200525"/>
            </a:xfrm>
            <a:prstGeom prst="bentConnector3">
              <a:avLst>
                <a:gd name="adj1" fmla="val 108054"/>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流程图: 或者 68"/>
            <p:cNvSpPr/>
            <p:nvPr/>
          </p:nvSpPr>
          <p:spPr>
            <a:xfrm>
              <a:off x="2500298" y="60387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071670" y="5588888"/>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71" name="组合 202"/>
            <p:cNvGrpSpPr/>
            <p:nvPr/>
          </p:nvGrpSpPr>
          <p:grpSpPr>
            <a:xfrm>
              <a:off x="2071670" y="4660194"/>
              <a:ext cx="1000132" cy="286546"/>
              <a:chOff x="928662" y="2714620"/>
              <a:chExt cx="1000132" cy="286546"/>
            </a:xfrm>
          </p:grpSpPr>
          <p:sp>
            <p:nvSpPr>
              <p:cNvPr id="110" name="矩形 109"/>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11" name="直接连接符 110"/>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2071670" y="5120354"/>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73" name="直接箭头连接符 72"/>
            <p:cNvCxnSpPr>
              <a:stCxn id="72" idx="2"/>
              <a:endCxn id="70" idx="0"/>
            </p:cNvCxnSpPr>
            <p:nvPr/>
          </p:nvCxnSpPr>
          <p:spPr>
            <a:xfrm rot="5400000">
              <a:off x="2480345" y="5497497"/>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69" idx="0"/>
            </p:cNvCxnSpPr>
            <p:nvPr/>
          </p:nvCxnSpPr>
          <p:spPr>
            <a:xfrm rot="16200000" flipH="1">
              <a:off x="2489944" y="5956432"/>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rot="10800000" flipV="1">
              <a:off x="2643174" y="6096345"/>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500694" y="5932200"/>
              <a:ext cx="438846"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77" name="TextBox 76"/>
            <p:cNvSpPr txBox="1"/>
            <p:nvPr/>
          </p:nvSpPr>
          <p:spPr>
            <a:xfrm>
              <a:off x="3857620" y="5088821"/>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78" name="直接箭头连接符 77"/>
            <p:cNvCxnSpPr>
              <a:stCxn id="77" idx="3"/>
              <a:endCxn id="83" idx="1"/>
            </p:cNvCxnSpPr>
            <p:nvPr/>
          </p:nvCxnSpPr>
          <p:spPr>
            <a:xfrm>
              <a:off x="4143372" y="5258098"/>
              <a:ext cx="285752" cy="513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08" idx="2"/>
              <a:endCxn id="83" idx="0"/>
            </p:cNvCxnSpPr>
            <p:nvPr/>
          </p:nvCxnSpPr>
          <p:spPr>
            <a:xfrm rot="5400000">
              <a:off x="4841986" y="5033149"/>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4857752" y="6038785"/>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429124" y="5588887"/>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82" name="组合 214"/>
            <p:cNvGrpSpPr/>
            <p:nvPr/>
          </p:nvGrpSpPr>
          <p:grpSpPr>
            <a:xfrm>
              <a:off x="4429124" y="4660193"/>
              <a:ext cx="1000132" cy="286546"/>
              <a:chOff x="928662" y="2714620"/>
              <a:chExt cx="1000132" cy="286546"/>
            </a:xfrm>
          </p:grpSpPr>
          <p:sp>
            <p:nvSpPr>
              <p:cNvPr id="108" name="矩形 107"/>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09" name="直接连接符 108"/>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83" name="矩形 82"/>
            <p:cNvSpPr/>
            <p:nvPr/>
          </p:nvSpPr>
          <p:spPr>
            <a:xfrm>
              <a:off x="4429124" y="5120353"/>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84" name="直接箭头连接符 83"/>
            <p:cNvCxnSpPr>
              <a:stCxn id="83" idx="2"/>
              <a:endCxn id="81" idx="0"/>
            </p:cNvCxnSpPr>
            <p:nvPr/>
          </p:nvCxnSpPr>
          <p:spPr>
            <a:xfrm rot="5400000">
              <a:off x="4837799" y="5497496"/>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a:endCxn id="80" idx="0"/>
            </p:cNvCxnSpPr>
            <p:nvPr/>
          </p:nvCxnSpPr>
          <p:spPr>
            <a:xfrm rot="16200000" flipH="1">
              <a:off x="4847398" y="5956431"/>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730642" y="6286520"/>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87" name="TextBox 86"/>
            <p:cNvSpPr txBox="1"/>
            <p:nvPr/>
          </p:nvSpPr>
          <p:spPr>
            <a:xfrm>
              <a:off x="6490608" y="5091691"/>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88" name="直接箭头连接符 87"/>
            <p:cNvCxnSpPr>
              <a:stCxn id="87" idx="3"/>
              <a:endCxn id="93" idx="1"/>
            </p:cNvCxnSpPr>
            <p:nvPr/>
          </p:nvCxnSpPr>
          <p:spPr>
            <a:xfrm>
              <a:off x="6776360" y="5260968"/>
              <a:ext cx="285752" cy="513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06" idx="2"/>
              <a:endCxn id="93" idx="0"/>
            </p:cNvCxnSpPr>
            <p:nvPr/>
          </p:nvCxnSpPr>
          <p:spPr>
            <a:xfrm rot="5400000">
              <a:off x="7474974" y="5036019"/>
              <a:ext cx="17440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流程图: 或者 89"/>
            <p:cNvSpPr/>
            <p:nvPr/>
          </p:nvSpPr>
          <p:spPr>
            <a:xfrm>
              <a:off x="7490740" y="6041655"/>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7062112" y="5591757"/>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92" name="组合 228"/>
            <p:cNvGrpSpPr/>
            <p:nvPr/>
          </p:nvGrpSpPr>
          <p:grpSpPr>
            <a:xfrm>
              <a:off x="7062112" y="4663063"/>
              <a:ext cx="1000132" cy="286546"/>
              <a:chOff x="928662" y="2714620"/>
              <a:chExt cx="1000132" cy="286546"/>
            </a:xfrm>
          </p:grpSpPr>
          <p:sp>
            <p:nvSpPr>
              <p:cNvPr id="106" name="矩形 10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07" name="直接连接符 10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7062112" y="5123223"/>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94" name="直接箭头连接符 93"/>
            <p:cNvCxnSpPr>
              <a:stCxn id="93" idx="2"/>
              <a:endCxn id="91" idx="0"/>
            </p:cNvCxnSpPr>
            <p:nvPr/>
          </p:nvCxnSpPr>
          <p:spPr>
            <a:xfrm rot="5400000">
              <a:off x="7470787" y="5500366"/>
              <a:ext cx="18278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rot="16200000" flipH="1">
              <a:off x="7480386" y="5959301"/>
              <a:ext cx="16414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347864" y="6305156"/>
              <a:ext cx="4203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cxnSp>
          <p:nvCxnSpPr>
            <p:cNvPr id="97" name="形状 131"/>
            <p:cNvCxnSpPr>
              <a:stCxn id="103" idx="3"/>
            </p:cNvCxnSpPr>
            <p:nvPr/>
          </p:nvCxnSpPr>
          <p:spPr>
            <a:xfrm>
              <a:off x="6919236" y="4582643"/>
              <a:ext cx="1143008" cy="223296"/>
            </a:xfrm>
            <a:prstGeom prst="bentConnector3">
              <a:avLst>
                <a:gd name="adj1" fmla="val 114483"/>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a:off x="7450267"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H="1" flipV="1">
              <a:off x="5464181" y="5662737"/>
              <a:ext cx="500065"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rot="10800000" flipV="1">
              <a:off x="5000628" y="609634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rot="10800000" flipV="1">
              <a:off x="7633616" y="609634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133682" y="5916434"/>
              <a:ext cx="438846"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sp>
          <p:nvSpPr>
            <p:cNvPr id="103" name="TextBox 102"/>
            <p:cNvSpPr txBox="1"/>
            <p:nvPr/>
          </p:nvSpPr>
          <p:spPr>
            <a:xfrm>
              <a:off x="6362673" y="4413366"/>
              <a:ext cx="556563"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M-1</a:t>
              </a:r>
              <a:endParaRPr lang="zh-CN" altLang="en-US" sz="1600" baseline="-25000" dirty="0">
                <a:latin typeface="Times New Roman" pitchFamily="18" charset="0"/>
                <a:cs typeface="Times New Roman" pitchFamily="18" charset="0"/>
              </a:endParaRPr>
            </a:p>
          </p:txBody>
        </p:sp>
        <p:cxnSp>
          <p:nvCxnSpPr>
            <p:cNvPr id="104" name="直接箭头连接符 103"/>
            <p:cNvCxnSpPr/>
            <p:nvPr/>
          </p:nvCxnSpPr>
          <p:spPr>
            <a:xfrm rot="5400000">
              <a:off x="2465373"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rot="5400000">
              <a:off x="4807061" y="6250007"/>
              <a:ext cx="21431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12" name="直接连接符 111"/>
          <p:cNvCxnSpPr/>
          <p:nvPr/>
        </p:nvCxnSpPr>
        <p:spPr>
          <a:xfrm>
            <a:off x="251520" y="4366041"/>
            <a:ext cx="7929618"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sp>
        <p:nvSpPr>
          <p:cNvPr id="113" name="页脚占位符 11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4" name="灯片编号占位符 113"/>
          <p:cNvSpPr>
            <a:spLocks noGrp="1"/>
          </p:cNvSpPr>
          <p:nvPr>
            <p:ph type="sldNum" sz="quarter" idx="10"/>
          </p:nvPr>
        </p:nvSpPr>
        <p:spPr/>
        <p:txBody>
          <a:bodyPr/>
          <a:lstStyle/>
          <a:p>
            <a:pPr>
              <a:defRPr/>
            </a:pPr>
            <a:fld id="{17B7F836-6F9F-42A8-9450-B93EA774C316}" type="slidenum">
              <a:rPr lang="zh-CN" altLang="en-US" smtClean="0"/>
              <a:pPr>
                <a:defRPr/>
              </a:pPr>
              <a:t>118</a:t>
            </a:fld>
            <a:endParaRPr lang="en-US" altLang="zh-CN" dirty="0"/>
          </a:p>
        </p:txBody>
      </p:sp>
      <p:sp>
        <p:nvSpPr>
          <p:cNvPr id="115" name="流程图: 可选过程 1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16" name="流程图: 可选过程 115">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17" name="流程图: 可选过程 11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8" name="流程图: 可选过程 117">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9" name="流程图: 可选过程 118">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0277184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标准中，反馈位数</a:t>
            </a:r>
            <a:r>
              <a:rPr lang="zh-CN" altLang="en-US" dirty="0"/>
              <a:t>取</a:t>
            </a:r>
            <a:r>
              <a:rPr lang="en-US" altLang="zh-CN" dirty="0" smtClean="0"/>
              <a:t>1</a:t>
            </a:r>
            <a:r>
              <a:rPr lang="zh-CN" altLang="en-US" dirty="0" smtClean="0"/>
              <a:t>、</a:t>
            </a:r>
            <a:r>
              <a:rPr lang="en-US" altLang="zh-CN" dirty="0" smtClean="0"/>
              <a:t>8</a:t>
            </a:r>
            <a:r>
              <a:rPr lang="zh-CN" altLang="en-US" dirty="0" smtClean="0"/>
              <a:t>、</a:t>
            </a:r>
            <a:r>
              <a:rPr lang="en-US" altLang="zh-CN" dirty="0" smtClean="0"/>
              <a:t>64</a:t>
            </a:r>
            <a:r>
              <a:rPr lang="zh-CN" altLang="en-US" dirty="0" smtClean="0"/>
              <a:t>、</a:t>
            </a:r>
            <a:r>
              <a:rPr lang="en-US" altLang="zh-CN" dirty="0" smtClean="0"/>
              <a:t>128</a:t>
            </a:r>
          </a:p>
          <a:p>
            <a:pPr lvl="1"/>
            <a:r>
              <a:rPr lang="zh-CN" altLang="en-US" dirty="0" smtClean="0"/>
              <a:t>记为</a:t>
            </a:r>
            <a:r>
              <a:rPr lang="en-US" altLang="zh-CN" dirty="0" smtClean="0"/>
              <a:t>CFB-1</a:t>
            </a:r>
            <a:r>
              <a:rPr lang="zh-CN" altLang="en-US" dirty="0" smtClean="0"/>
              <a:t>，</a:t>
            </a:r>
            <a:r>
              <a:rPr lang="en-US" altLang="zh-CN" dirty="0" smtClean="0"/>
              <a:t>CFB-8</a:t>
            </a:r>
            <a:r>
              <a:rPr lang="zh-CN" altLang="en-US" dirty="0" smtClean="0"/>
              <a:t>，</a:t>
            </a:r>
            <a:r>
              <a:rPr lang="en-US" altLang="zh-CN" dirty="0" smtClean="0"/>
              <a:t>CFB-64</a:t>
            </a:r>
            <a:r>
              <a:rPr lang="zh-CN" altLang="en-US" dirty="0" smtClean="0"/>
              <a:t>，</a:t>
            </a:r>
            <a:r>
              <a:rPr lang="en-US" altLang="zh-CN" dirty="0" smtClean="0"/>
              <a:t>CFB-128</a:t>
            </a:r>
          </a:p>
          <a:p>
            <a:r>
              <a:rPr lang="zh-CN" altLang="en-US" dirty="0" smtClean="0"/>
              <a:t>优缺点：</a:t>
            </a:r>
            <a:endParaRPr lang="en-US" altLang="zh-CN" dirty="0" smtClean="0"/>
          </a:p>
          <a:p>
            <a:pPr lvl="1"/>
            <a:r>
              <a:rPr lang="zh-CN" altLang="en-US" dirty="0" smtClean="0"/>
              <a:t>不使用解密算法</a:t>
            </a:r>
            <a:endParaRPr lang="en-US" altLang="zh-CN" dirty="0" smtClean="0"/>
          </a:p>
          <a:p>
            <a:pPr lvl="2"/>
            <a:r>
              <a:rPr lang="zh-CN" altLang="en-US" dirty="0" smtClean="0"/>
              <a:t>可以使用计算量不对称的密码算法</a:t>
            </a:r>
            <a:endParaRPr lang="en-US" altLang="zh-CN" dirty="0" smtClean="0"/>
          </a:p>
          <a:p>
            <a:pPr lvl="1"/>
            <a:r>
              <a:rPr lang="zh-CN" altLang="en-US" dirty="0" smtClean="0"/>
              <a:t>适用于数据以比特</a:t>
            </a:r>
            <a:r>
              <a:rPr lang="en-US" altLang="zh-CN" dirty="0" smtClean="0"/>
              <a:t>/</a:t>
            </a:r>
            <a:r>
              <a:rPr lang="zh-CN" altLang="en-US" dirty="0" smtClean="0"/>
              <a:t>字节为单位准备好的场合</a:t>
            </a:r>
            <a:endParaRPr lang="en-US" altLang="zh-CN" dirty="0" smtClean="0"/>
          </a:p>
          <a:p>
            <a:pPr lvl="1"/>
            <a:r>
              <a:rPr lang="zh-CN" altLang="en-US" dirty="0" smtClean="0"/>
              <a:t>数据流需要暂停以等待加密过程完成，速度受限</a:t>
            </a:r>
            <a:endParaRPr lang="en-US" altLang="zh-CN" dirty="0" smtClean="0"/>
          </a:p>
          <a:p>
            <a:pPr lvl="1"/>
            <a:r>
              <a:rPr lang="zh-CN" altLang="en-US" dirty="0" smtClean="0"/>
              <a:t>传输误码将影响本分组及之后的若干分组，直至误码移出移位寄存器，之后自同步</a:t>
            </a:r>
            <a:endParaRPr lang="en-US" altLang="zh-CN" dirty="0" smtClean="0"/>
          </a:p>
          <a:p>
            <a:pPr lvl="1"/>
            <a:endParaRPr lang="en-US" altLang="zh-CN" dirty="0" smtClean="0"/>
          </a:p>
          <a:p>
            <a:r>
              <a:rPr lang="zh-CN" altLang="en-US" dirty="0" smtClean="0"/>
              <a:t>适用于低误码率网络中流数据加密、认证</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119</a:t>
            </a:fld>
            <a:endParaRPr lang="en-US" altLang="zh-CN" dirty="0"/>
          </a:p>
        </p:txBody>
      </p:sp>
      <p:grpSp>
        <p:nvGrpSpPr>
          <p:cNvPr id="7" name="组合 6"/>
          <p:cNvGrpSpPr>
            <a:grpSpLocks noChangeAspect="1"/>
          </p:cNvGrpSpPr>
          <p:nvPr/>
        </p:nvGrpSpPr>
        <p:grpSpPr>
          <a:xfrm>
            <a:off x="6516217" y="548680"/>
            <a:ext cx="2506929" cy="3602983"/>
            <a:chOff x="3068488" y="1407011"/>
            <a:chExt cx="2949330" cy="4238804"/>
          </a:xfrm>
        </p:grpSpPr>
        <p:cxnSp>
          <p:nvCxnSpPr>
            <p:cNvPr id="8" name="形状 131"/>
            <p:cNvCxnSpPr>
              <a:endCxn id="38" idx="3"/>
            </p:cNvCxnSpPr>
            <p:nvPr/>
          </p:nvCxnSpPr>
          <p:spPr>
            <a:xfrm rot="5400000" flipH="1" flipV="1">
              <a:off x="3663545" y="1694242"/>
              <a:ext cx="1874633" cy="1571636"/>
            </a:xfrm>
            <a:prstGeom prst="bentConnector4">
              <a:avLst>
                <a:gd name="adj1" fmla="val 114900"/>
                <a:gd name="adj2" fmla="val 11711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0577" y="2651495"/>
              <a:ext cx="436040" cy="398299"/>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sp>
          <p:nvSpPr>
            <p:cNvPr id="10" name="TextBox 9"/>
            <p:cNvSpPr txBox="1"/>
            <p:nvPr/>
          </p:nvSpPr>
          <p:spPr>
            <a:xfrm>
              <a:off x="3815043" y="184191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11" name="直接箭头连接符 10"/>
            <p:cNvCxnSpPr>
              <a:stCxn id="10" idx="3"/>
              <a:endCxn id="16" idx="1"/>
            </p:cNvCxnSpPr>
            <p:nvPr/>
          </p:nvCxnSpPr>
          <p:spPr>
            <a:xfrm flipV="1">
              <a:off x="4100795" y="2007605"/>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8" idx="2"/>
              <a:endCxn id="16" idx="0"/>
            </p:cNvCxnSpPr>
            <p:nvPr/>
          </p:nvCxnSpPr>
          <p:spPr>
            <a:xfrm>
              <a:off x="4886613" y="1678477"/>
              <a:ext cx="0" cy="19339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流程图: 或者 12"/>
            <p:cNvSpPr/>
            <p:nvPr/>
          </p:nvSpPr>
          <p:spPr>
            <a:xfrm>
              <a:off x="4815175" y="278532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4386547" y="231698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15" name="组合 136"/>
            <p:cNvGrpSpPr/>
            <p:nvPr/>
          </p:nvGrpSpPr>
          <p:grpSpPr>
            <a:xfrm>
              <a:off x="4386547" y="1407011"/>
              <a:ext cx="1000132" cy="273130"/>
              <a:chOff x="928662" y="2685451"/>
              <a:chExt cx="1000132" cy="287505"/>
            </a:xfrm>
          </p:grpSpPr>
          <p:sp>
            <p:nvSpPr>
              <p:cNvPr id="38" name="矩形 37"/>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Times New Roman" pitchFamily="18" charset="0"/>
                    <a:cs typeface="Times New Roman" pitchFamily="18" charset="0"/>
                  </a:rPr>
                  <a:t>    b</a:t>
                </a:r>
                <a:r>
                  <a:rPr lang="zh-CN" altLang="en-US" sz="1600" dirty="0" smtClean="0">
                    <a:solidFill>
                      <a:schemeClr val="tx1"/>
                    </a:solidFill>
                    <a:latin typeface="Times New Roman" pitchFamily="18" charset="0"/>
                    <a:cs typeface="Times New Roman" pitchFamily="18" charset="0"/>
                  </a:rPr>
                  <a:t>       </a:t>
                </a:r>
                <a:r>
                  <a:rPr lang="en-US" altLang="zh-CN" sz="1600" dirty="0" smtClean="0">
                    <a:solidFill>
                      <a:schemeClr val="tx1"/>
                    </a:solidFill>
                    <a:latin typeface="Times New Roman" pitchFamily="18" charset="0"/>
                    <a:cs typeface="Times New Roman" pitchFamily="18" charset="0"/>
                  </a:rPr>
                  <a:t>s</a:t>
                </a:r>
                <a:endParaRPr lang="zh-CN" altLang="en-US" sz="1600" dirty="0">
                  <a:solidFill>
                    <a:schemeClr val="tx1"/>
                  </a:solidFill>
                  <a:latin typeface="Times New Roman" pitchFamily="18" charset="0"/>
                  <a:cs typeface="Times New Roman" pitchFamily="18" charset="0"/>
                </a:endParaRPr>
              </a:p>
            </p:txBody>
          </p:sp>
          <p:cxnSp>
            <p:nvCxnSpPr>
              <p:cNvPr id="39" name="直接连接符 38"/>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386547" y="187187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E</a:t>
              </a:r>
              <a:endParaRPr lang="zh-CN" altLang="en-US" sz="1600" dirty="0">
                <a:solidFill>
                  <a:schemeClr val="tx1"/>
                </a:solidFill>
                <a:latin typeface="Times New Roman" pitchFamily="18" charset="0"/>
                <a:cs typeface="Times New Roman" pitchFamily="18" charset="0"/>
              </a:endParaRPr>
            </a:p>
          </p:txBody>
        </p:sp>
        <p:cxnSp>
          <p:nvCxnSpPr>
            <p:cNvPr id="17" name="直接箭头连接符 16"/>
            <p:cNvCxnSpPr>
              <a:stCxn id="16" idx="2"/>
              <a:endCxn id="14" idx="0"/>
            </p:cNvCxnSpPr>
            <p:nvPr/>
          </p:nvCxnSpPr>
          <p:spPr>
            <a:xfrm rot="5400000">
              <a:off x="4799792" y="223012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2"/>
              <a:endCxn id="13" idx="0"/>
            </p:cNvCxnSpPr>
            <p:nvPr/>
          </p:nvCxnSpPr>
          <p:spPr>
            <a:xfrm>
              <a:off x="4886613" y="2588445"/>
              <a:ext cx="562" cy="19688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3" idx="2"/>
            </p:cNvCxnSpPr>
            <p:nvPr/>
          </p:nvCxnSpPr>
          <p:spPr>
            <a:xfrm>
              <a:off x="4526617" y="2850644"/>
              <a:ext cx="288558" cy="30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068488" y="3218228"/>
              <a:ext cx="598067" cy="398299"/>
            </a:xfrm>
            <a:prstGeom prst="rect">
              <a:avLst/>
            </a:prstGeom>
            <a:noFill/>
          </p:spPr>
          <p:txBody>
            <a:bodyPr wrap="square" rtlCol="0">
              <a:spAutoFit/>
            </a:bodyPr>
            <a:lstStyle/>
            <a:p>
              <a:pPr algn="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i-1</a:t>
              </a:r>
              <a:endParaRPr lang="zh-CN" altLang="en-US" sz="1600" baseline="-25000" dirty="0">
                <a:latin typeface="Times New Roman" pitchFamily="18" charset="0"/>
                <a:cs typeface="Times New Roman" pitchFamily="18" charset="0"/>
              </a:endParaRPr>
            </a:p>
          </p:txBody>
        </p:sp>
        <p:cxnSp>
          <p:nvCxnSpPr>
            <p:cNvPr id="21" name="形状 131"/>
            <p:cNvCxnSpPr>
              <a:stCxn id="20" idx="3"/>
              <a:endCxn id="36" idx="3"/>
            </p:cNvCxnSpPr>
            <p:nvPr/>
          </p:nvCxnSpPr>
          <p:spPr>
            <a:xfrm>
              <a:off x="3666555" y="3417377"/>
              <a:ext cx="1720123" cy="275138"/>
            </a:xfrm>
            <a:prstGeom prst="bentConnector3">
              <a:avLst>
                <a:gd name="adj1" fmla="val 115635"/>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36096" y="2784533"/>
              <a:ext cx="581722" cy="398299"/>
            </a:xfrm>
            <a:prstGeom prst="rect">
              <a:avLst/>
            </a:prstGeom>
            <a:noFill/>
          </p:spPr>
          <p:txBody>
            <a:bodyPr wrap="square" rtlCol="0">
              <a:spAutoFit/>
            </a:bodyPr>
            <a:lstStyle/>
            <a:p>
              <a:r>
                <a:rPr lang="en-US" altLang="zh-CN" sz="1600" dirty="0" err="1" smtClean="0">
                  <a:latin typeface="Times New Roman" pitchFamily="18" charset="0"/>
                  <a:cs typeface="Times New Roman" pitchFamily="18" charset="0"/>
                </a:rPr>
                <a:t>C</a:t>
              </a:r>
              <a:r>
                <a:rPr lang="en-US" altLang="zh-CN" sz="1600" baseline="-25000" dirty="0" err="1"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3815043" y="396397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24" name="直接箭头连接符 23"/>
            <p:cNvCxnSpPr>
              <a:stCxn id="23" idx="3"/>
              <a:endCxn id="29" idx="1"/>
            </p:cNvCxnSpPr>
            <p:nvPr/>
          </p:nvCxnSpPr>
          <p:spPr>
            <a:xfrm flipV="1">
              <a:off x="4100795" y="4129666"/>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36" idx="2"/>
              <a:endCxn id="29" idx="0"/>
            </p:cNvCxnSpPr>
            <p:nvPr/>
          </p:nvCxnSpPr>
          <p:spPr>
            <a:xfrm rot="5400000">
              <a:off x="4803769" y="3911050"/>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流程图: 或者 25"/>
            <p:cNvSpPr/>
            <p:nvPr/>
          </p:nvSpPr>
          <p:spPr>
            <a:xfrm>
              <a:off x="4815175" y="48984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矩形 26"/>
            <p:cNvSpPr/>
            <p:nvPr/>
          </p:nvSpPr>
          <p:spPr>
            <a:xfrm>
              <a:off x="4386547" y="443904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28" name="组合 214"/>
            <p:cNvGrpSpPr/>
            <p:nvPr/>
          </p:nvGrpSpPr>
          <p:grpSpPr>
            <a:xfrm>
              <a:off x="4386547" y="3556782"/>
              <a:ext cx="1000132" cy="272219"/>
              <a:chOff x="928662" y="2714620"/>
              <a:chExt cx="1000132" cy="286546"/>
            </a:xfrm>
          </p:grpSpPr>
          <p:sp>
            <p:nvSpPr>
              <p:cNvPr id="36" name="矩形 3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Times New Roman" pitchFamily="18" charset="0"/>
                    <a:cs typeface="Times New Roman" pitchFamily="18" charset="0"/>
                  </a:rPr>
                  <a:t>    b   </a:t>
                </a:r>
                <a:r>
                  <a:rPr lang="zh-CN" altLang="en-US" sz="1600" dirty="0" smtClean="0">
                    <a:solidFill>
                      <a:schemeClr val="tx1"/>
                    </a:solidFill>
                    <a:latin typeface="Times New Roman" pitchFamily="18" charset="0"/>
                    <a:cs typeface="Times New Roman" pitchFamily="18" charset="0"/>
                  </a:rPr>
                  <a:t>    </a:t>
                </a:r>
                <a:r>
                  <a:rPr lang="en-US" altLang="zh-CN" sz="1600" dirty="0" smtClean="0">
                    <a:solidFill>
                      <a:schemeClr val="tx1"/>
                    </a:solidFill>
                    <a:latin typeface="Times New Roman" pitchFamily="18" charset="0"/>
                    <a:cs typeface="Times New Roman" pitchFamily="18" charset="0"/>
                  </a:rPr>
                  <a:t>s</a:t>
                </a:r>
                <a:endParaRPr lang="zh-CN" altLang="en-US" sz="1600" dirty="0">
                  <a:solidFill>
                    <a:schemeClr val="tx1"/>
                  </a:solidFill>
                  <a:latin typeface="Times New Roman" pitchFamily="18" charset="0"/>
                  <a:cs typeface="Times New Roman" pitchFamily="18" charset="0"/>
                </a:endParaRPr>
              </a:p>
            </p:txBody>
          </p:sp>
          <p:cxnSp>
            <p:nvCxnSpPr>
              <p:cNvPr id="37" name="直接连接符 3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386547" y="399393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E</a:t>
              </a:r>
              <a:endParaRPr lang="zh-CN" altLang="en-US" sz="1600" dirty="0">
                <a:solidFill>
                  <a:schemeClr val="tx1"/>
                </a:solidFill>
                <a:latin typeface="Times New Roman" pitchFamily="18" charset="0"/>
                <a:cs typeface="Times New Roman" pitchFamily="18" charset="0"/>
              </a:endParaRPr>
            </a:p>
          </p:txBody>
        </p:sp>
        <p:cxnSp>
          <p:nvCxnSpPr>
            <p:cNvPr id="30" name="直接箭头连接符 29"/>
            <p:cNvCxnSpPr>
              <a:stCxn id="29" idx="2"/>
              <a:endCxn id="27" idx="0"/>
            </p:cNvCxnSpPr>
            <p:nvPr/>
          </p:nvCxnSpPr>
          <p:spPr>
            <a:xfrm rot="5400000">
              <a:off x="4799792" y="435218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7" idx="2"/>
              <a:endCxn id="26" idx="0"/>
            </p:cNvCxnSpPr>
            <p:nvPr/>
          </p:nvCxnSpPr>
          <p:spPr>
            <a:xfrm>
              <a:off x="4886613" y="4710505"/>
              <a:ext cx="562" cy="1879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708648" y="5247516"/>
              <a:ext cx="396414" cy="398299"/>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cxnSp>
          <p:nvCxnSpPr>
            <p:cNvPr id="33" name="直接箭头连接符 32"/>
            <p:cNvCxnSpPr>
              <a:stCxn id="26" idx="4"/>
              <a:endCxn id="32" idx="0"/>
            </p:cNvCxnSpPr>
            <p:nvPr/>
          </p:nvCxnSpPr>
          <p:spPr>
            <a:xfrm>
              <a:off x="4887175" y="5035208"/>
              <a:ext cx="19680" cy="21230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3" idx="4"/>
              <a:endCxn id="26" idx="6"/>
            </p:cNvCxnSpPr>
            <p:nvPr/>
          </p:nvCxnSpPr>
          <p:spPr>
            <a:xfrm rot="16200000" flipH="1">
              <a:off x="3900835" y="3908468"/>
              <a:ext cx="2044680" cy="72000"/>
            </a:xfrm>
            <a:prstGeom prst="bentConnector4">
              <a:avLst>
                <a:gd name="adj1" fmla="val 10948"/>
                <a:gd name="adj2" fmla="val 119466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5732066" y="3150932"/>
              <a:ext cx="285752" cy="5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0" name="流程图: 可选过程 39">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41" name="流程图: 可选过程 40">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42" name="流程图: 可选过程 41">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43" name="流程图: 可选过程 42">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44" name="流程图: 可选过程 43">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581011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r>
              <a:rPr lang="zh-CN" altLang="en-US" dirty="0"/>
              <a:t>安全性曾争议颇多</a:t>
            </a:r>
            <a:endParaRPr lang="en-US" altLang="zh-CN" dirty="0"/>
          </a:p>
          <a:p>
            <a:pPr lvl="1"/>
            <a:r>
              <a:rPr lang="zh-CN" altLang="en-US" dirty="0"/>
              <a:t>用</a:t>
            </a:r>
            <a:r>
              <a:rPr lang="en-US" altLang="zh-CN" dirty="0"/>
              <a:t>56</a:t>
            </a:r>
            <a:r>
              <a:rPr lang="zh-CN" altLang="en-US" dirty="0"/>
              <a:t>比特密钥加密</a:t>
            </a:r>
            <a:r>
              <a:rPr lang="en-US" altLang="zh-CN" dirty="0"/>
              <a:t>64</a:t>
            </a:r>
            <a:r>
              <a:rPr lang="zh-CN" altLang="en-US" dirty="0"/>
              <a:t>比特数据</a:t>
            </a:r>
            <a:endParaRPr lang="en-US" altLang="zh-CN" dirty="0"/>
          </a:p>
          <a:p>
            <a:pPr lvl="1"/>
            <a:r>
              <a:rPr lang="zh-CN" altLang="en-US" dirty="0"/>
              <a:t>设计标准列入机密</a:t>
            </a:r>
            <a:endParaRPr lang="en-US" altLang="zh-CN" dirty="0"/>
          </a:p>
          <a:p>
            <a:endParaRPr lang="en-US" altLang="zh-CN" dirty="0" smtClean="0"/>
          </a:p>
          <a:p>
            <a:r>
              <a:rPr lang="zh-CN" altLang="en-US" dirty="0" smtClean="0"/>
              <a:t>民间研究显示</a:t>
            </a:r>
            <a:r>
              <a:rPr lang="en-US" altLang="zh-CN" dirty="0" smtClean="0"/>
              <a:t>DES</a:t>
            </a:r>
            <a:r>
              <a:rPr lang="zh-CN" altLang="en-US" dirty="0" smtClean="0"/>
              <a:t>安全性很强</a:t>
            </a:r>
            <a:endParaRPr lang="en-US" altLang="zh-CN" dirty="0" smtClean="0"/>
          </a:p>
          <a:p>
            <a:pPr lvl="1"/>
            <a:r>
              <a:rPr lang="zh-CN" altLang="en-US" dirty="0" smtClean="0"/>
              <a:t>广泛应用在金融、遗产等领域</a:t>
            </a:r>
          </a:p>
          <a:p>
            <a:pPr lvl="1"/>
            <a:r>
              <a:rPr lang="zh-CN" altLang="en-US" dirty="0" smtClean="0"/>
              <a:t>虽然差分攻击和线性分析攻击在理论上有效，但实现起来计算量仍很大</a:t>
            </a:r>
            <a:endParaRPr lang="en-US" altLang="zh-CN" dirty="0" smtClean="0"/>
          </a:p>
          <a:p>
            <a:pPr lvl="1"/>
            <a:endParaRPr lang="en-US" altLang="zh-CN" dirty="0" smtClean="0"/>
          </a:p>
          <a:p>
            <a:r>
              <a:rPr lang="zh-CN" altLang="en-US" dirty="0"/>
              <a:t>曾</a:t>
            </a:r>
            <a:r>
              <a:rPr lang="zh-CN" altLang="en-US" dirty="0" smtClean="0"/>
              <a:t>是应用最广泛的分组密码技术</a:t>
            </a:r>
            <a:endParaRPr lang="en-US" altLang="zh-CN" dirty="0" smtClean="0"/>
          </a:p>
          <a:p>
            <a:pPr lvl="1"/>
            <a:r>
              <a:rPr lang="en-US" altLang="zh-CN" dirty="0" smtClean="0"/>
              <a:t>AES</a:t>
            </a:r>
            <a:r>
              <a:rPr lang="zh-CN" altLang="en-US" dirty="0" smtClean="0"/>
              <a:t>正取而代之</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4452288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noAutofit/>
          </a:bodyPr>
          <a:lstStyle/>
          <a:p>
            <a:r>
              <a:rPr lang="zh-CN" altLang="en-US" dirty="0" smtClean="0"/>
              <a:t>安全问题</a:t>
            </a:r>
            <a:endParaRPr lang="en-US" altLang="zh-CN" dirty="0" smtClean="0"/>
          </a:p>
          <a:p>
            <a:endParaRPr lang="en-US" dirty="0" smtClean="0"/>
          </a:p>
          <a:p>
            <a:endParaRPr lang="en-US" dirty="0" smtClean="0"/>
          </a:p>
          <a:p>
            <a:endParaRPr lang="en-US" dirty="0" smtClean="0"/>
          </a:p>
          <a:p>
            <a:pPr lvl="1"/>
            <a:endParaRPr lang="en-US" dirty="0" smtClean="0"/>
          </a:p>
          <a:p>
            <a:pPr lvl="1"/>
            <a:endParaRPr lang="en-US" dirty="0" smtClean="0"/>
          </a:p>
          <a:p>
            <a:pPr lvl="1"/>
            <a:r>
              <a:rPr lang="zh-CN" altLang="en-US" dirty="0" smtClean="0"/>
              <a:t>通过一次已知明文攻击，攻击者即可以对加密算法进行已知明文攻击，也可以制作字典以备将来攻击</a:t>
            </a:r>
            <a:endParaRPr lang="en-US" altLang="zh-CN" dirty="0" smtClean="0"/>
          </a:p>
          <a:p>
            <a:pPr lvl="2"/>
            <a:r>
              <a:rPr lang="zh-CN" altLang="en-US" dirty="0" smtClean="0"/>
              <a:t>即使更换</a:t>
            </a:r>
            <a:r>
              <a:rPr lang="en-US" altLang="zh-CN" dirty="0" smtClean="0"/>
              <a:t>IV</a:t>
            </a:r>
            <a:r>
              <a:rPr lang="zh-CN" altLang="en-US" dirty="0" smtClean="0"/>
              <a:t>，若干个分组后，寄存器内容仅由密文决定</a:t>
            </a:r>
            <a:endParaRPr lang="en-US" altLang="zh-CN" dirty="0" smtClean="0"/>
          </a:p>
          <a:p>
            <a:pPr lvl="1"/>
            <a:r>
              <a:rPr lang="zh-CN" altLang="en-US" dirty="0" smtClean="0"/>
              <a:t>攻击者可以篡改某些密文位来影响明文位。当该操作发生在最后一个分组时，甚至不会被发现</a:t>
            </a:r>
            <a:endParaRPr lang="en-US" dirty="0"/>
          </a:p>
        </p:txBody>
      </p:sp>
      <p:sp>
        <p:nvSpPr>
          <p:cNvPr id="5" name="TextBox 4"/>
          <p:cNvSpPr txBox="1"/>
          <p:nvPr/>
        </p:nvSpPr>
        <p:spPr>
          <a:xfrm>
            <a:off x="6426343" y="1700808"/>
            <a:ext cx="556563"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M-1</a:t>
            </a:r>
            <a:endParaRPr lang="zh-CN" altLang="en-US" sz="1600" baseline="-25000" dirty="0">
              <a:latin typeface="Times New Roman" pitchFamily="18" charset="0"/>
              <a:cs typeface="Times New Roman" pitchFamily="18" charset="0"/>
            </a:endParaRPr>
          </a:p>
        </p:txBody>
      </p:sp>
      <p:sp>
        <p:nvSpPr>
          <p:cNvPr id="6" name="TextBox 5"/>
          <p:cNvSpPr txBox="1"/>
          <p:nvPr/>
        </p:nvSpPr>
        <p:spPr>
          <a:xfrm>
            <a:off x="755576" y="2553674"/>
            <a:ext cx="697627" cy="380105"/>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7" name="TextBox 6"/>
          <p:cNvSpPr txBox="1"/>
          <p:nvPr/>
        </p:nvSpPr>
        <p:spPr>
          <a:xfrm>
            <a:off x="1898584" y="3408596"/>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8" name="TextBox 7"/>
          <p:cNvSpPr txBox="1"/>
          <p:nvPr/>
        </p:nvSpPr>
        <p:spPr>
          <a:xfrm>
            <a:off x="1612832" y="2350076"/>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9" name="TextBox 8"/>
          <p:cNvSpPr txBox="1"/>
          <p:nvPr/>
        </p:nvSpPr>
        <p:spPr>
          <a:xfrm>
            <a:off x="2492293" y="3891506"/>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10" name="直接箭头连接符 9"/>
          <p:cNvCxnSpPr>
            <a:stCxn id="8" idx="3"/>
            <a:endCxn id="18" idx="1"/>
          </p:cNvCxnSpPr>
          <p:nvPr/>
        </p:nvCxnSpPr>
        <p:spPr>
          <a:xfrm>
            <a:off x="1898584" y="2510889"/>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29470" y="2473131"/>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cxnSp>
        <p:nvCxnSpPr>
          <p:cNvPr id="12" name="直接箭头连接符 11"/>
          <p:cNvCxnSpPr>
            <a:endCxn id="18" idx="0"/>
          </p:cNvCxnSpPr>
          <p:nvPr/>
        </p:nvCxnSpPr>
        <p:spPr>
          <a:xfrm rot="5400000">
            <a:off x="2582603" y="2278192"/>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9030" y="1915650"/>
            <a:ext cx="401072"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14" name="形状 131"/>
          <p:cNvCxnSpPr/>
          <p:nvPr/>
        </p:nvCxnSpPr>
        <p:spPr>
          <a:xfrm>
            <a:off x="3707904" y="1844824"/>
            <a:ext cx="1834018" cy="206077"/>
          </a:xfrm>
          <a:prstGeom prst="bentConnector3">
            <a:avLst>
              <a:gd name="adj1" fmla="val 112464"/>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流程图: 或者 14"/>
          <p:cNvSpPr/>
          <p:nvPr/>
        </p:nvSpPr>
        <p:spPr>
          <a:xfrm>
            <a:off x="2612964" y="350100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84336" y="28251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17" name="组合 95"/>
          <p:cNvGrpSpPr/>
          <p:nvPr/>
        </p:nvGrpSpPr>
        <p:grpSpPr>
          <a:xfrm>
            <a:off x="2184336" y="1915169"/>
            <a:ext cx="1000132" cy="273130"/>
            <a:chOff x="928662" y="2685451"/>
            <a:chExt cx="1000132" cy="287505"/>
          </a:xfrm>
        </p:grpSpPr>
        <p:sp>
          <p:nvSpPr>
            <p:cNvPr id="56" name="矩形 55"/>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7" name="直接连接符 56"/>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2184336" y="2380031"/>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19" name="直接箭头连接符 18"/>
          <p:cNvCxnSpPr>
            <a:stCxn id="18" idx="2"/>
            <a:endCxn id="16" idx="0"/>
          </p:cNvCxnSpPr>
          <p:nvPr/>
        </p:nvCxnSpPr>
        <p:spPr>
          <a:xfrm rot="5400000">
            <a:off x="2597581" y="2738277"/>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2"/>
            <a:endCxn id="15" idx="0"/>
          </p:cNvCxnSpPr>
          <p:nvPr/>
        </p:nvCxnSpPr>
        <p:spPr>
          <a:xfrm>
            <a:off x="2684402" y="3096603"/>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3"/>
            <a:endCxn id="15" idx="2"/>
          </p:cNvCxnSpPr>
          <p:nvPr/>
        </p:nvCxnSpPr>
        <p:spPr>
          <a:xfrm>
            <a:off x="2265992" y="3569409"/>
            <a:ext cx="346972"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56038" y="3408596"/>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3970286" y="2350075"/>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24" name="直接箭头连接符 23"/>
          <p:cNvCxnSpPr>
            <a:stCxn id="23" idx="3"/>
            <a:endCxn id="30" idx="1"/>
          </p:cNvCxnSpPr>
          <p:nvPr/>
        </p:nvCxnSpPr>
        <p:spPr>
          <a:xfrm>
            <a:off x="4256038" y="2510888"/>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7" idx="4"/>
            <a:endCxn id="36" idx="0"/>
          </p:cNvCxnSpPr>
          <p:nvPr/>
        </p:nvCxnSpPr>
        <p:spPr>
          <a:xfrm flipH="1">
            <a:off x="5038233" y="3637808"/>
            <a:ext cx="4185" cy="25369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940057" y="2278192"/>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970418" y="35010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541790" y="2825138"/>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29" name="组合 136"/>
          <p:cNvGrpSpPr/>
          <p:nvPr/>
        </p:nvGrpSpPr>
        <p:grpSpPr>
          <a:xfrm>
            <a:off x="4541790" y="1915168"/>
            <a:ext cx="1000132" cy="273130"/>
            <a:chOff x="928662" y="2685451"/>
            <a:chExt cx="1000132" cy="287505"/>
          </a:xfrm>
        </p:grpSpPr>
        <p:sp>
          <p:nvSpPr>
            <p:cNvPr id="54" name="矩形 53"/>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5" name="直接连接符 54"/>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541790" y="2380030"/>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31" name="直接箭头连接符 30"/>
          <p:cNvCxnSpPr>
            <a:stCxn id="30" idx="2"/>
            <a:endCxn id="28" idx="0"/>
          </p:cNvCxnSpPr>
          <p:nvPr/>
        </p:nvCxnSpPr>
        <p:spPr>
          <a:xfrm rot="5400000">
            <a:off x="4955035" y="2738277"/>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a:off x="5041856" y="3096602"/>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3"/>
            <a:endCxn id="27" idx="2"/>
          </p:cNvCxnSpPr>
          <p:nvPr/>
        </p:nvCxnSpPr>
        <p:spPr>
          <a:xfrm flipV="1">
            <a:off x="4623446" y="3569408"/>
            <a:ext cx="346972"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5" idx="4"/>
          </p:cNvCxnSpPr>
          <p:nvPr/>
        </p:nvCxnSpPr>
        <p:spPr>
          <a:xfrm rot="5400000" flipH="1" flipV="1">
            <a:off x="2308340" y="2238244"/>
            <a:ext cx="1776188" cy="1022941"/>
          </a:xfrm>
          <a:prstGeom prst="bentConnector3">
            <a:avLst>
              <a:gd name="adj1" fmla="val -3989"/>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5040325" y="3707447"/>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43308" y="3891506"/>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37" name="TextBox 36"/>
          <p:cNvSpPr txBox="1"/>
          <p:nvPr/>
        </p:nvSpPr>
        <p:spPr>
          <a:xfrm>
            <a:off x="6817588" y="3426299"/>
            <a:ext cx="42862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sp>
        <p:nvSpPr>
          <p:cNvPr id="38" name="TextBox 37"/>
          <p:cNvSpPr txBox="1"/>
          <p:nvPr/>
        </p:nvSpPr>
        <p:spPr>
          <a:xfrm>
            <a:off x="6603274" y="2367779"/>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39" name="直接箭头连接符 38"/>
          <p:cNvCxnSpPr>
            <a:stCxn id="38" idx="3"/>
            <a:endCxn id="44" idx="1"/>
          </p:cNvCxnSpPr>
          <p:nvPr/>
        </p:nvCxnSpPr>
        <p:spPr>
          <a:xfrm>
            <a:off x="6889026" y="2528592"/>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573045" y="2295896"/>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603406" y="3518712"/>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174778" y="2842842"/>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43" name="组合 161"/>
          <p:cNvGrpSpPr/>
          <p:nvPr/>
        </p:nvGrpSpPr>
        <p:grpSpPr>
          <a:xfrm>
            <a:off x="7174778" y="1932873"/>
            <a:ext cx="1000132" cy="273130"/>
            <a:chOff x="928662" y="2685452"/>
            <a:chExt cx="1000132" cy="287505"/>
          </a:xfrm>
        </p:grpSpPr>
        <p:sp>
          <p:nvSpPr>
            <p:cNvPr id="52" name="矩形 51"/>
            <p:cNvSpPr/>
            <p:nvPr/>
          </p:nvSpPr>
          <p:spPr>
            <a:xfrm>
              <a:off x="928662" y="2685452"/>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3" name="直接连接符 52"/>
            <p:cNvCxnSpPr/>
            <p:nvPr/>
          </p:nvCxnSpPr>
          <p:spPr>
            <a:xfrm rot="5400000">
              <a:off x="1429522" y="2829287"/>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174778" y="2397735"/>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45" name="直接箭头连接符 44"/>
          <p:cNvCxnSpPr>
            <a:stCxn id="44" idx="2"/>
            <a:endCxn id="42" idx="0"/>
          </p:cNvCxnSpPr>
          <p:nvPr/>
        </p:nvCxnSpPr>
        <p:spPr>
          <a:xfrm rot="5400000">
            <a:off x="7588023" y="2755981"/>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a:off x="7674844" y="3114306"/>
            <a:ext cx="562" cy="40440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3"/>
            <a:endCxn id="41" idx="2"/>
          </p:cNvCxnSpPr>
          <p:nvPr/>
        </p:nvCxnSpPr>
        <p:spPr>
          <a:xfrm>
            <a:off x="7246216" y="3587112"/>
            <a:ext cx="35719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449897" y="3899462"/>
            <a:ext cx="4427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cxnSp>
        <p:nvCxnSpPr>
          <p:cNvPr id="49" name="形状 131"/>
          <p:cNvCxnSpPr>
            <a:stCxn id="5" idx="3"/>
          </p:cNvCxnSpPr>
          <p:nvPr/>
        </p:nvCxnSpPr>
        <p:spPr>
          <a:xfrm>
            <a:off x="6982906" y="1861621"/>
            <a:ext cx="1192004" cy="206985"/>
          </a:xfrm>
          <a:prstGeom prst="bentConnector3">
            <a:avLst>
              <a:gd name="adj1" fmla="val 114529"/>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1" idx="4"/>
            <a:endCxn id="48" idx="0"/>
          </p:cNvCxnSpPr>
          <p:nvPr/>
        </p:nvCxnSpPr>
        <p:spPr>
          <a:xfrm flipH="1">
            <a:off x="7671272" y="3655512"/>
            <a:ext cx="4134" cy="24395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5" idx="4"/>
            <a:endCxn id="9" idx="0"/>
          </p:cNvCxnSpPr>
          <p:nvPr/>
        </p:nvCxnSpPr>
        <p:spPr>
          <a:xfrm>
            <a:off x="2684964" y="3637809"/>
            <a:ext cx="2254" cy="25369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87624" y="3284984"/>
            <a:ext cx="7272808"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58" name="页脚占位符 5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9" name="灯片编号占位符 58"/>
          <p:cNvSpPr>
            <a:spLocks noGrp="1"/>
          </p:cNvSpPr>
          <p:nvPr>
            <p:ph type="sldNum" sz="quarter" idx="10"/>
          </p:nvPr>
        </p:nvSpPr>
        <p:spPr/>
        <p:txBody>
          <a:bodyPr/>
          <a:lstStyle/>
          <a:p>
            <a:pPr>
              <a:defRPr/>
            </a:pPr>
            <a:fld id="{17B7F836-6F9F-42A8-9450-B93EA774C316}" type="slidenum">
              <a:rPr lang="zh-CN" altLang="en-US" smtClean="0"/>
              <a:pPr>
                <a:defRPr/>
              </a:pPr>
              <a:t>120</a:t>
            </a:fld>
            <a:endParaRPr lang="en-US" altLang="zh-CN" dirty="0"/>
          </a:p>
        </p:txBody>
      </p:sp>
      <p:sp>
        <p:nvSpPr>
          <p:cNvPr id="60" name="流程图: 可选过程 59">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1" name="流程图: 可选过程 60">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62" name="流程图: 可选过程 61">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63" name="流程图: 可选过程 62">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64" name="流程图: 可选过程 63">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4069742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四、输出反馈模式</a:t>
            </a:r>
            <a:r>
              <a:rPr lang="en-US" altLang="zh-CN" dirty="0" smtClean="0"/>
              <a:t>(OFB)</a:t>
            </a:r>
            <a:endParaRPr lang="en-US" dirty="0"/>
          </a:p>
        </p:txBody>
      </p:sp>
      <p:sp>
        <p:nvSpPr>
          <p:cNvPr id="3" name="内容占位符 2"/>
          <p:cNvSpPr>
            <a:spLocks noGrp="1"/>
          </p:cNvSpPr>
          <p:nvPr>
            <p:ph idx="1"/>
          </p:nvPr>
        </p:nvSpPr>
        <p:spPr/>
        <p:txBody>
          <a:bodyPr/>
          <a:lstStyle/>
          <a:p>
            <a:r>
              <a:rPr lang="zh-CN" altLang="en-US" dirty="0" smtClean="0"/>
              <a:t>与</a:t>
            </a:r>
            <a:r>
              <a:rPr lang="en-US" altLang="zh-CN" dirty="0" smtClean="0"/>
              <a:t>CFB</a:t>
            </a:r>
            <a:r>
              <a:rPr lang="zh-CN" altLang="en-US" dirty="0" smtClean="0"/>
              <a:t>类似，但反馈数据是伪随机序列</a:t>
            </a:r>
            <a:endParaRPr lang="en-US" altLang="zh-CN" dirty="0" smtClean="0"/>
          </a:p>
          <a:p>
            <a:endParaRPr lang="en-US" dirty="0"/>
          </a:p>
        </p:txBody>
      </p:sp>
      <p:cxnSp>
        <p:nvCxnSpPr>
          <p:cNvPr id="4" name="直接连接符 3"/>
          <p:cNvCxnSpPr/>
          <p:nvPr/>
        </p:nvCxnSpPr>
        <p:spPr>
          <a:xfrm>
            <a:off x="395536" y="3960229"/>
            <a:ext cx="7929618"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nvGrpSpPr>
          <p:cNvPr id="5" name="组合 144"/>
          <p:cNvGrpSpPr/>
          <p:nvPr/>
        </p:nvGrpSpPr>
        <p:grpSpPr>
          <a:xfrm>
            <a:off x="395536" y="3928697"/>
            <a:ext cx="7858180" cy="2254174"/>
            <a:chOff x="642910" y="4326162"/>
            <a:chExt cx="7858180" cy="2254174"/>
          </a:xfrm>
        </p:grpSpPr>
        <p:sp>
          <p:nvSpPr>
            <p:cNvPr id="60" name="TextBox 59"/>
            <p:cNvSpPr txBox="1"/>
            <p:nvPr/>
          </p:nvSpPr>
          <p:spPr>
            <a:xfrm>
              <a:off x="642910" y="5239953"/>
              <a:ext cx="697627" cy="380105"/>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61" name="TextBox 60"/>
            <p:cNvSpPr txBox="1"/>
            <p:nvPr/>
          </p:nvSpPr>
          <p:spPr>
            <a:xfrm>
              <a:off x="3071802" y="5920167"/>
              <a:ext cx="428628" cy="321626"/>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62" name="TextBox 61"/>
            <p:cNvSpPr txBox="1"/>
            <p:nvPr/>
          </p:nvSpPr>
          <p:spPr>
            <a:xfrm>
              <a:off x="1500166" y="4999377"/>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3" name="TextBox 62"/>
            <p:cNvSpPr txBox="1"/>
            <p:nvPr/>
          </p:nvSpPr>
          <p:spPr>
            <a:xfrm>
              <a:off x="2373188" y="6241005"/>
              <a:ext cx="367408"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64" name="直接箭头连接符 63"/>
            <p:cNvCxnSpPr>
              <a:stCxn id="62" idx="3"/>
              <a:endCxn id="72" idx="1"/>
            </p:cNvCxnSpPr>
            <p:nvPr/>
          </p:nvCxnSpPr>
          <p:spPr>
            <a:xfrm>
              <a:off x="1785918" y="5160190"/>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57884" y="5104221"/>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cxnSp>
          <p:nvCxnSpPr>
            <p:cNvPr id="66" name="直接箭头连接符 65"/>
            <p:cNvCxnSpPr>
              <a:stCxn id="111" idx="2"/>
              <a:endCxn id="72" idx="0"/>
            </p:cNvCxnSpPr>
            <p:nvPr/>
          </p:nvCxnSpPr>
          <p:spPr>
            <a:xfrm rot="5400000">
              <a:off x="2488892" y="4946449"/>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686364" y="4564952"/>
              <a:ext cx="401072"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68" name="形状 131"/>
            <p:cNvCxnSpPr>
              <a:endCxn id="109" idx="3"/>
            </p:cNvCxnSpPr>
            <p:nvPr/>
          </p:nvCxnSpPr>
          <p:spPr>
            <a:xfrm>
              <a:off x="3357554" y="4500570"/>
              <a:ext cx="2071702" cy="227343"/>
            </a:xfrm>
            <a:prstGeom prst="bentConnector3">
              <a:avLst>
                <a:gd name="adj1" fmla="val 107990"/>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9" name="流程图: 或者 68"/>
            <p:cNvSpPr/>
            <p:nvPr/>
          </p:nvSpPr>
          <p:spPr>
            <a:xfrm>
              <a:off x="2500298" y="600565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071670" y="5474440"/>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18" name="组合 202"/>
            <p:cNvGrpSpPr/>
            <p:nvPr/>
          </p:nvGrpSpPr>
          <p:grpSpPr>
            <a:xfrm>
              <a:off x="2071670" y="4592181"/>
              <a:ext cx="1000132" cy="272219"/>
              <a:chOff x="928662" y="2714620"/>
              <a:chExt cx="1000132" cy="286546"/>
            </a:xfrm>
          </p:grpSpPr>
          <p:sp>
            <p:nvSpPr>
              <p:cNvPr id="111" name="矩形 110"/>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12" name="直接连接符 111"/>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2071670" y="502933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73" name="直接箭头连接符 72"/>
            <p:cNvCxnSpPr>
              <a:stCxn id="72" idx="2"/>
              <a:endCxn id="70" idx="0"/>
            </p:cNvCxnSpPr>
            <p:nvPr/>
          </p:nvCxnSpPr>
          <p:spPr>
            <a:xfrm rot="5400000">
              <a:off x="2484915" y="5387579"/>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0" idx="2"/>
              <a:endCxn id="69" idx="0"/>
            </p:cNvCxnSpPr>
            <p:nvPr/>
          </p:nvCxnSpPr>
          <p:spPr>
            <a:xfrm rot="16200000" flipH="1">
              <a:off x="2442140" y="5875500"/>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rot="10800000" flipV="1">
              <a:off x="2643174" y="6076105"/>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29256" y="5920167"/>
              <a:ext cx="438846"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77" name="TextBox 76"/>
            <p:cNvSpPr txBox="1"/>
            <p:nvPr/>
          </p:nvSpPr>
          <p:spPr>
            <a:xfrm>
              <a:off x="3857620" y="4999376"/>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78" name="直接箭头连接符 77"/>
            <p:cNvCxnSpPr>
              <a:stCxn id="77" idx="3"/>
              <a:endCxn id="83" idx="1"/>
            </p:cNvCxnSpPr>
            <p:nvPr/>
          </p:nvCxnSpPr>
          <p:spPr>
            <a:xfrm>
              <a:off x="4143372" y="5160189"/>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09" idx="2"/>
              <a:endCxn id="83" idx="0"/>
            </p:cNvCxnSpPr>
            <p:nvPr/>
          </p:nvCxnSpPr>
          <p:spPr>
            <a:xfrm rot="5400000">
              <a:off x="4846346" y="4946448"/>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4857752" y="600565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429124" y="54744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29" name="组合 214"/>
            <p:cNvGrpSpPr/>
            <p:nvPr/>
          </p:nvGrpSpPr>
          <p:grpSpPr>
            <a:xfrm>
              <a:off x="4429124" y="4592180"/>
              <a:ext cx="1000132" cy="272219"/>
              <a:chOff x="928662" y="2714620"/>
              <a:chExt cx="1000132" cy="286546"/>
            </a:xfrm>
          </p:grpSpPr>
          <p:sp>
            <p:nvSpPr>
              <p:cNvPr id="109" name="矩形 108"/>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10" name="直接连接符 109"/>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83" name="矩形 82"/>
            <p:cNvSpPr/>
            <p:nvPr/>
          </p:nvSpPr>
          <p:spPr>
            <a:xfrm>
              <a:off x="4429124" y="502933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84" name="直接箭头连接符 83"/>
            <p:cNvCxnSpPr>
              <a:stCxn id="83" idx="2"/>
              <a:endCxn id="81" idx="0"/>
            </p:cNvCxnSpPr>
            <p:nvPr/>
          </p:nvCxnSpPr>
          <p:spPr>
            <a:xfrm rot="5400000">
              <a:off x="4842369" y="5387578"/>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1" idx="2"/>
              <a:endCxn id="80" idx="0"/>
            </p:cNvCxnSpPr>
            <p:nvPr/>
          </p:nvCxnSpPr>
          <p:spPr>
            <a:xfrm rot="16200000" flipH="1">
              <a:off x="4799594" y="5875499"/>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730642" y="6241005"/>
              <a:ext cx="367408"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87" name="TextBox 86"/>
            <p:cNvSpPr txBox="1"/>
            <p:nvPr/>
          </p:nvSpPr>
          <p:spPr>
            <a:xfrm>
              <a:off x="6490608" y="5002103"/>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88" name="直接箭头连接符 87"/>
            <p:cNvCxnSpPr>
              <a:stCxn id="87" idx="3"/>
              <a:endCxn id="93" idx="1"/>
            </p:cNvCxnSpPr>
            <p:nvPr/>
          </p:nvCxnSpPr>
          <p:spPr>
            <a:xfrm>
              <a:off x="6776360" y="5162916"/>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07" idx="2"/>
              <a:endCxn id="93" idx="0"/>
            </p:cNvCxnSpPr>
            <p:nvPr/>
          </p:nvCxnSpPr>
          <p:spPr>
            <a:xfrm rot="5400000">
              <a:off x="7479334" y="4949175"/>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流程图: 或者 89"/>
            <p:cNvSpPr/>
            <p:nvPr/>
          </p:nvSpPr>
          <p:spPr>
            <a:xfrm>
              <a:off x="7490740" y="6008384"/>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7062112" y="5477166"/>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43" name="组合 228"/>
            <p:cNvGrpSpPr/>
            <p:nvPr/>
          </p:nvGrpSpPr>
          <p:grpSpPr>
            <a:xfrm>
              <a:off x="7062112" y="4594906"/>
              <a:ext cx="1000132" cy="272219"/>
              <a:chOff x="928662" y="2714620"/>
              <a:chExt cx="1000132" cy="286546"/>
            </a:xfrm>
          </p:grpSpPr>
          <p:sp>
            <p:nvSpPr>
              <p:cNvPr id="107" name="矩形 106"/>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108" name="直接连接符 107"/>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7062112" y="5032058"/>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94" name="直接箭头连接符 93"/>
            <p:cNvCxnSpPr>
              <a:stCxn id="93" idx="2"/>
              <a:endCxn id="91" idx="0"/>
            </p:cNvCxnSpPr>
            <p:nvPr/>
          </p:nvCxnSpPr>
          <p:spPr>
            <a:xfrm rot="5400000">
              <a:off x="7475357" y="5390304"/>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1" idx="2"/>
              <a:endCxn id="90" idx="0"/>
            </p:cNvCxnSpPr>
            <p:nvPr/>
          </p:nvCxnSpPr>
          <p:spPr>
            <a:xfrm rot="16200000" flipH="1">
              <a:off x="7432582" y="5878226"/>
              <a:ext cx="2597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347864" y="6258710"/>
              <a:ext cx="420308"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cxnSp>
          <p:nvCxnSpPr>
            <p:cNvPr id="97" name="形状 131"/>
            <p:cNvCxnSpPr>
              <a:stCxn id="103" idx="3"/>
              <a:endCxn id="107" idx="3"/>
            </p:cNvCxnSpPr>
            <p:nvPr/>
          </p:nvCxnSpPr>
          <p:spPr>
            <a:xfrm>
              <a:off x="6930457" y="4495439"/>
              <a:ext cx="1131787" cy="235200"/>
            </a:xfrm>
            <a:prstGeom prst="bentConnector3">
              <a:avLst>
                <a:gd name="adj1" fmla="val 114626"/>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a:off x="7455625"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4929190" y="5817986"/>
              <a:ext cx="644530" cy="357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rot="10800000" flipV="1">
              <a:off x="5000628" y="607610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rot="10800000" flipV="1">
              <a:off x="7633616" y="6076106"/>
              <a:ext cx="500066"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062244" y="5905190"/>
              <a:ext cx="438846"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sp>
          <p:nvSpPr>
            <p:cNvPr id="103" name="TextBox 102"/>
            <p:cNvSpPr txBox="1"/>
            <p:nvPr/>
          </p:nvSpPr>
          <p:spPr>
            <a:xfrm>
              <a:off x="6362673" y="4326162"/>
              <a:ext cx="567784"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O</a:t>
              </a:r>
              <a:r>
                <a:rPr lang="en-US" altLang="zh-CN" sz="1600" baseline="-25000" dirty="0" smtClean="0">
                  <a:latin typeface="Times New Roman" pitchFamily="18" charset="0"/>
                  <a:cs typeface="Times New Roman" pitchFamily="18" charset="0"/>
                </a:rPr>
                <a:t>M-1</a:t>
              </a:r>
              <a:endParaRPr lang="zh-CN" altLang="en-US" sz="1600" baseline="-25000" dirty="0">
                <a:latin typeface="Times New Roman" pitchFamily="18" charset="0"/>
                <a:cs typeface="Times New Roman" pitchFamily="18" charset="0"/>
              </a:endParaRPr>
            </a:p>
          </p:txBody>
        </p:sp>
        <p:cxnSp>
          <p:nvCxnSpPr>
            <p:cNvPr id="104" name="直接箭头连接符 103"/>
            <p:cNvCxnSpPr/>
            <p:nvPr/>
          </p:nvCxnSpPr>
          <p:spPr>
            <a:xfrm rot="5400000">
              <a:off x="2470731"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rot="5400000">
              <a:off x="4812419" y="6206278"/>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6" name="肘形连接符 105"/>
            <p:cNvCxnSpPr/>
            <p:nvPr/>
          </p:nvCxnSpPr>
          <p:spPr>
            <a:xfrm rot="5400000" flipH="1" flipV="1">
              <a:off x="2305213" y="4765136"/>
              <a:ext cx="1316906" cy="787775"/>
            </a:xfrm>
            <a:prstGeom prst="bentConnector3">
              <a:avLst>
                <a:gd name="adj1" fmla="val -281"/>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9" name="组合 115"/>
          <p:cNvGrpSpPr/>
          <p:nvPr/>
        </p:nvGrpSpPr>
        <p:grpSpPr>
          <a:xfrm>
            <a:off x="395536" y="1700808"/>
            <a:ext cx="7419334" cy="2270820"/>
            <a:chOff x="642910" y="2002695"/>
            <a:chExt cx="7419334" cy="2270820"/>
          </a:xfrm>
        </p:grpSpPr>
        <p:sp>
          <p:nvSpPr>
            <p:cNvPr id="6" name="TextBox 5"/>
            <p:cNvSpPr txBox="1"/>
            <p:nvPr/>
          </p:nvSpPr>
          <p:spPr>
            <a:xfrm>
              <a:off x="6313677" y="2002695"/>
              <a:ext cx="567784"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O</a:t>
              </a:r>
              <a:r>
                <a:rPr lang="en-US" altLang="zh-CN" sz="1600" baseline="-25000" dirty="0" smtClean="0">
                  <a:latin typeface="Times New Roman" pitchFamily="18" charset="0"/>
                  <a:cs typeface="Times New Roman" pitchFamily="18" charset="0"/>
                </a:rPr>
                <a:t>M-1</a:t>
              </a:r>
              <a:endParaRPr lang="zh-CN" altLang="en-US" sz="1600" baseline="-25000" dirty="0">
                <a:latin typeface="Times New Roman" pitchFamily="18" charset="0"/>
                <a:cs typeface="Times New Roman" pitchFamily="18" charset="0"/>
              </a:endParaRPr>
            </a:p>
          </p:txBody>
        </p:sp>
        <p:sp>
          <p:nvSpPr>
            <p:cNvPr id="7" name="TextBox 6"/>
            <p:cNvSpPr txBox="1"/>
            <p:nvPr/>
          </p:nvSpPr>
          <p:spPr>
            <a:xfrm>
              <a:off x="642910" y="2901837"/>
              <a:ext cx="697627" cy="380105"/>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8" name="TextBox 7"/>
            <p:cNvSpPr txBox="1"/>
            <p:nvPr/>
          </p:nvSpPr>
          <p:spPr>
            <a:xfrm>
              <a:off x="1775700" y="3607113"/>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9" name="TextBox 8"/>
            <p:cNvSpPr txBox="1"/>
            <p:nvPr/>
          </p:nvSpPr>
          <p:spPr>
            <a:xfrm>
              <a:off x="1500166" y="2698239"/>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10" name="TextBox 9"/>
            <p:cNvSpPr txBox="1"/>
            <p:nvPr/>
          </p:nvSpPr>
          <p:spPr>
            <a:xfrm>
              <a:off x="2373188" y="3951889"/>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11" name="直接箭头连接符 10"/>
            <p:cNvCxnSpPr>
              <a:stCxn id="9" idx="3"/>
              <a:endCxn id="19" idx="1"/>
            </p:cNvCxnSpPr>
            <p:nvPr/>
          </p:nvCxnSpPr>
          <p:spPr>
            <a:xfrm>
              <a:off x="1785918" y="2859052"/>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57884" y="2857496"/>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cxnSp>
          <p:nvCxnSpPr>
            <p:cNvPr id="13" name="直接箭头连接符 12"/>
            <p:cNvCxnSpPr>
              <a:endCxn id="19" idx="0"/>
            </p:cNvCxnSpPr>
            <p:nvPr/>
          </p:nvCxnSpPr>
          <p:spPr>
            <a:xfrm rot="5400000">
              <a:off x="2469937" y="2626355"/>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6364" y="2226362"/>
              <a:ext cx="401072"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IV</a:t>
              </a:r>
              <a:endParaRPr lang="zh-CN" altLang="en-US" sz="1600" dirty="0">
                <a:latin typeface="Times New Roman" pitchFamily="18" charset="0"/>
                <a:cs typeface="Times New Roman" pitchFamily="18" charset="0"/>
              </a:endParaRPr>
            </a:p>
          </p:txBody>
        </p:sp>
        <p:cxnSp>
          <p:nvCxnSpPr>
            <p:cNvPr id="15" name="形状 131"/>
            <p:cNvCxnSpPr/>
            <p:nvPr/>
          </p:nvCxnSpPr>
          <p:spPr>
            <a:xfrm>
              <a:off x="3643306" y="2185725"/>
              <a:ext cx="1785950" cy="203597"/>
            </a:xfrm>
            <a:prstGeom prst="bentConnector3">
              <a:avLst>
                <a:gd name="adj1" fmla="val 109269"/>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流程图: 或者 15"/>
            <p:cNvSpPr/>
            <p:nvPr/>
          </p:nvSpPr>
          <p:spPr>
            <a:xfrm>
              <a:off x="2500298" y="3679420"/>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71670" y="3173302"/>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71" name="组合 95"/>
            <p:cNvGrpSpPr/>
            <p:nvPr/>
          </p:nvGrpSpPr>
          <p:grpSpPr>
            <a:xfrm>
              <a:off x="2071670" y="2253591"/>
              <a:ext cx="1000132" cy="272219"/>
              <a:chOff x="928662" y="2714620"/>
              <a:chExt cx="1000132" cy="286546"/>
            </a:xfrm>
          </p:grpSpPr>
          <p:sp>
            <p:nvSpPr>
              <p:cNvPr id="57" name="矩形 56"/>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8" name="直接连接符 57"/>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2071670" y="272819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20" name="直接箭头连接符 19"/>
            <p:cNvCxnSpPr>
              <a:stCxn id="19" idx="2"/>
              <a:endCxn id="17" idx="0"/>
            </p:cNvCxnSpPr>
            <p:nvPr/>
          </p:nvCxnSpPr>
          <p:spPr>
            <a:xfrm rot="5400000">
              <a:off x="2484915" y="308644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2"/>
              <a:endCxn id="16" idx="0"/>
            </p:cNvCxnSpPr>
            <p:nvPr/>
          </p:nvCxnSpPr>
          <p:spPr>
            <a:xfrm rot="16200000" flipH="1">
              <a:off x="2454690" y="3561812"/>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087436" y="3742057"/>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33154" y="3607112"/>
              <a:ext cx="36740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24" name="TextBox 23"/>
            <p:cNvSpPr txBox="1"/>
            <p:nvPr/>
          </p:nvSpPr>
          <p:spPr>
            <a:xfrm>
              <a:off x="3857620" y="2698238"/>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25" name="直接箭头连接符 24"/>
            <p:cNvCxnSpPr>
              <a:stCxn id="24" idx="3"/>
              <a:endCxn id="30" idx="1"/>
            </p:cNvCxnSpPr>
            <p:nvPr/>
          </p:nvCxnSpPr>
          <p:spPr>
            <a:xfrm>
              <a:off x="4143372" y="2859051"/>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30" idx="0"/>
            </p:cNvCxnSpPr>
            <p:nvPr/>
          </p:nvCxnSpPr>
          <p:spPr>
            <a:xfrm rot="5400000">
              <a:off x="4827391" y="2626355"/>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流程图: 或者 26"/>
            <p:cNvSpPr/>
            <p:nvPr/>
          </p:nvSpPr>
          <p:spPr>
            <a:xfrm>
              <a:off x="4857752" y="367941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429124" y="317330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82" name="组合 136"/>
            <p:cNvGrpSpPr/>
            <p:nvPr/>
          </p:nvGrpSpPr>
          <p:grpSpPr>
            <a:xfrm>
              <a:off x="4429124" y="2253590"/>
              <a:ext cx="1000132" cy="272219"/>
              <a:chOff x="928662" y="2714620"/>
              <a:chExt cx="1000132" cy="286546"/>
            </a:xfrm>
          </p:grpSpPr>
          <p:sp>
            <p:nvSpPr>
              <p:cNvPr id="55" name="矩形 54"/>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6" name="直接连接符 55"/>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429124" y="272819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31" name="直接箭头连接符 30"/>
            <p:cNvCxnSpPr>
              <a:stCxn id="30" idx="2"/>
              <a:endCxn id="28" idx="0"/>
            </p:cNvCxnSpPr>
            <p:nvPr/>
          </p:nvCxnSpPr>
          <p:spPr>
            <a:xfrm rot="5400000">
              <a:off x="4842369" y="308644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8" idx="2"/>
              <a:endCxn id="27" idx="0"/>
            </p:cNvCxnSpPr>
            <p:nvPr/>
          </p:nvCxnSpPr>
          <p:spPr>
            <a:xfrm rot="16200000" flipH="1">
              <a:off x="4812144" y="3561811"/>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444890" y="3742056"/>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形状 131"/>
            <p:cNvCxnSpPr>
              <a:stCxn id="16" idx="0"/>
            </p:cNvCxnSpPr>
            <p:nvPr/>
          </p:nvCxnSpPr>
          <p:spPr>
            <a:xfrm rot="5400000" flipH="1" flipV="1">
              <a:off x="2366819" y="2410343"/>
              <a:ext cx="1474556" cy="1063598"/>
            </a:xfrm>
            <a:prstGeom prst="bentConnector3">
              <a:avLst>
                <a:gd name="adj1" fmla="val 11477"/>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29190" y="3502554"/>
              <a:ext cx="642942"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30642" y="3951889"/>
              <a:ext cx="3898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37" name="TextBox 36"/>
            <p:cNvSpPr txBox="1"/>
            <p:nvPr/>
          </p:nvSpPr>
          <p:spPr>
            <a:xfrm>
              <a:off x="6704922" y="3609050"/>
              <a:ext cx="428628"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sp>
          <p:nvSpPr>
            <p:cNvPr id="38" name="TextBox 37"/>
            <p:cNvSpPr txBox="1"/>
            <p:nvPr/>
          </p:nvSpPr>
          <p:spPr>
            <a:xfrm>
              <a:off x="6490608" y="2700176"/>
              <a:ext cx="285752" cy="321626"/>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39" name="直接箭头连接符 38"/>
            <p:cNvCxnSpPr>
              <a:stCxn id="38" idx="3"/>
              <a:endCxn id="44" idx="1"/>
            </p:cNvCxnSpPr>
            <p:nvPr/>
          </p:nvCxnSpPr>
          <p:spPr>
            <a:xfrm>
              <a:off x="6776360" y="2860989"/>
              <a:ext cx="285752" cy="487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44" idx="0"/>
            </p:cNvCxnSpPr>
            <p:nvPr/>
          </p:nvCxnSpPr>
          <p:spPr>
            <a:xfrm rot="5400000">
              <a:off x="7460379" y="2628293"/>
              <a:ext cx="20359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流程图: 或者 40"/>
            <p:cNvSpPr/>
            <p:nvPr/>
          </p:nvSpPr>
          <p:spPr>
            <a:xfrm>
              <a:off x="7490740" y="3681357"/>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062112" y="3175239"/>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选取</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92" name="组合 161"/>
            <p:cNvGrpSpPr/>
            <p:nvPr/>
          </p:nvGrpSpPr>
          <p:grpSpPr>
            <a:xfrm>
              <a:off x="7062112" y="2255529"/>
              <a:ext cx="1000132" cy="272219"/>
              <a:chOff x="928662" y="2714620"/>
              <a:chExt cx="1000132" cy="286546"/>
            </a:xfrm>
          </p:grpSpPr>
          <p:sp>
            <p:nvSpPr>
              <p:cNvPr id="53" name="矩形 52"/>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en-US" altLang="zh-CN" sz="1600" dirty="0" smtClean="0">
                    <a:solidFill>
                      <a:schemeClr val="tx1"/>
                    </a:solidFill>
                    <a:latin typeface="Times New Roman" pitchFamily="18" charset="0"/>
                    <a:cs typeface="Times New Roman" pitchFamily="18" charset="0"/>
                  </a:rPr>
                  <a:t>b</a:t>
                </a:r>
                <a:r>
                  <a:rPr lang="zh-CN" altLang="en-US" sz="1600" dirty="0" smtClean="0">
                    <a:solidFill>
                      <a:schemeClr val="tx1"/>
                    </a:solidFill>
                    <a:latin typeface="Times New Roman" pitchFamily="18" charset="0"/>
                    <a:cs typeface="Times New Roman" pitchFamily="18" charset="0"/>
                  </a:rPr>
                  <a:t>位    </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cxnSp>
            <p:nvCxnSpPr>
              <p:cNvPr id="54" name="直接连接符 53"/>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062112" y="2730132"/>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cxnSp>
          <p:nvCxnSpPr>
            <p:cNvPr id="45" name="直接箭头连接符 44"/>
            <p:cNvCxnSpPr>
              <a:stCxn id="44" idx="2"/>
              <a:endCxn id="42" idx="0"/>
            </p:cNvCxnSpPr>
            <p:nvPr/>
          </p:nvCxnSpPr>
          <p:spPr>
            <a:xfrm rot="5400000">
              <a:off x="7475357" y="3088378"/>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2" idx="2"/>
              <a:endCxn id="41" idx="0"/>
            </p:cNvCxnSpPr>
            <p:nvPr/>
          </p:nvCxnSpPr>
          <p:spPr>
            <a:xfrm rot="16200000" flipH="1">
              <a:off x="7445132" y="3563749"/>
              <a:ext cx="23465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077878" y="3743994"/>
              <a:ext cx="428628" cy="150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47864" y="3944079"/>
              <a:ext cx="442750" cy="321626"/>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M</a:t>
              </a:r>
              <a:endParaRPr lang="zh-CN" altLang="en-US" sz="1600" baseline="-25000" dirty="0">
                <a:latin typeface="Times New Roman" pitchFamily="18" charset="0"/>
                <a:cs typeface="Times New Roman" pitchFamily="18" charset="0"/>
              </a:endParaRPr>
            </a:p>
          </p:txBody>
        </p:sp>
        <p:cxnSp>
          <p:nvCxnSpPr>
            <p:cNvPr id="49" name="形状 131"/>
            <p:cNvCxnSpPr>
              <a:stCxn id="6" idx="3"/>
            </p:cNvCxnSpPr>
            <p:nvPr/>
          </p:nvCxnSpPr>
          <p:spPr>
            <a:xfrm>
              <a:off x="6881461" y="2171972"/>
              <a:ext cx="1180783" cy="219290"/>
            </a:xfrm>
            <a:prstGeom prst="bentConnector3">
              <a:avLst>
                <a:gd name="adj1" fmla="val 115355"/>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a:off x="2464975"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5400000">
              <a:off x="4806663"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5400000">
              <a:off x="7449869" y="3912421"/>
              <a:ext cx="214315" cy="7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6" name="页脚占位符 11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7" name="灯片编号占位符 116"/>
          <p:cNvSpPr>
            <a:spLocks noGrp="1"/>
          </p:cNvSpPr>
          <p:nvPr>
            <p:ph type="sldNum" sz="quarter" idx="10"/>
          </p:nvPr>
        </p:nvSpPr>
        <p:spPr/>
        <p:txBody>
          <a:bodyPr/>
          <a:lstStyle/>
          <a:p>
            <a:pPr>
              <a:defRPr/>
            </a:pPr>
            <a:fld id="{17B7F836-6F9F-42A8-9450-B93EA774C316}" type="slidenum">
              <a:rPr lang="zh-CN" altLang="en-US" smtClean="0"/>
              <a:pPr>
                <a:defRPr/>
              </a:pPr>
              <a:t>121</a:t>
            </a:fld>
            <a:endParaRPr lang="en-US" altLang="zh-CN" dirty="0"/>
          </a:p>
        </p:txBody>
      </p:sp>
      <p:sp>
        <p:nvSpPr>
          <p:cNvPr id="115" name="流程图: 可选过程 1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18" name="流程图: 可选过程 11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19" name="流程图: 可选过程 11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20" name="流程图: 可选过程 119">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21" name="流程图: 可选过程 12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544760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优缺点：</a:t>
            </a:r>
            <a:endParaRPr lang="en-US" altLang="zh-CN" dirty="0" smtClean="0"/>
          </a:p>
          <a:p>
            <a:pPr lvl="1"/>
            <a:r>
              <a:rPr lang="zh-CN" altLang="en-US" dirty="0" smtClean="0"/>
              <a:t>反馈与明文无关，传输误码仅影响本比</a:t>
            </a:r>
            <a:r>
              <a:rPr lang="en-US" altLang="zh-CN" dirty="0" smtClean="0"/>
              <a:t/>
            </a:r>
            <a:br>
              <a:rPr lang="en-US" altLang="zh-CN" dirty="0" smtClean="0"/>
            </a:br>
            <a:r>
              <a:rPr lang="zh-CN" altLang="en-US" dirty="0" smtClean="0"/>
              <a:t>特位，不影响其它比特，不传递</a:t>
            </a:r>
            <a:endParaRPr lang="en-US" altLang="zh-CN" dirty="0" smtClean="0"/>
          </a:p>
          <a:p>
            <a:pPr lvl="1"/>
            <a:r>
              <a:rPr lang="zh-CN" altLang="en-US" dirty="0" smtClean="0"/>
              <a:t>是一种</a:t>
            </a:r>
            <a:r>
              <a:rPr lang="en-US" altLang="zh-CN" dirty="0" err="1" smtClean="0"/>
              <a:t>Vernam</a:t>
            </a:r>
            <a:r>
              <a:rPr lang="zh-CN" altLang="en-US" dirty="0" smtClean="0"/>
              <a:t>密码的变形</a:t>
            </a:r>
            <a:endParaRPr lang="en-US" altLang="zh-CN" dirty="0" smtClean="0"/>
          </a:p>
          <a:p>
            <a:pPr lvl="2"/>
            <a:r>
              <a:rPr lang="zh-CN" altLang="en-US" dirty="0" smtClean="0"/>
              <a:t>同一密钥下，</a:t>
            </a:r>
            <a:r>
              <a:rPr lang="en-US" altLang="zh-CN" dirty="0" smtClean="0"/>
              <a:t>IV</a:t>
            </a:r>
            <a:r>
              <a:rPr lang="zh-CN" altLang="en-US" dirty="0" smtClean="0"/>
              <a:t>不应当重复使用</a:t>
            </a:r>
            <a:endParaRPr lang="en-US" altLang="zh-CN" dirty="0" smtClean="0"/>
          </a:p>
          <a:p>
            <a:pPr lvl="2"/>
            <a:r>
              <a:rPr lang="zh-CN" altLang="en-US" dirty="0"/>
              <a:t>可以通过修改密文直接篡改明文</a:t>
            </a:r>
            <a:endParaRPr lang="en-US" altLang="zh-CN" dirty="0"/>
          </a:p>
          <a:p>
            <a:pPr lvl="1"/>
            <a:r>
              <a:rPr lang="zh-CN" altLang="en-US" dirty="0" smtClean="0"/>
              <a:t>收发双方需要同步</a:t>
            </a:r>
            <a:endParaRPr lang="en-US" altLang="zh-CN" dirty="0" smtClean="0"/>
          </a:p>
          <a:p>
            <a:pPr lvl="1"/>
            <a:r>
              <a:rPr lang="zh-CN" altLang="en-US" dirty="0" smtClean="0"/>
              <a:t>研究表明，应当只使用全分组反馈，例如</a:t>
            </a:r>
            <a:r>
              <a:rPr lang="en-US" altLang="zh-CN" dirty="0" smtClean="0"/>
              <a:t>OFB-64/128</a:t>
            </a:r>
          </a:p>
          <a:p>
            <a:pPr lvl="2"/>
            <a:r>
              <a:rPr lang="zh-CN" altLang="en-US" dirty="0" smtClean="0"/>
              <a:t>当反馈量与分组大小</a:t>
            </a:r>
            <a:r>
              <a:rPr lang="en-US" altLang="zh-CN" dirty="0" smtClean="0"/>
              <a:t>m</a:t>
            </a:r>
            <a:r>
              <a:rPr lang="zh-CN" altLang="en-US" dirty="0" smtClean="0"/>
              <a:t>相同时，产生密钥流平均周期为</a:t>
            </a:r>
            <a:r>
              <a:rPr lang="en-US" altLang="zh-CN" dirty="0" smtClean="0"/>
              <a:t>2</a:t>
            </a:r>
            <a:r>
              <a:rPr lang="en-US" altLang="zh-CN" baseline="30000" dirty="0" smtClean="0"/>
              <a:t>m</a:t>
            </a:r>
            <a:r>
              <a:rPr lang="en-US" altLang="zh-CN" dirty="0" smtClean="0"/>
              <a:t>-1</a:t>
            </a:r>
          </a:p>
          <a:p>
            <a:pPr lvl="2"/>
            <a:r>
              <a:rPr lang="zh-CN" altLang="en-US" dirty="0" smtClean="0"/>
              <a:t>当反馈量</a:t>
            </a:r>
            <a:r>
              <a:rPr lang="en-US" altLang="zh-CN" dirty="0" smtClean="0"/>
              <a:t>n</a:t>
            </a:r>
            <a:r>
              <a:rPr lang="zh-CN" altLang="en-US" dirty="0" smtClean="0"/>
              <a:t>小于分组大小</a:t>
            </a:r>
            <a:r>
              <a:rPr lang="en-US" altLang="zh-CN" dirty="0" smtClean="0"/>
              <a:t>m</a:t>
            </a:r>
            <a:r>
              <a:rPr lang="zh-CN" altLang="en-US" dirty="0" smtClean="0"/>
              <a:t>时，产生密钥流平均周期仅为</a:t>
            </a:r>
            <a:r>
              <a:rPr lang="en-US" altLang="zh-CN" dirty="0" smtClean="0"/>
              <a:t>2</a:t>
            </a:r>
            <a:r>
              <a:rPr lang="en-US" altLang="zh-CN" baseline="30000" dirty="0" smtClean="0"/>
              <a:t>m/2</a:t>
            </a:r>
            <a:endParaRPr lang="en-US" altLang="zh-CN" dirty="0" smtClean="0"/>
          </a:p>
          <a:p>
            <a:endParaRPr lang="en-US" altLang="zh-CN" dirty="0" smtClean="0"/>
          </a:p>
          <a:p>
            <a:r>
              <a:rPr lang="zh-CN" altLang="en-US" dirty="0" smtClean="0"/>
              <a:t>适用于噪声环境下流数据加密</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122</a:t>
            </a:fld>
            <a:endParaRPr lang="en-US" altLang="zh-CN" dirty="0"/>
          </a:p>
        </p:txBody>
      </p:sp>
      <p:grpSp>
        <p:nvGrpSpPr>
          <p:cNvPr id="7" name="组合 6"/>
          <p:cNvGrpSpPr>
            <a:grpSpLocks noChangeAspect="1"/>
          </p:cNvGrpSpPr>
          <p:nvPr/>
        </p:nvGrpSpPr>
        <p:grpSpPr>
          <a:xfrm>
            <a:off x="6799595" y="548680"/>
            <a:ext cx="2308910" cy="3602983"/>
            <a:chOff x="3401874" y="1407011"/>
            <a:chExt cx="2716366" cy="4238804"/>
          </a:xfrm>
        </p:grpSpPr>
        <p:cxnSp>
          <p:nvCxnSpPr>
            <p:cNvPr id="8" name="形状 131"/>
            <p:cNvCxnSpPr>
              <a:endCxn id="38" idx="3"/>
            </p:cNvCxnSpPr>
            <p:nvPr/>
          </p:nvCxnSpPr>
          <p:spPr>
            <a:xfrm rot="5400000" flipH="1" flipV="1">
              <a:off x="3663545" y="1694242"/>
              <a:ext cx="1874633" cy="1571636"/>
            </a:xfrm>
            <a:prstGeom prst="bentConnector4">
              <a:avLst>
                <a:gd name="adj1" fmla="val 114900"/>
                <a:gd name="adj2" fmla="val 11711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0577" y="2762456"/>
              <a:ext cx="436040" cy="398299"/>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sp>
          <p:nvSpPr>
            <p:cNvPr id="10" name="TextBox 9"/>
            <p:cNvSpPr txBox="1"/>
            <p:nvPr/>
          </p:nvSpPr>
          <p:spPr>
            <a:xfrm>
              <a:off x="3815043" y="184191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11" name="直接箭头连接符 10"/>
            <p:cNvCxnSpPr>
              <a:stCxn id="10" idx="3"/>
              <a:endCxn id="16" idx="1"/>
            </p:cNvCxnSpPr>
            <p:nvPr/>
          </p:nvCxnSpPr>
          <p:spPr>
            <a:xfrm flipV="1">
              <a:off x="4100795" y="2007605"/>
              <a:ext cx="285752" cy="359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8" idx="2"/>
              <a:endCxn id="16" idx="0"/>
            </p:cNvCxnSpPr>
            <p:nvPr/>
          </p:nvCxnSpPr>
          <p:spPr>
            <a:xfrm>
              <a:off x="4886613" y="1678477"/>
              <a:ext cx="0" cy="193396"/>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流程图: 或者 12"/>
            <p:cNvSpPr/>
            <p:nvPr/>
          </p:nvSpPr>
          <p:spPr>
            <a:xfrm>
              <a:off x="4815175" y="2896289"/>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4386547" y="231698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15" name="组合 136"/>
            <p:cNvGrpSpPr/>
            <p:nvPr/>
          </p:nvGrpSpPr>
          <p:grpSpPr>
            <a:xfrm>
              <a:off x="4386547" y="1407011"/>
              <a:ext cx="1000132" cy="273130"/>
              <a:chOff x="928662" y="2685451"/>
              <a:chExt cx="1000132" cy="287505"/>
            </a:xfrm>
          </p:grpSpPr>
          <p:sp>
            <p:nvSpPr>
              <p:cNvPr id="38" name="矩形 37"/>
              <p:cNvSpPr/>
              <p:nvPr/>
            </p:nvSpPr>
            <p:spPr>
              <a:xfrm>
                <a:off x="928662" y="2685451"/>
                <a:ext cx="1000132" cy="28575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Times New Roman" pitchFamily="18" charset="0"/>
                    <a:cs typeface="Times New Roman" pitchFamily="18" charset="0"/>
                  </a:rPr>
                  <a:t>    b</a:t>
                </a:r>
                <a:r>
                  <a:rPr lang="zh-CN" altLang="en-US" sz="1600" dirty="0" smtClean="0">
                    <a:solidFill>
                      <a:schemeClr val="tx1"/>
                    </a:solidFill>
                    <a:latin typeface="Times New Roman" pitchFamily="18" charset="0"/>
                    <a:cs typeface="Times New Roman" pitchFamily="18" charset="0"/>
                  </a:rPr>
                  <a:t>       </a:t>
                </a:r>
                <a:r>
                  <a:rPr lang="en-US" altLang="zh-CN" sz="1600" dirty="0" smtClean="0">
                    <a:solidFill>
                      <a:schemeClr val="tx1"/>
                    </a:solidFill>
                    <a:latin typeface="Times New Roman" pitchFamily="18" charset="0"/>
                    <a:cs typeface="Times New Roman" pitchFamily="18" charset="0"/>
                  </a:rPr>
                  <a:t>s</a:t>
                </a:r>
                <a:endParaRPr lang="zh-CN" altLang="en-US" sz="1600" dirty="0">
                  <a:solidFill>
                    <a:schemeClr val="tx1"/>
                  </a:solidFill>
                  <a:latin typeface="Times New Roman" pitchFamily="18" charset="0"/>
                  <a:cs typeface="Times New Roman" pitchFamily="18" charset="0"/>
                </a:endParaRPr>
              </a:p>
            </p:txBody>
          </p:sp>
          <p:cxnSp>
            <p:nvCxnSpPr>
              <p:cNvPr id="39" name="直接连接符 38"/>
              <p:cNvCxnSpPr/>
              <p:nvPr/>
            </p:nvCxnSpPr>
            <p:spPr>
              <a:xfrm rot="5400000">
                <a:off x="1429522" y="2829286"/>
                <a:ext cx="285753"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4386547" y="1871873"/>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E</a:t>
              </a:r>
              <a:endParaRPr lang="zh-CN" altLang="en-US" sz="1600" dirty="0">
                <a:solidFill>
                  <a:schemeClr val="tx1"/>
                </a:solidFill>
                <a:latin typeface="Times New Roman" pitchFamily="18" charset="0"/>
                <a:cs typeface="Times New Roman" pitchFamily="18" charset="0"/>
              </a:endParaRPr>
            </a:p>
          </p:txBody>
        </p:sp>
        <p:cxnSp>
          <p:nvCxnSpPr>
            <p:cNvPr id="17" name="直接箭头连接符 16"/>
            <p:cNvCxnSpPr>
              <a:stCxn id="16" idx="2"/>
              <a:endCxn id="14" idx="0"/>
            </p:cNvCxnSpPr>
            <p:nvPr/>
          </p:nvCxnSpPr>
          <p:spPr>
            <a:xfrm rot="5400000">
              <a:off x="4799792" y="223012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2"/>
              <a:endCxn id="13" idx="0"/>
            </p:cNvCxnSpPr>
            <p:nvPr/>
          </p:nvCxnSpPr>
          <p:spPr>
            <a:xfrm>
              <a:off x="4886614" y="2588444"/>
              <a:ext cx="561" cy="3078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a:endCxn id="13" idx="2"/>
            </p:cNvCxnSpPr>
            <p:nvPr/>
          </p:nvCxnSpPr>
          <p:spPr>
            <a:xfrm>
              <a:off x="4526617" y="2961605"/>
              <a:ext cx="288558" cy="308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形状 131"/>
            <p:cNvCxnSpPr>
              <a:endCxn id="36" idx="3"/>
            </p:cNvCxnSpPr>
            <p:nvPr/>
          </p:nvCxnSpPr>
          <p:spPr>
            <a:xfrm>
              <a:off x="3815043" y="3417377"/>
              <a:ext cx="1571636" cy="275138"/>
            </a:xfrm>
            <a:prstGeom prst="bentConnector3">
              <a:avLst>
                <a:gd name="adj1" fmla="val 11711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36518" y="2762456"/>
              <a:ext cx="581722" cy="398299"/>
            </a:xfrm>
            <a:prstGeom prst="rect">
              <a:avLst/>
            </a:prstGeom>
            <a:noFill/>
          </p:spPr>
          <p:txBody>
            <a:bodyPr wrap="square" rtlCol="0">
              <a:spAutoFit/>
            </a:bodyPr>
            <a:lstStyle/>
            <a:p>
              <a:r>
                <a:rPr lang="en-US" altLang="zh-CN" sz="1600" dirty="0" err="1" smtClean="0">
                  <a:latin typeface="Times New Roman" pitchFamily="18" charset="0"/>
                  <a:cs typeface="Times New Roman" pitchFamily="18" charset="0"/>
                </a:rPr>
                <a:t>C</a:t>
              </a:r>
              <a:r>
                <a:rPr lang="en-US" altLang="zh-CN" sz="1600" baseline="-25000" dirty="0" err="1"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3815043" y="3963978"/>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24" name="直接箭头连接符 23"/>
            <p:cNvCxnSpPr>
              <a:stCxn id="23" idx="3"/>
              <a:endCxn id="29" idx="1"/>
            </p:cNvCxnSpPr>
            <p:nvPr/>
          </p:nvCxnSpPr>
          <p:spPr>
            <a:xfrm flipV="1">
              <a:off x="4100795" y="4129666"/>
              <a:ext cx="285752" cy="35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36" idx="2"/>
              <a:endCxn id="29" idx="0"/>
            </p:cNvCxnSpPr>
            <p:nvPr/>
          </p:nvCxnSpPr>
          <p:spPr>
            <a:xfrm rot="5400000">
              <a:off x="4803769" y="3911050"/>
              <a:ext cx="1656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流程图: 或者 25"/>
            <p:cNvSpPr/>
            <p:nvPr/>
          </p:nvSpPr>
          <p:spPr>
            <a:xfrm>
              <a:off x="4815175" y="4898408"/>
              <a:ext cx="144000" cy="1368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矩形 26"/>
            <p:cNvSpPr/>
            <p:nvPr/>
          </p:nvSpPr>
          <p:spPr>
            <a:xfrm>
              <a:off x="4386547" y="4439041"/>
              <a:ext cx="1000132" cy="27146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a:t>
              </a:r>
              <a:r>
                <a:rPr lang="en-US" altLang="zh-CN" sz="1600" dirty="0" smtClean="0">
                  <a:solidFill>
                    <a:schemeClr val="tx1"/>
                  </a:solidFill>
                  <a:latin typeface="Times New Roman" pitchFamily="18" charset="0"/>
                  <a:cs typeface="Times New Roman" pitchFamily="18" charset="0"/>
                </a:rPr>
                <a:t>s</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grpSp>
          <p:nvGrpSpPr>
            <p:cNvPr id="28" name="组合 214"/>
            <p:cNvGrpSpPr/>
            <p:nvPr/>
          </p:nvGrpSpPr>
          <p:grpSpPr>
            <a:xfrm>
              <a:off x="4386547" y="3556782"/>
              <a:ext cx="1000132" cy="272219"/>
              <a:chOff x="928662" y="2714620"/>
              <a:chExt cx="1000132" cy="286546"/>
            </a:xfrm>
          </p:grpSpPr>
          <p:sp>
            <p:nvSpPr>
              <p:cNvPr id="36" name="矩形 35"/>
              <p:cNvSpPr/>
              <p:nvPr/>
            </p:nvSpPr>
            <p:spPr>
              <a:xfrm>
                <a:off x="928662" y="2714620"/>
                <a:ext cx="1000132" cy="28575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altLang="zh-CN" sz="1600" dirty="0" smtClean="0">
                    <a:solidFill>
                      <a:schemeClr val="tx1"/>
                    </a:solidFill>
                    <a:latin typeface="Times New Roman" pitchFamily="18" charset="0"/>
                    <a:cs typeface="Times New Roman" pitchFamily="18" charset="0"/>
                  </a:rPr>
                  <a:t>    b   </a:t>
                </a:r>
                <a:r>
                  <a:rPr lang="zh-CN" altLang="en-US" sz="1600" dirty="0" smtClean="0">
                    <a:solidFill>
                      <a:schemeClr val="tx1"/>
                    </a:solidFill>
                    <a:latin typeface="Times New Roman" pitchFamily="18" charset="0"/>
                    <a:cs typeface="Times New Roman" pitchFamily="18" charset="0"/>
                  </a:rPr>
                  <a:t>    </a:t>
                </a:r>
                <a:r>
                  <a:rPr lang="en-US" altLang="zh-CN" sz="1600" dirty="0" smtClean="0">
                    <a:solidFill>
                      <a:schemeClr val="tx1"/>
                    </a:solidFill>
                    <a:latin typeface="Times New Roman" pitchFamily="18" charset="0"/>
                    <a:cs typeface="Times New Roman" pitchFamily="18" charset="0"/>
                  </a:rPr>
                  <a:t>s</a:t>
                </a:r>
                <a:endParaRPr lang="zh-CN" altLang="en-US" sz="1600" dirty="0">
                  <a:solidFill>
                    <a:schemeClr val="tx1"/>
                  </a:solidFill>
                  <a:latin typeface="Times New Roman" pitchFamily="18" charset="0"/>
                  <a:cs typeface="Times New Roman" pitchFamily="18" charset="0"/>
                </a:endParaRPr>
              </a:p>
            </p:txBody>
          </p:sp>
          <p:cxnSp>
            <p:nvCxnSpPr>
              <p:cNvPr id="37" name="直接连接符 36"/>
              <p:cNvCxnSpPr/>
              <p:nvPr/>
            </p:nvCxnSpPr>
            <p:spPr>
              <a:xfrm rot="5400000">
                <a:off x="1429522" y="2857496"/>
                <a:ext cx="285752"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4386547" y="3993934"/>
              <a:ext cx="1000132" cy="271464"/>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E</a:t>
              </a:r>
              <a:endParaRPr lang="zh-CN" altLang="en-US" sz="1600" dirty="0">
                <a:solidFill>
                  <a:schemeClr val="tx1"/>
                </a:solidFill>
                <a:latin typeface="Times New Roman" pitchFamily="18" charset="0"/>
                <a:cs typeface="Times New Roman" pitchFamily="18" charset="0"/>
              </a:endParaRPr>
            </a:p>
          </p:txBody>
        </p:sp>
        <p:cxnSp>
          <p:nvCxnSpPr>
            <p:cNvPr id="30" name="直接箭头连接符 29"/>
            <p:cNvCxnSpPr>
              <a:stCxn id="29" idx="2"/>
              <a:endCxn id="27" idx="0"/>
            </p:cNvCxnSpPr>
            <p:nvPr/>
          </p:nvCxnSpPr>
          <p:spPr>
            <a:xfrm rot="5400000">
              <a:off x="4799792" y="4352180"/>
              <a:ext cx="173643"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7" idx="2"/>
              <a:endCxn id="26" idx="0"/>
            </p:cNvCxnSpPr>
            <p:nvPr/>
          </p:nvCxnSpPr>
          <p:spPr>
            <a:xfrm>
              <a:off x="4886613" y="4710505"/>
              <a:ext cx="562" cy="18790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708648" y="5247516"/>
              <a:ext cx="396414" cy="398299"/>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i</a:t>
              </a:r>
              <a:endParaRPr lang="zh-CN" altLang="en-US" sz="1600" baseline="-25000" dirty="0">
                <a:latin typeface="Times New Roman" pitchFamily="18" charset="0"/>
                <a:cs typeface="Times New Roman" pitchFamily="18" charset="0"/>
              </a:endParaRPr>
            </a:p>
          </p:txBody>
        </p:sp>
        <p:cxnSp>
          <p:nvCxnSpPr>
            <p:cNvPr id="33" name="直接箭头连接符 32"/>
            <p:cNvCxnSpPr>
              <a:stCxn id="26" idx="4"/>
              <a:endCxn id="32" idx="0"/>
            </p:cNvCxnSpPr>
            <p:nvPr/>
          </p:nvCxnSpPr>
          <p:spPr>
            <a:xfrm>
              <a:off x="4887175" y="5035208"/>
              <a:ext cx="19680" cy="21230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3" idx="4"/>
              <a:endCxn id="26" idx="6"/>
            </p:cNvCxnSpPr>
            <p:nvPr/>
          </p:nvCxnSpPr>
          <p:spPr>
            <a:xfrm rot="16200000" flipH="1">
              <a:off x="3956316" y="3963948"/>
              <a:ext cx="1933719" cy="72000"/>
            </a:xfrm>
            <a:prstGeom prst="bentConnector4">
              <a:avLst>
                <a:gd name="adj1" fmla="val 7545"/>
                <a:gd name="adj2" fmla="val 13432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00619" y="2651495"/>
              <a:ext cx="826338"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3401874" y="2682245"/>
              <a:ext cx="413170" cy="464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0" name="流程图: 可选过程 39">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41" name="流程图: 可选过程 40">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42" name="流程图: 可选过程 41">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43" name="流程图: 可选过程 42">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44" name="流程图: 可选过程 43">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38114228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插入攻击</a:t>
            </a:r>
            <a:endParaRPr lang="en-US" dirty="0"/>
          </a:p>
        </p:txBody>
      </p:sp>
      <p:sp>
        <p:nvSpPr>
          <p:cNvPr id="3" name="内容占位符 2"/>
          <p:cNvSpPr>
            <a:spLocks noGrp="1"/>
          </p:cNvSpPr>
          <p:nvPr>
            <p:ph idx="1"/>
          </p:nvPr>
        </p:nvSpPr>
        <p:spPr/>
        <p:txBody>
          <a:bodyPr/>
          <a:lstStyle/>
          <a:p>
            <a:r>
              <a:rPr lang="zh-CN" altLang="en-US" dirty="0" smtClean="0"/>
              <a:t>假设攻击者可以在明文中插入一个已知位，并用同一密钥流再次加密</a:t>
            </a:r>
            <a:endParaRPr lang="en-US" altLang="zh-CN" dirty="0" smtClean="0"/>
          </a:p>
          <a:p>
            <a:pPr lvl="1"/>
            <a:endParaRPr lang="en-US" altLang="zh-CN" dirty="0"/>
          </a:p>
          <a:p>
            <a:endParaRPr lang="en-US" altLang="zh-CN" dirty="0" smtClean="0"/>
          </a:p>
          <a:p>
            <a:endParaRPr lang="en-US" altLang="zh-CN" dirty="0"/>
          </a:p>
          <a:p>
            <a:endParaRPr lang="en-US" altLang="zh-CN" dirty="0" smtClean="0"/>
          </a:p>
          <a:p>
            <a:r>
              <a:rPr lang="zh-CN" altLang="en-US" dirty="0" smtClean="0"/>
              <a:t>则攻击者可以依次恢复</a:t>
            </a:r>
            <a:r>
              <a:rPr lang="en-US" altLang="zh-CN" dirty="0" smtClean="0"/>
              <a:t>k</a:t>
            </a:r>
            <a:r>
              <a:rPr lang="en-US" altLang="zh-CN" baseline="-25000" dirty="0" smtClean="0"/>
              <a:t>2</a:t>
            </a:r>
            <a:r>
              <a:rPr lang="en-US" altLang="zh-CN" dirty="0" smtClean="0"/>
              <a:t>, p</a:t>
            </a:r>
            <a:r>
              <a:rPr lang="en-US" altLang="zh-CN" baseline="-25000" dirty="0" smtClean="0"/>
              <a:t>2</a:t>
            </a:r>
            <a:r>
              <a:rPr lang="en-US" altLang="zh-CN" dirty="0" smtClean="0"/>
              <a:t>, k</a:t>
            </a:r>
            <a:r>
              <a:rPr lang="en-US" altLang="zh-CN" baseline="-25000" dirty="0" smtClean="0"/>
              <a:t>3</a:t>
            </a:r>
            <a:r>
              <a:rPr lang="en-US" altLang="zh-CN" dirty="0" smtClean="0"/>
              <a:t>, p</a:t>
            </a:r>
            <a:r>
              <a:rPr lang="en-US" altLang="zh-CN" baseline="-25000" dirty="0" smtClean="0"/>
              <a:t>3</a:t>
            </a:r>
            <a:r>
              <a:rPr lang="en-US" altLang="zh-CN" dirty="0" smtClean="0"/>
              <a:t>, …</a:t>
            </a:r>
          </a:p>
          <a:p>
            <a:pPr lvl="1"/>
            <a:r>
              <a:rPr lang="zh-CN" altLang="en-US" dirty="0" smtClean="0"/>
              <a:t>甚至无需预先知道插入位的确切位置，只需从密文相异处开始即可</a:t>
            </a:r>
            <a:endParaRPr lang="en-US" altLang="zh-CN" dirty="0" smtClean="0"/>
          </a:p>
          <a:p>
            <a:r>
              <a:rPr lang="zh-CN" altLang="en-US" dirty="0" smtClean="0">
                <a:solidFill>
                  <a:srgbClr val="FF0000"/>
                </a:solidFill>
              </a:rPr>
              <a:t>永远不要用同一个密钥流加密两条不同的消息，</a:t>
            </a:r>
            <a:r>
              <a:rPr lang="en-US" altLang="zh-CN" dirty="0" smtClean="0">
                <a:solidFill>
                  <a:srgbClr val="FF0000"/>
                </a:solidFill>
              </a:rPr>
              <a:t>IV</a:t>
            </a:r>
            <a:r>
              <a:rPr lang="zh-CN" altLang="en-US" dirty="0" smtClean="0">
                <a:solidFill>
                  <a:srgbClr val="FF0000"/>
                </a:solidFill>
              </a:rPr>
              <a:t>不可重复</a:t>
            </a:r>
            <a:endParaRPr lang="en-US" altLang="zh-CN" dirty="0" smtClean="0">
              <a:solidFill>
                <a:srgbClr val="FF0000"/>
              </a:solidFill>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123</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3808080775"/>
              </p:ext>
            </p:extLst>
          </p:nvPr>
        </p:nvGraphicFramePr>
        <p:xfrm>
          <a:off x="1547664" y="2239888"/>
          <a:ext cx="6096000" cy="1981200"/>
        </p:xfrm>
        <a:graphic>
          <a:graphicData uri="http://schemas.openxmlformats.org/drawingml/2006/table">
            <a:tbl>
              <a:tblPr firstRow="1" bandRow="1">
                <a:tableStyleId>{3B4B98B0-60AC-42C2-AFA5-B58CD77FA1E5}</a:tableStyleId>
              </a:tblPr>
              <a:tblGrid>
                <a:gridCol w="1584176">
                  <a:extLst>
                    <a:ext uri="{9D8B030D-6E8A-4147-A177-3AD203B41FA5}">
                      <a16:colId xmlns:a16="http://schemas.microsoft.com/office/drawing/2014/main" val="20000"/>
                    </a:ext>
                  </a:extLst>
                </a:gridCol>
                <a:gridCol w="1127956">
                  <a:extLst>
                    <a:ext uri="{9D8B030D-6E8A-4147-A177-3AD203B41FA5}">
                      <a16:colId xmlns:a16="http://schemas.microsoft.com/office/drawing/2014/main" val="20001"/>
                    </a:ext>
                  </a:extLst>
                </a:gridCol>
                <a:gridCol w="1127956">
                  <a:extLst>
                    <a:ext uri="{9D8B030D-6E8A-4147-A177-3AD203B41FA5}">
                      <a16:colId xmlns:a16="http://schemas.microsoft.com/office/drawing/2014/main" val="20002"/>
                    </a:ext>
                  </a:extLst>
                </a:gridCol>
                <a:gridCol w="1127956">
                  <a:extLst>
                    <a:ext uri="{9D8B030D-6E8A-4147-A177-3AD203B41FA5}">
                      <a16:colId xmlns:a16="http://schemas.microsoft.com/office/drawing/2014/main" val="20003"/>
                    </a:ext>
                  </a:extLst>
                </a:gridCol>
                <a:gridCol w="1127956">
                  <a:extLst>
                    <a:ext uri="{9D8B030D-6E8A-4147-A177-3AD203B41FA5}">
                      <a16:colId xmlns:a16="http://schemas.microsoft.com/office/drawing/2014/main" val="20004"/>
                    </a:ext>
                  </a:extLst>
                </a:gridCol>
              </a:tblGrid>
              <a:tr h="370840">
                <a:tc>
                  <a:txBody>
                    <a:bodyPr/>
                    <a:lstStyle/>
                    <a:p>
                      <a:r>
                        <a:rPr lang="zh-CN" altLang="en-US" sz="2000" dirty="0" smtClean="0">
                          <a:latin typeface="楷体" pitchFamily="49" charset="-122"/>
                          <a:ea typeface="楷体" pitchFamily="49" charset="-122"/>
                        </a:rPr>
                        <a:t>密钥流</a:t>
                      </a:r>
                      <a:endParaRPr lang="zh-CN" altLang="en-US" sz="2000" dirty="0">
                        <a:latin typeface="楷体" pitchFamily="49" charset="-122"/>
                        <a:ea typeface="楷体" pitchFamily="49" charset="-122"/>
                      </a:endParaRPr>
                    </a:p>
                  </a:txBody>
                  <a:tcPr/>
                </a:tc>
                <a:tc>
                  <a:txBody>
                    <a:bodyPr/>
                    <a:lstStyle/>
                    <a:p>
                      <a:pPr algn="ctr"/>
                      <a:r>
                        <a:rPr lang="en-US" altLang="zh-CN" sz="2000" b="0" dirty="0" smtClean="0"/>
                        <a:t>k</a:t>
                      </a:r>
                      <a:r>
                        <a:rPr lang="en-US" altLang="zh-CN" sz="2000" b="0" baseline="-25000" dirty="0" smtClean="0"/>
                        <a:t>1</a:t>
                      </a:r>
                      <a:endParaRPr lang="zh-CN" altLang="en-US" sz="2000" b="0" baseline="-25000" dirty="0"/>
                    </a:p>
                  </a:txBody>
                  <a:tcPr/>
                </a:tc>
                <a:tc>
                  <a:txBody>
                    <a:bodyPr/>
                    <a:lstStyle/>
                    <a:p>
                      <a:pPr algn="ctr"/>
                      <a:r>
                        <a:rPr lang="en-US" altLang="zh-CN" sz="2000" b="0" dirty="0" smtClean="0"/>
                        <a:t>k</a:t>
                      </a:r>
                      <a:r>
                        <a:rPr lang="en-US" altLang="zh-CN" sz="2000" b="0" baseline="-25000" dirty="0" smtClean="0"/>
                        <a:t>2</a:t>
                      </a:r>
                      <a:endParaRPr lang="zh-CN" altLang="en-US" sz="2000" b="0" baseline="-25000" dirty="0"/>
                    </a:p>
                  </a:txBody>
                  <a:tcPr/>
                </a:tc>
                <a:tc>
                  <a:txBody>
                    <a:bodyPr/>
                    <a:lstStyle/>
                    <a:p>
                      <a:pPr algn="ctr"/>
                      <a:r>
                        <a:rPr lang="en-US" altLang="zh-CN" sz="2000" b="0" dirty="0" smtClean="0"/>
                        <a:t>k</a:t>
                      </a:r>
                      <a:r>
                        <a:rPr lang="en-US" altLang="zh-CN" sz="2000" b="0" baseline="-25000" dirty="0" smtClean="0"/>
                        <a:t>3</a:t>
                      </a:r>
                      <a:endParaRPr lang="zh-CN" altLang="en-US" sz="2000" b="0" baseline="-25000" dirty="0"/>
                    </a:p>
                  </a:txBody>
                  <a:tcPr/>
                </a:tc>
                <a:tc>
                  <a:txBody>
                    <a:bodyPr/>
                    <a:lstStyle/>
                    <a:p>
                      <a:pPr algn="ctr"/>
                      <a:r>
                        <a:rPr lang="en-US" altLang="zh-CN" sz="2000" b="0" baseline="0" dirty="0" smtClean="0"/>
                        <a:t>…</a:t>
                      </a:r>
                      <a:endParaRPr lang="zh-CN" altLang="en-US" sz="2000" b="0" baseline="-25000" dirty="0"/>
                    </a:p>
                  </a:txBody>
                  <a:tcPr/>
                </a:tc>
                <a:extLst>
                  <a:ext uri="{0D108BD9-81ED-4DB2-BD59-A6C34878D82A}">
                    <a16:rowId xmlns:a16="http://schemas.microsoft.com/office/drawing/2014/main" val="10000"/>
                  </a:ext>
                </a:extLst>
              </a:tr>
              <a:tr h="370840">
                <a:tc>
                  <a:txBody>
                    <a:bodyPr/>
                    <a:lstStyle/>
                    <a:p>
                      <a:r>
                        <a:rPr lang="zh-CN" altLang="en-US" sz="2000" b="1" dirty="0" smtClean="0">
                          <a:latin typeface="楷体" pitchFamily="49" charset="-122"/>
                          <a:ea typeface="楷体" pitchFamily="49" charset="-122"/>
                        </a:rPr>
                        <a:t>原始明文</a:t>
                      </a:r>
                      <a:endParaRPr lang="zh-CN" altLang="en-US" sz="2000" b="1" dirty="0">
                        <a:latin typeface="楷体" pitchFamily="49" charset="-122"/>
                        <a:ea typeface="楷体" pitchFamily="49" charset="-122"/>
                      </a:endParaRPr>
                    </a:p>
                  </a:txBody>
                  <a:tcPr/>
                </a:tc>
                <a:tc>
                  <a:txBody>
                    <a:bodyPr/>
                    <a:lstStyle/>
                    <a:p>
                      <a:pPr algn="ctr"/>
                      <a:r>
                        <a:rPr lang="en-US" altLang="zh-CN" sz="2000" dirty="0" smtClean="0"/>
                        <a:t>p</a:t>
                      </a:r>
                      <a:r>
                        <a:rPr lang="en-US" altLang="zh-CN" sz="2000" baseline="-25000" dirty="0" smtClean="0"/>
                        <a:t>1</a:t>
                      </a:r>
                      <a:endParaRPr lang="zh-CN" altLang="en-US" sz="2000" baseline="-25000" dirty="0"/>
                    </a:p>
                  </a:txBody>
                  <a:tcPr/>
                </a:tc>
                <a:tc>
                  <a:txBody>
                    <a:bodyPr/>
                    <a:lstStyle/>
                    <a:p>
                      <a:pPr algn="ctr"/>
                      <a:r>
                        <a:rPr lang="en-US" altLang="zh-CN" sz="2000" dirty="0" smtClean="0"/>
                        <a:t>p</a:t>
                      </a:r>
                      <a:r>
                        <a:rPr lang="en-US" altLang="zh-CN" sz="2000" baseline="-25000" dirty="0" smtClean="0"/>
                        <a:t>2</a:t>
                      </a:r>
                      <a:endParaRPr lang="zh-CN" altLang="en-US" sz="2000" baseline="-25000" dirty="0"/>
                    </a:p>
                  </a:txBody>
                  <a:tcPr/>
                </a:tc>
                <a:tc>
                  <a:txBody>
                    <a:bodyPr/>
                    <a:lstStyle/>
                    <a:p>
                      <a:pPr algn="ctr"/>
                      <a:r>
                        <a:rPr lang="en-US" altLang="zh-CN" sz="2000" dirty="0" smtClean="0"/>
                        <a:t>p</a:t>
                      </a:r>
                      <a:r>
                        <a:rPr lang="en-US" altLang="zh-CN" sz="2000" baseline="-25000" dirty="0" smtClean="0"/>
                        <a:t>3</a:t>
                      </a:r>
                      <a:endParaRPr lang="zh-CN" altLang="en-US" sz="2000" baseline="-25000" dirty="0"/>
                    </a:p>
                  </a:txBody>
                  <a:tcPr/>
                </a:tc>
                <a:tc>
                  <a:txBody>
                    <a:bodyPr/>
                    <a:lstStyle/>
                    <a:p>
                      <a:pPr algn="ctr"/>
                      <a:r>
                        <a:rPr lang="en-US" altLang="zh-CN" sz="2000" baseline="0" dirty="0" smtClean="0"/>
                        <a:t>…</a:t>
                      </a:r>
                      <a:endParaRPr lang="zh-CN" altLang="en-US" sz="2000" dirty="0"/>
                    </a:p>
                  </a:txBody>
                  <a:tcPr/>
                </a:tc>
                <a:extLst>
                  <a:ext uri="{0D108BD9-81ED-4DB2-BD59-A6C34878D82A}">
                    <a16:rowId xmlns:a16="http://schemas.microsoft.com/office/drawing/2014/main" val="10001"/>
                  </a:ext>
                </a:extLst>
              </a:tr>
              <a:tr h="370840">
                <a:tc>
                  <a:txBody>
                    <a:bodyPr/>
                    <a:lstStyle/>
                    <a:p>
                      <a:r>
                        <a:rPr lang="zh-CN" altLang="en-US" sz="2000" b="1" dirty="0" smtClean="0">
                          <a:latin typeface="楷体" pitchFamily="49" charset="-122"/>
                          <a:ea typeface="楷体" pitchFamily="49" charset="-122"/>
                        </a:rPr>
                        <a:t>密文</a:t>
                      </a:r>
                      <a:endParaRPr lang="zh-CN" altLang="en-US" sz="2000" b="1" dirty="0">
                        <a:latin typeface="楷体" pitchFamily="49" charset="-122"/>
                        <a:ea typeface="楷体" pitchFamily="49" charset="-122"/>
                      </a:endParaRPr>
                    </a:p>
                  </a:txBody>
                  <a:tcPr/>
                </a:tc>
                <a:tc>
                  <a:txBody>
                    <a:bodyPr/>
                    <a:lstStyle/>
                    <a:p>
                      <a:pPr algn="ctr"/>
                      <a:r>
                        <a:rPr lang="en-US" altLang="zh-CN" sz="2000" dirty="0" smtClean="0"/>
                        <a:t>c</a:t>
                      </a:r>
                      <a:r>
                        <a:rPr lang="en-US" altLang="zh-CN" sz="2000" baseline="-25000" dirty="0" smtClean="0"/>
                        <a:t>1</a:t>
                      </a:r>
                      <a:endParaRPr lang="zh-CN" altLang="en-US" sz="2000" baseline="-25000" dirty="0"/>
                    </a:p>
                  </a:txBody>
                  <a:tcPr/>
                </a:tc>
                <a:tc>
                  <a:txBody>
                    <a:bodyPr/>
                    <a:lstStyle/>
                    <a:p>
                      <a:pPr algn="ctr"/>
                      <a:r>
                        <a:rPr lang="en-US" altLang="zh-CN" sz="2000" dirty="0" smtClean="0"/>
                        <a:t>c</a:t>
                      </a:r>
                      <a:r>
                        <a:rPr lang="en-US" altLang="zh-CN" sz="2000" baseline="-25000" dirty="0" smtClean="0"/>
                        <a:t>2</a:t>
                      </a:r>
                      <a:endParaRPr lang="zh-CN" altLang="en-US" sz="2000" baseline="-25000" dirty="0"/>
                    </a:p>
                  </a:txBody>
                  <a:tcPr/>
                </a:tc>
                <a:tc>
                  <a:txBody>
                    <a:bodyPr/>
                    <a:lstStyle/>
                    <a:p>
                      <a:pPr algn="ctr"/>
                      <a:r>
                        <a:rPr lang="en-US" altLang="zh-CN" sz="2000" dirty="0" smtClean="0"/>
                        <a:t>c</a:t>
                      </a:r>
                      <a:r>
                        <a:rPr lang="en-US" altLang="zh-CN" sz="2000" baseline="-25000" dirty="0" smtClean="0"/>
                        <a:t>3</a:t>
                      </a:r>
                      <a:endParaRPr lang="zh-CN" altLang="en-US" sz="2000" baseline="-25000" dirty="0"/>
                    </a:p>
                  </a:txBody>
                  <a:tcPr/>
                </a:tc>
                <a:tc>
                  <a:txBody>
                    <a:bodyPr/>
                    <a:lstStyle/>
                    <a:p>
                      <a:pPr algn="ctr"/>
                      <a:r>
                        <a:rPr lang="en-US" altLang="zh-CN" sz="2000" baseline="0" dirty="0" smtClean="0"/>
                        <a:t>…</a:t>
                      </a:r>
                      <a:endParaRPr lang="zh-CN" altLang="en-US" sz="2000" dirty="0"/>
                    </a:p>
                  </a:txBody>
                  <a:tcPr/>
                </a:tc>
                <a:extLst>
                  <a:ext uri="{0D108BD9-81ED-4DB2-BD59-A6C34878D82A}">
                    <a16:rowId xmlns:a16="http://schemas.microsoft.com/office/drawing/2014/main" val="10002"/>
                  </a:ext>
                </a:extLst>
              </a:tr>
              <a:tr h="370840">
                <a:tc>
                  <a:txBody>
                    <a:bodyPr/>
                    <a:lstStyle/>
                    <a:p>
                      <a:r>
                        <a:rPr lang="zh-CN" altLang="en-US" sz="2000" b="1" dirty="0" smtClean="0">
                          <a:latin typeface="楷体" pitchFamily="49" charset="-122"/>
                          <a:ea typeface="楷体" pitchFamily="49" charset="-122"/>
                        </a:rPr>
                        <a:t>插入明文</a:t>
                      </a:r>
                      <a:endParaRPr lang="zh-CN" altLang="en-US" sz="2000" b="1" dirty="0">
                        <a:latin typeface="楷体" pitchFamily="49" charset="-122"/>
                        <a:ea typeface="楷体" pitchFamily="49" charset="-122"/>
                      </a:endParaRPr>
                    </a:p>
                  </a:txBody>
                  <a:tcPr/>
                </a:tc>
                <a:tc>
                  <a:txBody>
                    <a:bodyPr/>
                    <a:lstStyle/>
                    <a:p>
                      <a:pPr algn="ctr"/>
                      <a:r>
                        <a:rPr lang="en-US" altLang="zh-CN" sz="2000" dirty="0" smtClean="0"/>
                        <a:t>p</a:t>
                      </a:r>
                      <a:r>
                        <a:rPr lang="en-US" altLang="zh-CN" sz="2000" baseline="-25000" dirty="0" smtClean="0"/>
                        <a:t>1</a:t>
                      </a:r>
                      <a:endParaRPr lang="zh-CN" altLang="en-US" sz="2000" baseline="-25000" dirty="0"/>
                    </a:p>
                  </a:txBody>
                  <a:tcPr/>
                </a:tc>
                <a:tc>
                  <a:txBody>
                    <a:bodyPr/>
                    <a:lstStyle/>
                    <a:p>
                      <a:pPr algn="ctr"/>
                      <a:r>
                        <a:rPr lang="en-US" altLang="zh-CN" sz="2000" dirty="0" smtClean="0"/>
                        <a:t>p</a:t>
                      </a:r>
                      <a:r>
                        <a:rPr lang="en-US" altLang="zh-CN" sz="2000" baseline="-25000" dirty="0" smtClean="0"/>
                        <a:t>1</a:t>
                      </a:r>
                      <a:r>
                        <a:rPr lang="en-US" altLang="zh-CN" sz="2000" dirty="0" smtClean="0"/>
                        <a:t>'</a:t>
                      </a:r>
                      <a:endParaRPr lang="zh-CN" altLang="en-US" sz="2000" dirty="0"/>
                    </a:p>
                  </a:txBody>
                  <a:tcPr/>
                </a:tc>
                <a:tc>
                  <a:txBody>
                    <a:bodyPr/>
                    <a:lstStyle/>
                    <a:p>
                      <a:pPr algn="ctr"/>
                      <a:r>
                        <a:rPr lang="en-US" altLang="zh-CN" sz="2000" dirty="0" smtClean="0"/>
                        <a:t>p</a:t>
                      </a:r>
                      <a:r>
                        <a:rPr lang="en-US" altLang="zh-CN" sz="2000" baseline="-25000" dirty="0" smtClean="0"/>
                        <a:t>2</a:t>
                      </a:r>
                      <a:endParaRPr lang="zh-CN" altLang="en-US" sz="2000" baseline="-25000" dirty="0"/>
                    </a:p>
                  </a:txBody>
                  <a:tcPr/>
                </a:tc>
                <a:tc>
                  <a:txBody>
                    <a:bodyPr/>
                    <a:lstStyle/>
                    <a:p>
                      <a:pPr algn="ctr"/>
                      <a:r>
                        <a:rPr lang="en-US" altLang="zh-CN" sz="2000" baseline="0" dirty="0" smtClean="0"/>
                        <a:t>…</a:t>
                      </a:r>
                      <a:endParaRPr lang="zh-CN" altLang="en-US" sz="2000" dirty="0"/>
                    </a:p>
                  </a:txBody>
                  <a:tcPr/>
                </a:tc>
                <a:extLst>
                  <a:ext uri="{0D108BD9-81ED-4DB2-BD59-A6C34878D82A}">
                    <a16:rowId xmlns:a16="http://schemas.microsoft.com/office/drawing/2014/main" val="10003"/>
                  </a:ext>
                </a:extLst>
              </a:tr>
              <a:tr h="370840">
                <a:tc>
                  <a:txBody>
                    <a:bodyPr/>
                    <a:lstStyle/>
                    <a:p>
                      <a:r>
                        <a:rPr lang="zh-CN" altLang="en-US" sz="2000" b="1" dirty="0" smtClean="0">
                          <a:latin typeface="楷体" pitchFamily="49" charset="-122"/>
                          <a:ea typeface="楷体" pitchFamily="49" charset="-122"/>
                        </a:rPr>
                        <a:t>密文</a:t>
                      </a:r>
                      <a:endParaRPr lang="zh-CN" altLang="en-US" sz="2000" b="1" dirty="0">
                        <a:latin typeface="楷体" pitchFamily="49" charset="-122"/>
                        <a:ea typeface="楷体" pitchFamily="49" charset="-122"/>
                      </a:endParaRPr>
                    </a:p>
                  </a:txBody>
                  <a:tcPr/>
                </a:tc>
                <a:tc>
                  <a:txBody>
                    <a:bodyPr/>
                    <a:lstStyle/>
                    <a:p>
                      <a:pPr algn="ctr"/>
                      <a:r>
                        <a:rPr lang="en-US" altLang="zh-CN" sz="2000" dirty="0" smtClean="0"/>
                        <a:t>c</a:t>
                      </a:r>
                      <a:r>
                        <a:rPr lang="en-US" altLang="zh-CN" sz="2000" baseline="-25000" dirty="0" smtClean="0"/>
                        <a:t>1</a:t>
                      </a:r>
                      <a:endParaRPr lang="zh-CN" altLang="en-US" sz="2000" baseline="-25000" dirty="0"/>
                    </a:p>
                  </a:txBody>
                  <a:tcPr/>
                </a:tc>
                <a:tc>
                  <a:txBody>
                    <a:bodyPr/>
                    <a:lstStyle/>
                    <a:p>
                      <a:pPr algn="ctr"/>
                      <a:r>
                        <a:rPr lang="en-US" altLang="zh-CN" sz="2000" dirty="0" smtClean="0"/>
                        <a:t>c</a:t>
                      </a:r>
                      <a:r>
                        <a:rPr lang="en-US" altLang="zh-CN" sz="2000" baseline="-25000" dirty="0" smtClean="0"/>
                        <a:t>2</a:t>
                      </a:r>
                      <a:r>
                        <a:rPr lang="en-US" altLang="zh-CN" sz="2000" dirty="0" smtClean="0"/>
                        <a:t>'</a:t>
                      </a:r>
                      <a:endParaRPr lang="zh-CN" altLang="en-US" sz="2000" dirty="0"/>
                    </a:p>
                  </a:txBody>
                  <a:tcPr/>
                </a:tc>
                <a:tc>
                  <a:txBody>
                    <a:bodyPr/>
                    <a:lstStyle/>
                    <a:p>
                      <a:pPr algn="ctr"/>
                      <a:r>
                        <a:rPr lang="en-US" altLang="zh-CN" sz="2000" dirty="0" smtClean="0"/>
                        <a:t>c</a:t>
                      </a:r>
                      <a:r>
                        <a:rPr lang="en-US" altLang="zh-CN" sz="2000" baseline="-25000" dirty="0" smtClean="0"/>
                        <a:t>3</a:t>
                      </a:r>
                      <a:r>
                        <a:rPr lang="en-US" altLang="zh-CN" sz="2000" dirty="0" smtClean="0"/>
                        <a:t>'</a:t>
                      </a:r>
                      <a:endParaRPr lang="zh-CN" altLang="en-US" sz="2000" dirty="0"/>
                    </a:p>
                  </a:txBody>
                  <a:tcPr/>
                </a:tc>
                <a:tc>
                  <a:txBody>
                    <a:bodyPr/>
                    <a:lstStyle/>
                    <a:p>
                      <a:pPr algn="ctr"/>
                      <a:r>
                        <a:rPr lang="en-US" altLang="zh-CN" sz="2000" baseline="0" dirty="0" smtClean="0"/>
                        <a:t>…</a:t>
                      </a:r>
                      <a:endParaRPr lang="zh-CN" altLang="en-US" sz="2000" dirty="0"/>
                    </a:p>
                  </a:txBody>
                  <a:tcPr/>
                </a:tc>
                <a:extLst>
                  <a:ext uri="{0D108BD9-81ED-4DB2-BD59-A6C34878D82A}">
                    <a16:rowId xmlns:a16="http://schemas.microsoft.com/office/drawing/2014/main" val="10004"/>
                  </a:ext>
                </a:extLst>
              </a:tr>
            </a:tbl>
          </a:graphicData>
        </a:graphic>
      </p:graphicFrame>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618446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五、计数器模式</a:t>
            </a:r>
            <a:r>
              <a:rPr lang="en-US" dirty="0" smtClean="0"/>
              <a:t>(CTR)</a:t>
            </a:r>
            <a:endParaRPr lang="zh-CN" altLang="en-US" dirty="0"/>
          </a:p>
        </p:txBody>
      </p:sp>
      <p:sp>
        <p:nvSpPr>
          <p:cNvPr id="3" name="内容占位符 2"/>
          <p:cNvSpPr>
            <a:spLocks noGrp="1"/>
          </p:cNvSpPr>
          <p:nvPr>
            <p:ph idx="1"/>
          </p:nvPr>
        </p:nvSpPr>
        <p:spPr/>
        <p:txBody>
          <a:bodyPr/>
          <a:lstStyle/>
          <a:p>
            <a:r>
              <a:rPr lang="zh-CN" altLang="en-US" dirty="0" smtClean="0"/>
              <a:t>与</a:t>
            </a:r>
            <a:r>
              <a:rPr lang="en-US" altLang="zh-CN" dirty="0" smtClean="0"/>
              <a:t>OFB</a:t>
            </a:r>
            <a:r>
              <a:rPr lang="zh-CN" altLang="en-US" dirty="0" smtClean="0"/>
              <a:t>类似，但无反馈，加密算法的输入是计数器</a:t>
            </a:r>
            <a:endParaRPr lang="zh-CN" altLang="en-US" dirty="0"/>
          </a:p>
        </p:txBody>
      </p:sp>
      <p:cxnSp>
        <p:nvCxnSpPr>
          <p:cNvPr id="117" name="直接连接符 116"/>
          <p:cNvCxnSpPr/>
          <p:nvPr/>
        </p:nvCxnSpPr>
        <p:spPr>
          <a:xfrm>
            <a:off x="642910" y="4141792"/>
            <a:ext cx="7643866" cy="1588"/>
          </a:xfrm>
          <a:prstGeom prst="line">
            <a:avLst/>
          </a:prstGeom>
          <a:ln w="19050">
            <a:solidFill>
              <a:schemeClr val="tx1"/>
            </a:solidFill>
            <a:prstDash val="dashDot"/>
            <a:tailEnd type="none" w="med" len="lg"/>
          </a:ln>
        </p:spPr>
        <p:style>
          <a:lnRef idx="1">
            <a:schemeClr val="accent1"/>
          </a:lnRef>
          <a:fillRef idx="0">
            <a:schemeClr val="accent1"/>
          </a:fillRef>
          <a:effectRef idx="0">
            <a:schemeClr val="accent1"/>
          </a:effectRef>
          <a:fontRef idx="minor">
            <a:schemeClr val="tx1"/>
          </a:fontRef>
        </p:style>
      </p:cxnSp>
      <p:grpSp>
        <p:nvGrpSpPr>
          <p:cNvPr id="4" name="组合 169"/>
          <p:cNvGrpSpPr/>
          <p:nvPr/>
        </p:nvGrpSpPr>
        <p:grpSpPr>
          <a:xfrm>
            <a:off x="857224" y="2000240"/>
            <a:ext cx="7072362" cy="4286280"/>
            <a:chOff x="857224" y="2000240"/>
            <a:chExt cx="7072362" cy="4286280"/>
          </a:xfrm>
        </p:grpSpPr>
        <p:grpSp>
          <p:nvGrpSpPr>
            <p:cNvPr id="6" name="组合 132"/>
            <p:cNvGrpSpPr/>
            <p:nvPr/>
          </p:nvGrpSpPr>
          <p:grpSpPr>
            <a:xfrm>
              <a:off x="857224" y="2000240"/>
              <a:ext cx="7072362" cy="2068832"/>
              <a:chOff x="857224" y="2000240"/>
              <a:chExt cx="7072362" cy="2068832"/>
            </a:xfrm>
          </p:grpSpPr>
          <p:sp>
            <p:nvSpPr>
              <p:cNvPr id="8" name="TextBox 7"/>
              <p:cNvSpPr txBox="1"/>
              <p:nvPr/>
            </p:nvSpPr>
            <p:spPr>
              <a:xfrm>
                <a:off x="2285985" y="2000240"/>
                <a:ext cx="1000132" cy="338554"/>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Counter</a:t>
                </a:r>
                <a:endParaRPr lang="zh-CN" altLang="en-US" sz="1600" dirty="0">
                  <a:latin typeface="Times New Roman" pitchFamily="18" charset="0"/>
                  <a:cs typeface="Times New Roman" pitchFamily="18" charset="0"/>
                </a:endParaRPr>
              </a:p>
            </p:txBody>
          </p:sp>
          <p:sp>
            <p:nvSpPr>
              <p:cNvPr id="9" name="TextBox 8"/>
              <p:cNvSpPr txBox="1"/>
              <p:nvPr/>
            </p:nvSpPr>
            <p:spPr>
              <a:xfrm>
                <a:off x="4357686" y="2000240"/>
                <a:ext cx="1143007" cy="338554"/>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Counter+1</a:t>
                </a:r>
                <a:endParaRPr lang="zh-CN" altLang="en-US" sz="1600" dirty="0">
                  <a:latin typeface="Times New Roman" pitchFamily="18" charset="0"/>
                  <a:cs typeface="Times New Roman" pitchFamily="18" charset="0"/>
                </a:endParaRPr>
              </a:p>
            </p:txBody>
          </p:sp>
          <p:sp>
            <p:nvSpPr>
              <p:cNvPr id="10" name="TextBox 9"/>
              <p:cNvSpPr txBox="1"/>
              <p:nvPr/>
            </p:nvSpPr>
            <p:spPr>
              <a:xfrm>
                <a:off x="6643702" y="2000240"/>
                <a:ext cx="1285884"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Counter+N-1</a:t>
                </a:r>
                <a:endParaRPr lang="zh-CN" altLang="en-US" sz="1600" dirty="0">
                  <a:latin typeface="Times New Roman" pitchFamily="18" charset="0"/>
                  <a:cs typeface="Times New Roman" pitchFamily="18" charset="0"/>
                </a:endParaRPr>
              </a:p>
            </p:txBody>
          </p:sp>
          <p:sp>
            <p:nvSpPr>
              <p:cNvPr id="48" name="TextBox 47"/>
              <p:cNvSpPr txBox="1"/>
              <p:nvPr/>
            </p:nvSpPr>
            <p:spPr>
              <a:xfrm>
                <a:off x="857224" y="278605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49" name="矩形 48"/>
              <p:cNvSpPr/>
              <p:nvPr/>
            </p:nvSpPr>
            <p:spPr>
              <a:xfrm>
                <a:off x="228598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50" name="TextBox 49"/>
              <p:cNvSpPr txBox="1"/>
              <p:nvPr/>
            </p:nvSpPr>
            <p:spPr>
              <a:xfrm>
                <a:off x="1974248" y="3111716"/>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51" name="TextBox 50"/>
              <p:cNvSpPr txBox="1"/>
              <p:nvPr/>
            </p:nvSpPr>
            <p:spPr>
              <a:xfrm>
                <a:off x="1643042"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52" name="TextBox 51"/>
              <p:cNvSpPr txBox="1"/>
              <p:nvPr/>
            </p:nvSpPr>
            <p:spPr>
              <a:xfrm>
                <a:off x="2587502" y="3730518"/>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53" name="直接箭头连接符 52"/>
              <p:cNvCxnSpPr>
                <a:stCxn id="51" idx="3"/>
                <a:endCxn id="49" idx="1"/>
              </p:cNvCxnSpPr>
              <p:nvPr/>
            </p:nvCxnSpPr>
            <p:spPr>
              <a:xfrm flipV="1">
                <a:off x="192879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8" idx="2"/>
                <a:endCxn id="49" idx="0"/>
              </p:cNvCxnSpPr>
              <p:nvPr/>
            </p:nvCxnSpPr>
            <p:spPr>
              <a:xfrm rot="5400000">
                <a:off x="2647739" y="2477106"/>
                <a:ext cx="276624"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2"/>
                <a:endCxn id="71" idx="0"/>
              </p:cNvCxnSpPr>
              <p:nvPr/>
            </p:nvCxnSpPr>
            <p:spPr>
              <a:xfrm rot="16200000" flipH="1">
                <a:off x="262957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42912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57" name="TextBox 56"/>
              <p:cNvSpPr txBox="1"/>
              <p:nvPr/>
            </p:nvSpPr>
            <p:spPr>
              <a:xfrm>
                <a:off x="4117388" y="3121978"/>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58" name="TextBox 57"/>
              <p:cNvSpPr txBox="1"/>
              <p:nvPr/>
            </p:nvSpPr>
            <p:spPr>
              <a:xfrm>
                <a:off x="3786182"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59" name="TextBox 58"/>
              <p:cNvSpPr txBox="1"/>
              <p:nvPr/>
            </p:nvSpPr>
            <p:spPr>
              <a:xfrm>
                <a:off x="4730642" y="3730518"/>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cxnSp>
            <p:nvCxnSpPr>
              <p:cNvPr id="60" name="直接箭头连接符 59"/>
              <p:cNvCxnSpPr>
                <a:stCxn id="58" idx="3"/>
                <a:endCxn id="56" idx="1"/>
              </p:cNvCxnSpPr>
              <p:nvPr/>
            </p:nvCxnSpPr>
            <p:spPr>
              <a:xfrm flipV="1">
                <a:off x="407193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72" idx="2"/>
              </p:cNvCxnSpPr>
              <p:nvPr/>
            </p:nvCxnSpPr>
            <p:spPr>
              <a:xfrm>
                <a:off x="442912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6" idx="2"/>
                <a:endCxn id="72" idx="0"/>
              </p:cNvCxnSpPr>
              <p:nvPr/>
            </p:nvCxnSpPr>
            <p:spPr>
              <a:xfrm rot="16200000" flipH="1">
                <a:off x="477271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786578"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64" name="TextBox 63"/>
              <p:cNvSpPr txBox="1"/>
              <p:nvPr/>
            </p:nvSpPr>
            <p:spPr>
              <a:xfrm>
                <a:off x="6413622" y="3121978"/>
                <a:ext cx="397866"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65" name="TextBox 64"/>
              <p:cNvSpPr txBox="1"/>
              <p:nvPr/>
            </p:nvSpPr>
            <p:spPr>
              <a:xfrm>
                <a:off x="6143636"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6" name="TextBox 65"/>
              <p:cNvSpPr txBox="1"/>
              <p:nvPr/>
            </p:nvSpPr>
            <p:spPr>
              <a:xfrm>
                <a:off x="7072330" y="3730518"/>
                <a:ext cx="4203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67" name="直接箭头连接符 66"/>
              <p:cNvCxnSpPr>
                <a:stCxn id="65" idx="3"/>
                <a:endCxn id="63" idx="1"/>
              </p:cNvCxnSpPr>
              <p:nvPr/>
            </p:nvCxnSpPr>
            <p:spPr>
              <a:xfrm flipV="1">
                <a:off x="6429388"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3" idx="2"/>
                <a:endCxn id="73" idx="0"/>
              </p:cNvCxnSpPr>
              <p:nvPr/>
            </p:nvCxnSpPr>
            <p:spPr>
              <a:xfrm rot="16200000" flipH="1">
                <a:off x="7130167"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643570" y="2786058"/>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sp>
            <p:nvSpPr>
              <p:cNvPr id="71" name="流程图: 或者 70"/>
              <p:cNvSpPr/>
              <p:nvPr/>
            </p:nvSpPr>
            <p:spPr>
              <a:xfrm>
                <a:off x="271461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或者 71"/>
              <p:cNvSpPr/>
              <p:nvPr/>
            </p:nvSpPr>
            <p:spPr>
              <a:xfrm>
                <a:off x="485775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或者 72"/>
              <p:cNvSpPr/>
              <p:nvPr/>
            </p:nvSpPr>
            <p:spPr>
              <a:xfrm>
                <a:off x="7215206"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p:cNvCxnSpPr>
                <a:stCxn id="71" idx="4"/>
                <a:endCxn id="52" idx="0"/>
              </p:cNvCxnSpPr>
              <p:nvPr/>
            </p:nvCxnSpPr>
            <p:spPr>
              <a:xfrm rot="5400000">
                <a:off x="2598604" y="3542510"/>
                <a:ext cx="371832" cy="418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3" idx="4"/>
                <a:endCxn id="66" idx="0"/>
              </p:cNvCxnSpPr>
              <p:nvPr/>
            </p:nvCxnSpPr>
            <p:spPr>
              <a:xfrm rot="5400000">
                <a:off x="7098929" y="3542241"/>
                <a:ext cx="371832" cy="472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endCxn id="71" idx="2"/>
              </p:cNvCxnSpPr>
              <p:nvPr/>
            </p:nvCxnSpPr>
            <p:spPr>
              <a:xfrm>
                <a:off x="228598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2" idx="4"/>
                <a:endCxn id="59" idx="0"/>
              </p:cNvCxnSpPr>
              <p:nvPr/>
            </p:nvCxnSpPr>
            <p:spPr>
              <a:xfrm rot="5400000">
                <a:off x="4741744" y="3542510"/>
                <a:ext cx="371832" cy="418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73" idx="2"/>
              </p:cNvCxnSpPr>
              <p:nvPr/>
            </p:nvCxnSpPr>
            <p:spPr>
              <a:xfrm flipV="1">
                <a:off x="6784122" y="3286686"/>
                <a:ext cx="431084"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 idx="2"/>
                <a:endCxn id="56" idx="0"/>
              </p:cNvCxnSpPr>
              <p:nvPr/>
            </p:nvCxnSpPr>
            <p:spPr>
              <a:xfrm rot="5400000">
                <a:off x="4790878" y="2477106"/>
                <a:ext cx="27662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10" idx="2"/>
                <a:endCxn id="63" idx="0"/>
              </p:cNvCxnSpPr>
              <p:nvPr/>
            </p:nvCxnSpPr>
            <p:spPr>
              <a:xfrm rot="5400000">
                <a:off x="7148332" y="2477106"/>
                <a:ext cx="27662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7" name="组合 133"/>
            <p:cNvGrpSpPr/>
            <p:nvPr/>
          </p:nvGrpSpPr>
          <p:grpSpPr>
            <a:xfrm>
              <a:off x="857224" y="4217688"/>
              <a:ext cx="7072362" cy="2068832"/>
              <a:chOff x="857224" y="2000240"/>
              <a:chExt cx="7072362" cy="2068832"/>
            </a:xfrm>
          </p:grpSpPr>
          <p:sp>
            <p:nvSpPr>
              <p:cNvPr id="135" name="TextBox 134"/>
              <p:cNvSpPr txBox="1"/>
              <p:nvPr/>
            </p:nvSpPr>
            <p:spPr>
              <a:xfrm>
                <a:off x="2285985" y="2000240"/>
                <a:ext cx="1000132" cy="338554"/>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Counter</a:t>
                </a:r>
                <a:endParaRPr lang="zh-CN" altLang="en-US" sz="1600" dirty="0">
                  <a:latin typeface="Times New Roman" pitchFamily="18" charset="0"/>
                  <a:cs typeface="Times New Roman" pitchFamily="18" charset="0"/>
                </a:endParaRPr>
              </a:p>
            </p:txBody>
          </p:sp>
          <p:sp>
            <p:nvSpPr>
              <p:cNvPr id="136" name="TextBox 135"/>
              <p:cNvSpPr txBox="1"/>
              <p:nvPr/>
            </p:nvSpPr>
            <p:spPr>
              <a:xfrm>
                <a:off x="4357686" y="2000240"/>
                <a:ext cx="1143007" cy="338554"/>
              </a:xfrm>
              <a:prstGeom prst="rect">
                <a:avLst/>
              </a:prstGeom>
              <a:noFill/>
            </p:spPr>
            <p:txBody>
              <a:bodyPr wrap="square" rtlCol="0">
                <a:spAutoFit/>
              </a:bodyPr>
              <a:lstStyle/>
              <a:p>
                <a:pPr algn="ctr"/>
                <a:r>
                  <a:rPr lang="en-US" altLang="zh-CN" sz="1600" dirty="0" smtClean="0">
                    <a:latin typeface="Times New Roman" pitchFamily="18" charset="0"/>
                    <a:cs typeface="Times New Roman" pitchFamily="18" charset="0"/>
                  </a:rPr>
                  <a:t>Counter+1</a:t>
                </a:r>
                <a:endParaRPr lang="zh-CN" altLang="en-US" sz="1600" dirty="0">
                  <a:latin typeface="Times New Roman" pitchFamily="18" charset="0"/>
                  <a:cs typeface="Times New Roman" pitchFamily="18" charset="0"/>
                </a:endParaRPr>
              </a:p>
            </p:txBody>
          </p:sp>
          <p:sp>
            <p:nvSpPr>
              <p:cNvPr id="137" name="TextBox 136"/>
              <p:cNvSpPr txBox="1"/>
              <p:nvPr/>
            </p:nvSpPr>
            <p:spPr>
              <a:xfrm>
                <a:off x="6643702" y="2000240"/>
                <a:ext cx="1285884"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Counter+N-1</a:t>
                </a:r>
                <a:endParaRPr lang="zh-CN" altLang="en-US" sz="1600" dirty="0">
                  <a:latin typeface="Times New Roman" pitchFamily="18" charset="0"/>
                  <a:cs typeface="Times New Roman" pitchFamily="18" charset="0"/>
                </a:endParaRPr>
              </a:p>
            </p:txBody>
          </p:sp>
          <p:sp>
            <p:nvSpPr>
              <p:cNvPr id="138" name="TextBox 137"/>
              <p:cNvSpPr txBox="1"/>
              <p:nvPr/>
            </p:nvSpPr>
            <p:spPr>
              <a:xfrm>
                <a:off x="857224" y="2926064"/>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139" name="矩形 138"/>
              <p:cNvSpPr/>
              <p:nvPr/>
            </p:nvSpPr>
            <p:spPr>
              <a:xfrm>
                <a:off x="228598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140" name="TextBox 139"/>
              <p:cNvSpPr txBox="1"/>
              <p:nvPr/>
            </p:nvSpPr>
            <p:spPr>
              <a:xfrm>
                <a:off x="1944560" y="3111716"/>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141" name="TextBox 140"/>
              <p:cNvSpPr txBox="1"/>
              <p:nvPr/>
            </p:nvSpPr>
            <p:spPr>
              <a:xfrm>
                <a:off x="1643042"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142" name="TextBox 141"/>
              <p:cNvSpPr txBox="1"/>
              <p:nvPr/>
            </p:nvSpPr>
            <p:spPr>
              <a:xfrm>
                <a:off x="2603268" y="3730518"/>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cxnSp>
            <p:nvCxnSpPr>
              <p:cNvPr id="143" name="直接箭头连接符 142"/>
              <p:cNvCxnSpPr>
                <a:stCxn id="141" idx="3"/>
                <a:endCxn id="139" idx="1"/>
              </p:cNvCxnSpPr>
              <p:nvPr/>
            </p:nvCxnSpPr>
            <p:spPr>
              <a:xfrm flipV="1">
                <a:off x="192879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5" idx="2"/>
                <a:endCxn id="139" idx="0"/>
              </p:cNvCxnSpPr>
              <p:nvPr/>
            </p:nvCxnSpPr>
            <p:spPr>
              <a:xfrm rot="5400000">
                <a:off x="2647739" y="2477106"/>
                <a:ext cx="276624"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39" idx="2"/>
                <a:endCxn id="160" idx="0"/>
              </p:cNvCxnSpPr>
              <p:nvPr/>
            </p:nvCxnSpPr>
            <p:spPr>
              <a:xfrm rot="16200000" flipH="1">
                <a:off x="262957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4429124"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147" name="TextBox 146"/>
              <p:cNvSpPr txBox="1"/>
              <p:nvPr/>
            </p:nvSpPr>
            <p:spPr>
              <a:xfrm>
                <a:off x="4079180" y="3121978"/>
                <a:ext cx="389850"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148" name="TextBox 147"/>
              <p:cNvSpPr txBox="1"/>
              <p:nvPr/>
            </p:nvSpPr>
            <p:spPr>
              <a:xfrm>
                <a:off x="3786182"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149" name="TextBox 148"/>
              <p:cNvSpPr txBox="1"/>
              <p:nvPr/>
            </p:nvSpPr>
            <p:spPr>
              <a:xfrm>
                <a:off x="4746408" y="3730518"/>
                <a:ext cx="3674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cxnSp>
            <p:nvCxnSpPr>
              <p:cNvPr id="150" name="直接箭头连接符 149"/>
              <p:cNvCxnSpPr>
                <a:stCxn id="148" idx="3"/>
                <a:endCxn id="146" idx="1"/>
              </p:cNvCxnSpPr>
              <p:nvPr/>
            </p:nvCxnSpPr>
            <p:spPr>
              <a:xfrm flipV="1">
                <a:off x="4071934"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161" idx="2"/>
              </p:cNvCxnSpPr>
              <p:nvPr/>
            </p:nvCxnSpPr>
            <p:spPr>
              <a:xfrm>
                <a:off x="442912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46" idx="2"/>
                <a:endCxn id="161" idx="0"/>
              </p:cNvCxnSpPr>
              <p:nvPr/>
            </p:nvCxnSpPr>
            <p:spPr>
              <a:xfrm rot="16200000" flipH="1">
                <a:off x="4772713"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3" name="矩形 152"/>
              <p:cNvSpPr/>
              <p:nvPr/>
            </p:nvSpPr>
            <p:spPr>
              <a:xfrm>
                <a:off x="6786578" y="2615418"/>
                <a:ext cx="1000132" cy="285752"/>
              </a:xfrm>
              <a:prstGeom prst="rect">
                <a:avLst/>
              </a:prstGeom>
              <a:solidFill>
                <a:schemeClr val="accent3">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154" name="TextBox 153"/>
              <p:cNvSpPr txBox="1"/>
              <p:nvPr/>
            </p:nvSpPr>
            <p:spPr>
              <a:xfrm>
                <a:off x="6405248" y="3121978"/>
                <a:ext cx="420308"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155" name="TextBox 154"/>
              <p:cNvSpPr txBox="1"/>
              <p:nvPr/>
            </p:nvSpPr>
            <p:spPr>
              <a:xfrm>
                <a:off x="6143636" y="25903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156" name="TextBox 155"/>
              <p:cNvSpPr txBox="1"/>
              <p:nvPr/>
            </p:nvSpPr>
            <p:spPr>
              <a:xfrm>
                <a:off x="7088096" y="3730518"/>
                <a:ext cx="397866" cy="338554"/>
              </a:xfrm>
              <a:prstGeom prst="rect">
                <a:avLst/>
              </a:prstGeom>
              <a:noFill/>
            </p:spPr>
            <p:txBody>
              <a:bodyPr wrap="non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157" name="直接箭头连接符 156"/>
              <p:cNvCxnSpPr>
                <a:stCxn id="155" idx="3"/>
                <a:endCxn id="153" idx="1"/>
              </p:cNvCxnSpPr>
              <p:nvPr/>
            </p:nvCxnSpPr>
            <p:spPr>
              <a:xfrm flipV="1">
                <a:off x="6429388" y="2758294"/>
                <a:ext cx="357190" cy="136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53" idx="2"/>
                <a:endCxn id="162" idx="0"/>
              </p:cNvCxnSpPr>
              <p:nvPr/>
            </p:nvCxnSpPr>
            <p:spPr>
              <a:xfrm rot="16200000" flipH="1">
                <a:off x="7130167" y="3057647"/>
                <a:ext cx="313516"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5643570" y="2783188"/>
                <a:ext cx="441146" cy="400110"/>
              </a:xfrm>
              <a:prstGeom prst="rect">
                <a:avLst/>
              </a:prstGeom>
              <a:noFill/>
            </p:spPr>
            <p:txBody>
              <a:bodyPr wrap="none" rtlCol="0">
                <a:spAutoFit/>
              </a:bodyPr>
              <a:lstStyle/>
              <a:p>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p:txBody>
          </p:sp>
          <p:sp>
            <p:nvSpPr>
              <p:cNvPr id="160" name="流程图: 或者 159"/>
              <p:cNvSpPr/>
              <p:nvPr/>
            </p:nvSpPr>
            <p:spPr>
              <a:xfrm>
                <a:off x="271461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流程图: 或者 160"/>
              <p:cNvSpPr/>
              <p:nvPr/>
            </p:nvSpPr>
            <p:spPr>
              <a:xfrm>
                <a:off x="4857752"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流程图: 或者 161"/>
              <p:cNvSpPr/>
              <p:nvPr/>
            </p:nvSpPr>
            <p:spPr>
              <a:xfrm>
                <a:off x="7215206" y="3214686"/>
                <a:ext cx="144000" cy="144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箭头连接符 162"/>
              <p:cNvCxnSpPr>
                <a:stCxn id="160" idx="4"/>
                <a:endCxn id="142" idx="0"/>
              </p:cNvCxnSpPr>
              <p:nvPr/>
            </p:nvCxnSpPr>
            <p:spPr>
              <a:xfrm rot="16200000" flipH="1">
                <a:off x="2600876" y="3544422"/>
                <a:ext cx="371832" cy="36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62" idx="4"/>
                <a:endCxn id="156" idx="0"/>
              </p:cNvCxnSpPr>
              <p:nvPr/>
            </p:nvCxnSpPr>
            <p:spPr>
              <a:xfrm rot="5400000">
                <a:off x="7101202" y="3544514"/>
                <a:ext cx="371832" cy="17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endCxn id="160" idx="2"/>
              </p:cNvCxnSpPr>
              <p:nvPr/>
            </p:nvCxnSpPr>
            <p:spPr>
              <a:xfrm>
                <a:off x="2285984" y="3286124"/>
                <a:ext cx="428628"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a:stCxn id="161" idx="4"/>
                <a:endCxn id="149" idx="0"/>
              </p:cNvCxnSpPr>
              <p:nvPr/>
            </p:nvCxnSpPr>
            <p:spPr>
              <a:xfrm rot="16200000" flipH="1">
                <a:off x="4744016" y="3544422"/>
                <a:ext cx="371832" cy="36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endCxn id="162" idx="2"/>
              </p:cNvCxnSpPr>
              <p:nvPr/>
            </p:nvCxnSpPr>
            <p:spPr>
              <a:xfrm flipV="1">
                <a:off x="6784122" y="3286686"/>
                <a:ext cx="431084" cy="28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36" idx="2"/>
                <a:endCxn id="146" idx="0"/>
              </p:cNvCxnSpPr>
              <p:nvPr/>
            </p:nvCxnSpPr>
            <p:spPr>
              <a:xfrm rot="5400000">
                <a:off x="4790878" y="2477106"/>
                <a:ext cx="27662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37" idx="2"/>
                <a:endCxn id="153" idx="0"/>
              </p:cNvCxnSpPr>
              <p:nvPr/>
            </p:nvCxnSpPr>
            <p:spPr>
              <a:xfrm rot="5400000">
                <a:off x="7148332" y="2477106"/>
                <a:ext cx="27662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11" name="页脚占位符 10"/>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17B7F836-6F9F-42A8-9450-B93EA774C316}" type="slidenum">
              <a:rPr lang="zh-CN" altLang="en-US" smtClean="0"/>
              <a:pPr>
                <a:defRPr/>
              </a:pPr>
              <a:t>124</a:t>
            </a:fld>
            <a:endParaRPr lang="en-US" altLang="zh-CN" dirty="0"/>
          </a:p>
        </p:txBody>
      </p:sp>
      <p:sp>
        <p:nvSpPr>
          <p:cNvPr id="82" name="流程图: 可选过程 8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3" name="流程图: 可选过程 8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84" name="流程图: 可选过程 83">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85" name="流程图: 可选过程 84">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86" name="流程图: 可选过程 8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2937215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优缺点：</a:t>
            </a:r>
            <a:endParaRPr lang="en-US" altLang="zh-CN" dirty="0" smtClean="0"/>
          </a:p>
          <a:p>
            <a:pPr lvl="1"/>
            <a:r>
              <a:rPr lang="zh-CN" altLang="en-US" dirty="0" smtClean="0"/>
              <a:t>高效</a:t>
            </a:r>
            <a:endParaRPr lang="en-US" altLang="zh-CN" dirty="0" smtClean="0"/>
          </a:p>
          <a:p>
            <a:pPr lvl="2"/>
            <a:r>
              <a:rPr lang="zh-CN" altLang="en-US" dirty="0" smtClean="0"/>
              <a:t>可并行进行各加密单元</a:t>
            </a:r>
            <a:endParaRPr lang="en-US" altLang="zh-CN" dirty="0" smtClean="0"/>
          </a:p>
          <a:p>
            <a:pPr lvl="2"/>
            <a:r>
              <a:rPr lang="zh-CN" altLang="en-US" dirty="0" smtClean="0"/>
              <a:t>可预先处理</a:t>
            </a:r>
            <a:endParaRPr lang="en-US" altLang="zh-CN" dirty="0" smtClean="0"/>
          </a:p>
          <a:p>
            <a:pPr lvl="2"/>
            <a:r>
              <a:rPr lang="zh-CN" altLang="en-US" dirty="0" smtClean="0"/>
              <a:t>可应对突发高速链接</a:t>
            </a:r>
            <a:endParaRPr lang="en-US" altLang="zh-CN" dirty="0" smtClean="0"/>
          </a:p>
          <a:p>
            <a:pPr lvl="1"/>
            <a:r>
              <a:rPr lang="zh-CN" altLang="en-US" dirty="0" smtClean="0"/>
              <a:t>可随机解密任何密文分组</a:t>
            </a:r>
            <a:endParaRPr lang="en-US" altLang="zh-CN" dirty="0" smtClean="0"/>
          </a:p>
          <a:p>
            <a:pPr lvl="2"/>
            <a:r>
              <a:rPr lang="zh-CN" altLang="en-US" dirty="0" smtClean="0"/>
              <a:t>无需顺序解密</a:t>
            </a:r>
            <a:endParaRPr lang="en-US" altLang="zh-CN" dirty="0" smtClean="0"/>
          </a:p>
          <a:p>
            <a:pPr lvl="1"/>
            <a:r>
              <a:rPr lang="zh-CN" altLang="en-US" dirty="0" smtClean="0"/>
              <a:t>可证明与其他模式同样安全</a:t>
            </a:r>
            <a:endParaRPr lang="en-US" altLang="zh-CN" dirty="0" smtClean="0"/>
          </a:p>
          <a:p>
            <a:pPr lvl="1"/>
            <a:r>
              <a:rPr lang="zh-CN" altLang="en-US" dirty="0" smtClean="0"/>
              <a:t>结构简单，不需要解密算法</a:t>
            </a:r>
            <a:endParaRPr lang="en-US" altLang="zh-CN" dirty="0" smtClean="0"/>
          </a:p>
          <a:p>
            <a:pPr lvl="1"/>
            <a:r>
              <a:rPr lang="zh-CN" altLang="en-US" dirty="0" smtClean="0"/>
              <a:t>同一密钥下，计数器值不应重复使用</a:t>
            </a:r>
            <a:endParaRPr lang="en-US" altLang="zh-CN" dirty="0" smtClean="0"/>
          </a:p>
          <a:p>
            <a:endParaRPr lang="en-US" altLang="zh-CN" dirty="0" smtClean="0"/>
          </a:p>
          <a:p>
            <a:r>
              <a:rPr lang="zh-CN" altLang="en-US" dirty="0" smtClean="0"/>
              <a:t>可用于高速网络数据加密</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125</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5360303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其他分组密码工作模式</a:t>
            </a:r>
            <a:endParaRPr lang="en-US" dirty="0"/>
          </a:p>
        </p:txBody>
      </p:sp>
      <p:sp>
        <p:nvSpPr>
          <p:cNvPr id="3" name="内容占位符 2"/>
          <p:cNvSpPr>
            <a:spLocks noGrp="1"/>
          </p:cNvSpPr>
          <p:nvPr>
            <p:ph idx="1"/>
          </p:nvPr>
        </p:nvSpPr>
        <p:spPr/>
        <p:txBody>
          <a:bodyPr>
            <a:normAutofit fontScale="92500"/>
          </a:bodyPr>
          <a:lstStyle/>
          <a:p>
            <a:r>
              <a:rPr lang="zh-CN" altLang="en-US" dirty="0" smtClean="0"/>
              <a:t>分组链接模式</a:t>
            </a:r>
            <a:r>
              <a:rPr lang="en-US" altLang="zh-CN" dirty="0" smtClean="0"/>
              <a:t>BC</a:t>
            </a:r>
          </a:p>
          <a:p>
            <a:pPr lvl="1"/>
            <a:r>
              <a:rPr lang="zh-CN" altLang="en-US" dirty="0" smtClean="0"/>
              <a:t>明文与前面所有的密文分组进行异或</a:t>
            </a:r>
            <a:endParaRPr lang="en-US" altLang="zh-CN" dirty="0" smtClean="0"/>
          </a:p>
          <a:p>
            <a:r>
              <a:rPr lang="zh-CN" altLang="en-US" dirty="0" smtClean="0"/>
              <a:t>扩散密码分组链接模式</a:t>
            </a:r>
            <a:endParaRPr lang="en-US" altLang="zh-CN" dirty="0" smtClean="0"/>
          </a:p>
          <a:p>
            <a:pPr lvl="1"/>
            <a:r>
              <a:rPr lang="zh-CN" altLang="en-US" dirty="0" smtClean="0"/>
              <a:t>明文分组与前一个明文分组及其密文分组相异或</a:t>
            </a:r>
            <a:endParaRPr lang="en-US" altLang="zh-CN" dirty="0" smtClean="0"/>
          </a:p>
          <a:p>
            <a:r>
              <a:rPr lang="zh-CN" altLang="en-US" dirty="0" smtClean="0"/>
              <a:t>带校验和的密码分组链接</a:t>
            </a:r>
            <a:endParaRPr lang="en-US" altLang="zh-CN" dirty="0" smtClean="0"/>
          </a:p>
          <a:p>
            <a:pPr lvl="1"/>
            <a:r>
              <a:rPr lang="zh-CN" altLang="en-US" dirty="0" smtClean="0"/>
              <a:t>最后一个明文分组与前面的所有明文分组相异或</a:t>
            </a:r>
            <a:endParaRPr lang="en-US" altLang="zh-CN" dirty="0" smtClean="0"/>
          </a:p>
          <a:p>
            <a:r>
              <a:rPr lang="zh-CN" altLang="en-US" dirty="0" smtClean="0"/>
              <a:t>带非线性函数的输出反馈</a:t>
            </a:r>
            <a:endParaRPr lang="en-US" altLang="zh-CN" dirty="0" smtClean="0"/>
          </a:p>
          <a:p>
            <a:pPr lvl="1"/>
            <a:r>
              <a:rPr lang="zh-CN" altLang="en-US" dirty="0" smtClean="0"/>
              <a:t>每个分组使用一个子密钥，子密钥由原始密钥反复加密得到</a:t>
            </a:r>
            <a:endParaRPr lang="en-US" altLang="zh-CN" dirty="0" smtClean="0"/>
          </a:p>
          <a:p>
            <a:r>
              <a:rPr lang="zh-CN" altLang="en-US" dirty="0" smtClean="0"/>
              <a:t>明文分组链接</a:t>
            </a:r>
            <a:endParaRPr lang="en-US" altLang="zh-CN" dirty="0" smtClean="0"/>
          </a:p>
          <a:p>
            <a:r>
              <a:rPr lang="zh-CN" altLang="en-US" dirty="0" smtClean="0"/>
              <a:t>明文反馈链接</a:t>
            </a:r>
            <a:endParaRPr lang="en-US" altLang="zh-CN" dirty="0" smtClean="0"/>
          </a:p>
          <a:p>
            <a:r>
              <a:rPr lang="zh-CN" altLang="en-US" dirty="0" smtClean="0"/>
              <a:t>等等</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126</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8863637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交错技术</a:t>
            </a:r>
            <a:endParaRPr lang="en-US" dirty="0"/>
          </a:p>
        </p:txBody>
      </p:sp>
      <p:sp>
        <p:nvSpPr>
          <p:cNvPr id="3" name="内容占位符 2"/>
          <p:cNvSpPr>
            <a:spLocks noGrp="1"/>
          </p:cNvSpPr>
          <p:nvPr>
            <p:ph idx="1"/>
          </p:nvPr>
        </p:nvSpPr>
        <p:spPr/>
        <p:txBody>
          <a:bodyPr/>
          <a:lstStyle/>
          <a:p>
            <a:r>
              <a:rPr lang="zh-CN" altLang="en-US" dirty="0" smtClean="0"/>
              <a:t>在多数分组链接模式中，某一分组的加密</a:t>
            </a:r>
            <a:r>
              <a:rPr lang="en-US" altLang="zh-CN" dirty="0" smtClean="0"/>
              <a:t>/</a:t>
            </a:r>
            <a:r>
              <a:rPr lang="zh-CN" altLang="en-US" dirty="0" smtClean="0"/>
              <a:t>解密依赖于前一分组运算的结果，不利于并行处理</a:t>
            </a:r>
            <a:endParaRPr lang="en-US" altLang="zh-CN" dirty="0" smtClean="0"/>
          </a:p>
          <a:p>
            <a:endParaRPr lang="en-US" altLang="zh-CN" dirty="0" smtClean="0"/>
          </a:p>
          <a:p>
            <a:r>
              <a:rPr lang="zh-CN" altLang="en-US" dirty="0" smtClean="0"/>
              <a:t>交错技术是将明文分组划分为多个交错的序列，分别进行分组链接，从而实现并行处理</a:t>
            </a:r>
            <a:endParaRPr lang="en-US" altLang="zh-CN" dirty="0" smtClean="0"/>
          </a:p>
          <a:p>
            <a:pPr lvl="1"/>
            <a:r>
              <a:rPr lang="zh-CN" altLang="en-US" dirty="0" smtClean="0"/>
              <a:t>例：当加密器包含四个加密芯片时，可以将明文分组划分为</a:t>
            </a:r>
            <a:r>
              <a:rPr lang="en-US" altLang="zh-CN" dirty="0" smtClean="0"/>
              <a:t>p</a:t>
            </a:r>
            <a:r>
              <a:rPr lang="en-US" altLang="zh-CN" baseline="-25000" dirty="0" smtClean="0"/>
              <a:t>1</a:t>
            </a:r>
            <a:r>
              <a:rPr lang="en-US" altLang="zh-CN" dirty="0" smtClean="0"/>
              <a:t>,p</a:t>
            </a:r>
            <a:r>
              <a:rPr lang="en-US" altLang="zh-CN" baseline="-25000" dirty="0" smtClean="0"/>
              <a:t>5</a:t>
            </a:r>
            <a:r>
              <a:rPr lang="en-US" altLang="zh-CN" dirty="0" smtClean="0"/>
              <a:t>,p</a:t>
            </a:r>
            <a:r>
              <a:rPr lang="en-US" altLang="zh-CN" baseline="-25000" dirty="0" smtClean="0"/>
              <a:t>9</a:t>
            </a:r>
            <a:r>
              <a:rPr lang="en-US" altLang="zh-CN" dirty="0" smtClean="0"/>
              <a:t>,…; p</a:t>
            </a:r>
            <a:r>
              <a:rPr lang="en-US" altLang="zh-CN" baseline="-25000" dirty="0" smtClean="0"/>
              <a:t>2</a:t>
            </a:r>
            <a:r>
              <a:rPr lang="en-US" altLang="zh-CN" dirty="0" smtClean="0"/>
              <a:t>,p</a:t>
            </a:r>
            <a:r>
              <a:rPr lang="en-US" altLang="zh-CN" baseline="-25000" dirty="0" smtClean="0"/>
              <a:t>6</a:t>
            </a:r>
            <a:r>
              <a:rPr lang="en-US" altLang="zh-CN" dirty="0" smtClean="0"/>
              <a:t>,p</a:t>
            </a:r>
            <a:r>
              <a:rPr lang="en-US" altLang="zh-CN" baseline="-25000" dirty="0" smtClean="0"/>
              <a:t>10</a:t>
            </a:r>
            <a:r>
              <a:rPr lang="en-US" altLang="zh-CN" dirty="0" smtClean="0"/>
              <a:t>,…; p</a:t>
            </a:r>
            <a:r>
              <a:rPr lang="en-US" altLang="zh-CN" baseline="-25000" dirty="0" smtClean="0"/>
              <a:t>3</a:t>
            </a:r>
            <a:r>
              <a:rPr lang="en-US" altLang="zh-CN" dirty="0" smtClean="0"/>
              <a:t>, p</a:t>
            </a:r>
            <a:r>
              <a:rPr lang="en-US" altLang="zh-CN" baseline="-25000" dirty="0" smtClean="0"/>
              <a:t>7</a:t>
            </a:r>
            <a:r>
              <a:rPr lang="en-US" altLang="zh-CN" dirty="0" smtClean="0"/>
              <a:t>, p</a:t>
            </a:r>
            <a:r>
              <a:rPr lang="en-US" altLang="zh-CN" baseline="-25000" dirty="0" smtClean="0"/>
              <a:t>11</a:t>
            </a:r>
            <a:r>
              <a:rPr lang="en-US" altLang="zh-CN" dirty="0" smtClean="0"/>
              <a:t>,…; p</a:t>
            </a:r>
            <a:r>
              <a:rPr lang="en-US" altLang="zh-CN" baseline="-25000" dirty="0" smtClean="0"/>
              <a:t>4</a:t>
            </a:r>
            <a:r>
              <a:rPr lang="en-US" altLang="zh-CN" dirty="0" smtClean="0"/>
              <a:t>, p</a:t>
            </a:r>
            <a:r>
              <a:rPr lang="en-US" altLang="zh-CN" baseline="-25000" dirty="0" smtClean="0"/>
              <a:t>8</a:t>
            </a:r>
            <a:r>
              <a:rPr lang="en-US" altLang="zh-CN" dirty="0" smtClean="0"/>
              <a:t>, p</a:t>
            </a:r>
            <a:r>
              <a:rPr lang="en-US" altLang="zh-CN" baseline="-25000" dirty="0" smtClean="0"/>
              <a:t>12</a:t>
            </a:r>
            <a:r>
              <a:rPr lang="en-US" altLang="zh-CN" dirty="0" smtClean="0"/>
              <a:t>,…</a:t>
            </a:r>
            <a:r>
              <a:rPr lang="zh-CN" altLang="en-US" dirty="0" smtClean="0"/>
              <a:t>四个序列，使用四个不同的</a:t>
            </a:r>
            <a:r>
              <a:rPr lang="en-US" altLang="zh-CN" dirty="0" smtClean="0"/>
              <a:t>IV</a:t>
            </a:r>
            <a:r>
              <a:rPr lang="zh-CN" altLang="en-US" dirty="0" smtClean="0"/>
              <a:t>进行并行处理，每个芯片负责一个序列的加密</a:t>
            </a:r>
            <a:endParaRPr 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127</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9408332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六、明文填充</a:t>
            </a:r>
            <a:endParaRPr lang="zh-CN" altLang="en-US" dirty="0"/>
          </a:p>
        </p:txBody>
      </p:sp>
      <p:sp>
        <p:nvSpPr>
          <p:cNvPr id="3" name="内容占位符 2"/>
          <p:cNvSpPr>
            <a:spLocks noGrp="1"/>
          </p:cNvSpPr>
          <p:nvPr>
            <p:ph idx="1"/>
          </p:nvPr>
        </p:nvSpPr>
        <p:spPr/>
        <p:txBody>
          <a:bodyPr/>
          <a:lstStyle/>
          <a:p>
            <a:r>
              <a:rPr lang="zh-CN" altLang="en-US" dirty="0" smtClean="0"/>
              <a:t>明文末尾可能有不足一个</a:t>
            </a:r>
            <a:r>
              <a:rPr lang="zh-CN" altLang="en-US" dirty="0"/>
              <a:t>分组的数据，</a:t>
            </a:r>
            <a:r>
              <a:rPr lang="zh-CN" altLang="en-US" dirty="0" smtClean="0"/>
              <a:t>需要填充</a:t>
            </a:r>
            <a:endParaRPr lang="en-US" altLang="zh-CN" dirty="0" smtClean="0"/>
          </a:p>
          <a:p>
            <a:pPr lvl="1"/>
            <a:r>
              <a:rPr lang="zh-CN" altLang="en-US" dirty="0" smtClean="0"/>
              <a:t>填充随机数据</a:t>
            </a:r>
            <a:endParaRPr lang="en-US" altLang="zh-CN" dirty="0" smtClean="0"/>
          </a:p>
          <a:p>
            <a:pPr lvl="2"/>
            <a:r>
              <a:rPr lang="zh-CN" altLang="en-US" dirty="0" smtClean="0"/>
              <a:t>需要在消息开头明确消息实际长度</a:t>
            </a:r>
            <a:endParaRPr lang="en-US" altLang="zh-CN" dirty="0" smtClean="0"/>
          </a:p>
          <a:p>
            <a:pPr lvl="2"/>
            <a:r>
              <a:rPr lang="zh-CN" altLang="en-US" dirty="0" smtClean="0"/>
              <a:t>或约定消息结束标志</a:t>
            </a:r>
            <a:endParaRPr lang="en-US" altLang="zh-CN" dirty="0" smtClean="0"/>
          </a:p>
          <a:p>
            <a:pPr lvl="2"/>
            <a:endParaRPr lang="en-US" altLang="zh-CN" dirty="0" smtClean="0"/>
          </a:p>
          <a:p>
            <a:pPr lvl="1"/>
            <a:r>
              <a:rPr lang="zh-CN" altLang="en-US" dirty="0" smtClean="0"/>
              <a:t>填充固定格式数字</a:t>
            </a:r>
            <a:endParaRPr lang="en-US" altLang="zh-CN" dirty="0" smtClean="0"/>
          </a:p>
          <a:p>
            <a:pPr lvl="2"/>
            <a:r>
              <a:rPr lang="zh-CN" altLang="en-US" dirty="0" smtClean="0"/>
              <a:t>例如：</a:t>
            </a:r>
            <a:r>
              <a:rPr lang="en-AU" altLang="zh-CN" dirty="0" smtClean="0">
                <a:ea typeface="宋体" charset="-122"/>
              </a:rPr>
              <a:t> [ b1 b2 b3 0 </a:t>
            </a:r>
            <a:r>
              <a:rPr lang="en-AU" altLang="zh-CN" dirty="0" err="1" smtClean="0">
                <a:ea typeface="宋体" charset="-122"/>
              </a:rPr>
              <a:t>0</a:t>
            </a:r>
            <a:r>
              <a:rPr lang="en-AU" altLang="zh-CN" dirty="0" smtClean="0">
                <a:ea typeface="宋体" charset="-122"/>
              </a:rPr>
              <a:t> </a:t>
            </a:r>
            <a:r>
              <a:rPr lang="en-AU" altLang="zh-CN" dirty="0" err="1" smtClean="0">
                <a:ea typeface="宋体" charset="-122"/>
              </a:rPr>
              <a:t>0</a:t>
            </a:r>
            <a:r>
              <a:rPr lang="en-AU" altLang="zh-CN" dirty="0" smtClean="0">
                <a:ea typeface="宋体" charset="-122"/>
              </a:rPr>
              <a:t> </a:t>
            </a:r>
            <a:r>
              <a:rPr lang="en-AU" altLang="zh-CN" dirty="0" err="1" smtClean="0">
                <a:ea typeface="宋体" charset="-122"/>
              </a:rPr>
              <a:t>0</a:t>
            </a:r>
            <a:r>
              <a:rPr lang="en-AU" altLang="zh-CN" dirty="0" smtClean="0">
                <a:ea typeface="宋体" charset="-122"/>
              </a:rPr>
              <a:t> 5]</a:t>
            </a:r>
            <a:r>
              <a:rPr lang="zh-CN" altLang="en-US" dirty="0" smtClean="0">
                <a:ea typeface="宋体" charset="-122"/>
              </a:rPr>
              <a:t> </a:t>
            </a:r>
            <a:r>
              <a:rPr lang="zh-CN" altLang="en-US" dirty="0" smtClean="0">
                <a:latin typeface="仿宋_GB2312" pitchFamily="49" charset="-122"/>
              </a:rPr>
              <a:t>表示有</a:t>
            </a:r>
            <a:r>
              <a:rPr lang="en-US" altLang="zh-CN" dirty="0" smtClean="0">
                <a:cs typeface="Times New Roman" pitchFamily="18" charset="0"/>
              </a:rPr>
              <a:t>3</a:t>
            </a:r>
            <a:r>
              <a:rPr lang="zh-CN" altLang="en-US" dirty="0" smtClean="0">
                <a:latin typeface="仿宋_GB2312" pitchFamily="49" charset="-122"/>
              </a:rPr>
              <a:t>字节有效数据，填充</a:t>
            </a:r>
            <a:r>
              <a:rPr lang="en-US" altLang="zh-CN" dirty="0" smtClean="0">
                <a:cs typeface="Times New Roman" pitchFamily="18" charset="0"/>
              </a:rPr>
              <a:t>5</a:t>
            </a:r>
            <a:r>
              <a:rPr lang="zh-CN" altLang="en-US" dirty="0" smtClean="0">
                <a:latin typeface="仿宋_GB2312" pitchFamily="49" charset="-122"/>
              </a:rPr>
              <a:t>个字节</a:t>
            </a:r>
            <a:endParaRPr lang="en-US" altLang="zh-CN" dirty="0" smtClean="0">
              <a:latin typeface="仿宋_GB2312" pitchFamily="49" charset="-122"/>
            </a:endParaRPr>
          </a:p>
          <a:p>
            <a:pPr lvl="2"/>
            <a:r>
              <a:rPr lang="zh-CN" altLang="en-US" dirty="0" smtClean="0">
                <a:latin typeface="仿宋_GB2312" pitchFamily="49" charset="-122"/>
              </a:rPr>
              <a:t>这可能导致需要一个新的分组：</a:t>
            </a:r>
            <a:endParaRPr lang="en-US" altLang="zh-CN" dirty="0" smtClean="0">
              <a:latin typeface="仿宋_GB2312" pitchFamily="49" charset="-122"/>
            </a:endParaRPr>
          </a:p>
          <a:p>
            <a:pPr lvl="3"/>
            <a:r>
              <a:rPr lang="zh-CN" altLang="en-US" dirty="0" smtClean="0">
                <a:latin typeface="仿宋_GB2312" pitchFamily="49" charset="-122"/>
              </a:rPr>
              <a:t>当恰好不需要填充时，仍需补充一个完成分组，以避免歧义</a:t>
            </a:r>
            <a:endParaRPr lang="en-US" altLang="zh-CN" dirty="0" smtClean="0">
              <a:latin typeface="仿宋_GB2312" pitchFamily="49" charset="-122"/>
            </a:endParaRPr>
          </a:p>
          <a:p>
            <a:pPr lvl="1"/>
            <a:endParaRPr lang="en-US" altLang="zh-CN" dirty="0" smtClean="0"/>
          </a:p>
          <a:p>
            <a:pPr lvl="1"/>
            <a:r>
              <a:rPr lang="zh-CN" altLang="en-US" dirty="0" smtClean="0"/>
              <a:t>其他填充方式</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27743994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密文挪用模式（以</a:t>
            </a:r>
            <a:r>
              <a:rPr lang="en-US" altLang="zh-CN" dirty="0" smtClean="0"/>
              <a:t>CBC</a:t>
            </a:r>
            <a:r>
              <a:rPr lang="zh-CN" altLang="en-US" dirty="0" smtClean="0"/>
              <a:t>为例）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endParaRPr lang="en-US" altLang="zh-CN" dirty="0" smtClean="0"/>
          </a:p>
          <a:p>
            <a:pPr lvl="1"/>
            <a:r>
              <a:rPr lang="en-US" altLang="zh-CN" dirty="0" smtClean="0"/>
              <a:t>X</a:t>
            </a:r>
            <a:r>
              <a:rPr lang="zh-CN" altLang="en-US" dirty="0" smtClean="0"/>
              <a:t>并不传输</a:t>
            </a:r>
            <a:endParaRPr lang="en-US" altLang="zh-CN" dirty="0" smtClean="0"/>
          </a:p>
          <a:p>
            <a:pPr lvl="1"/>
            <a:r>
              <a:rPr lang="zh-CN" altLang="en-US" dirty="0" smtClean="0"/>
              <a:t>对</a:t>
            </a:r>
            <a:r>
              <a:rPr lang="en-US" altLang="zh-CN" dirty="0" smtClean="0"/>
              <a:t>ECB</a:t>
            </a:r>
            <a:r>
              <a:rPr lang="zh-CN" altLang="en-US" dirty="0" smtClean="0"/>
              <a:t>和</a:t>
            </a:r>
            <a:r>
              <a:rPr lang="en-US" altLang="zh-CN" dirty="0" smtClean="0"/>
              <a:t>CTR</a:t>
            </a:r>
            <a:r>
              <a:rPr lang="zh-CN" altLang="en-US" dirty="0" smtClean="0"/>
              <a:t>模式，最后一个加密明文块为</a:t>
            </a:r>
            <a:r>
              <a:rPr lang="en-US" altLang="zh-CN" dirty="0" smtClean="0"/>
              <a:t>P</a:t>
            </a:r>
            <a:r>
              <a:rPr lang="en-US" altLang="zh-CN" baseline="-25000" dirty="0" smtClean="0"/>
              <a:t>N</a:t>
            </a:r>
            <a:r>
              <a:rPr lang="en-US" altLang="zh-CN" dirty="0" smtClean="0"/>
              <a:t>‖X</a:t>
            </a:r>
          </a:p>
        </p:txBody>
      </p:sp>
      <p:grpSp>
        <p:nvGrpSpPr>
          <p:cNvPr id="5" name="组合 117"/>
          <p:cNvGrpSpPr/>
          <p:nvPr/>
        </p:nvGrpSpPr>
        <p:grpSpPr>
          <a:xfrm>
            <a:off x="1115616" y="2420888"/>
            <a:ext cx="3416879" cy="2664296"/>
            <a:chOff x="1435743" y="2331822"/>
            <a:chExt cx="3416879" cy="2664296"/>
          </a:xfrm>
        </p:grpSpPr>
        <p:sp>
          <p:nvSpPr>
            <p:cNvPr id="46" name="TextBox 45"/>
            <p:cNvSpPr txBox="1"/>
            <p:nvPr/>
          </p:nvSpPr>
          <p:spPr>
            <a:xfrm>
              <a:off x="3203848" y="459600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61" name="矩形 60"/>
            <p:cNvSpPr/>
            <p:nvPr/>
          </p:nvSpPr>
          <p:spPr>
            <a:xfrm>
              <a:off x="3923928" y="335699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62" name="TextBox 61"/>
            <p:cNvSpPr txBox="1"/>
            <p:nvPr/>
          </p:nvSpPr>
          <p:spPr>
            <a:xfrm>
              <a:off x="3923928" y="2331822"/>
              <a:ext cx="928694" cy="369332"/>
            </a:xfrm>
            <a:prstGeom prst="rect">
              <a:avLst/>
            </a:prstGeom>
            <a:noFill/>
            <a:ln>
              <a:solidFill>
                <a:schemeClr val="tx1"/>
              </a:solidFill>
            </a:ln>
          </p:spPr>
          <p:txBody>
            <a:bodyPr wrap="square" rtlCol="0">
              <a:spAutoFit/>
            </a:bodyPr>
            <a:lstStyle/>
            <a:p>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  0...0</a:t>
              </a:r>
              <a:endParaRPr lang="zh-CN" altLang="en-US" sz="1600" baseline="-25000" dirty="0">
                <a:latin typeface="Times New Roman" pitchFamily="18" charset="0"/>
                <a:cs typeface="Times New Roman" pitchFamily="18" charset="0"/>
              </a:endParaRPr>
            </a:p>
          </p:txBody>
        </p:sp>
        <p:sp>
          <p:nvSpPr>
            <p:cNvPr id="63" name="TextBox 62"/>
            <p:cNvSpPr txBox="1"/>
            <p:nvPr/>
          </p:nvSpPr>
          <p:spPr>
            <a:xfrm>
              <a:off x="3352424" y="334772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4" name="TextBox 63"/>
            <p:cNvSpPr txBox="1"/>
            <p:nvPr/>
          </p:nvSpPr>
          <p:spPr>
            <a:xfrm>
              <a:off x="3923928" y="3993532"/>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65" name="直接箭头连接符 64"/>
            <p:cNvCxnSpPr>
              <a:stCxn id="63" idx="3"/>
              <a:endCxn id="61" idx="1"/>
            </p:cNvCxnSpPr>
            <p:nvPr/>
          </p:nvCxnSpPr>
          <p:spPr>
            <a:xfrm>
              <a:off x="3638176"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71" idx="4"/>
              <a:endCxn id="61" idx="0"/>
            </p:cNvCxnSpPr>
            <p:nvPr/>
          </p:nvCxnSpPr>
          <p:spPr>
            <a:xfrm rot="5400000">
              <a:off x="4262211" y="3229537"/>
              <a:ext cx="25352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1" idx="2"/>
              <a:endCxn id="64" idx="0"/>
            </p:cNvCxnSpPr>
            <p:nvPr/>
          </p:nvCxnSpPr>
          <p:spPr>
            <a:xfrm rot="5400000">
              <a:off x="4236081" y="3841338"/>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1" name="流程图: 或者 70"/>
            <p:cNvSpPr/>
            <p:nvPr/>
          </p:nvSpPr>
          <p:spPr>
            <a:xfrm>
              <a:off x="4299666" y="2923472"/>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74" name="直接箭头连接符 73"/>
            <p:cNvCxnSpPr>
              <a:stCxn id="62" idx="2"/>
              <a:endCxn id="71" idx="0"/>
            </p:cNvCxnSpPr>
            <p:nvPr/>
          </p:nvCxnSpPr>
          <p:spPr>
            <a:xfrm rot="16200000" flipH="1">
              <a:off x="4277811" y="2811617"/>
              <a:ext cx="222318"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形状 131"/>
            <p:cNvCxnSpPr>
              <a:endCxn id="71" idx="2"/>
            </p:cNvCxnSpPr>
            <p:nvPr/>
          </p:nvCxnSpPr>
          <p:spPr>
            <a:xfrm flipV="1">
              <a:off x="2673504" y="3013472"/>
              <a:ext cx="1626162" cy="785537"/>
            </a:xfrm>
            <a:prstGeom prst="bentConnector3">
              <a:avLst>
                <a:gd name="adj1" fmla="val 38367"/>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2209416" y="335699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94" name="TextBox 93"/>
            <p:cNvSpPr txBox="1"/>
            <p:nvPr/>
          </p:nvSpPr>
          <p:spPr>
            <a:xfrm>
              <a:off x="2209416" y="2331822"/>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95" name="TextBox 94"/>
            <p:cNvSpPr txBox="1"/>
            <p:nvPr/>
          </p:nvSpPr>
          <p:spPr>
            <a:xfrm>
              <a:off x="1637912" y="334772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96" name="TextBox 95"/>
            <p:cNvSpPr txBox="1"/>
            <p:nvPr/>
          </p:nvSpPr>
          <p:spPr>
            <a:xfrm>
              <a:off x="2209416" y="3993532"/>
              <a:ext cx="928694" cy="369332"/>
            </a:xfrm>
            <a:prstGeom prst="rect">
              <a:avLst/>
            </a:prstGeom>
            <a:noFill/>
            <a:ln>
              <a:solidFill>
                <a:schemeClr val="tx1"/>
              </a:solidFill>
            </a:ln>
          </p:spPr>
          <p:txBody>
            <a:bodyPr wrap="square" rtlCol="0">
              <a:spAutoFit/>
            </a:bodyPr>
            <a:lstStyle/>
            <a:p>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    X</a:t>
              </a:r>
              <a:endParaRPr lang="zh-CN" altLang="en-US" sz="1600" baseline="-25000" dirty="0">
                <a:latin typeface="Times New Roman" pitchFamily="18" charset="0"/>
                <a:cs typeface="Times New Roman" pitchFamily="18" charset="0"/>
              </a:endParaRPr>
            </a:p>
          </p:txBody>
        </p:sp>
        <p:cxnSp>
          <p:nvCxnSpPr>
            <p:cNvPr id="97" name="直接箭头连接符 96"/>
            <p:cNvCxnSpPr>
              <a:stCxn id="95" idx="3"/>
              <a:endCxn id="93" idx="1"/>
            </p:cNvCxnSpPr>
            <p:nvPr/>
          </p:nvCxnSpPr>
          <p:spPr>
            <a:xfrm>
              <a:off x="1923664"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100" idx="4"/>
              <a:endCxn id="93" idx="0"/>
            </p:cNvCxnSpPr>
            <p:nvPr/>
          </p:nvCxnSpPr>
          <p:spPr>
            <a:xfrm rot="16200000" flipH="1">
              <a:off x="2536234" y="3219463"/>
              <a:ext cx="27366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93" idx="2"/>
              <a:endCxn id="96" idx="0"/>
            </p:cNvCxnSpPr>
            <p:nvPr/>
          </p:nvCxnSpPr>
          <p:spPr>
            <a:xfrm rot="5400000">
              <a:off x="2521569" y="3841338"/>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0" name="流程图: 或者 99"/>
            <p:cNvSpPr/>
            <p:nvPr/>
          </p:nvSpPr>
          <p:spPr>
            <a:xfrm>
              <a:off x="2582372" y="290332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101" name="直接箭头连接符 100"/>
            <p:cNvCxnSpPr>
              <a:stCxn id="94" idx="2"/>
              <a:endCxn id="100" idx="0"/>
            </p:cNvCxnSpPr>
            <p:nvPr/>
          </p:nvCxnSpPr>
          <p:spPr>
            <a:xfrm rot="5400000">
              <a:off x="2556593" y="2786156"/>
              <a:ext cx="23295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5400000">
              <a:off x="4103317" y="2509623"/>
              <a:ext cx="357190"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5400000">
              <a:off x="2388805" y="4184229"/>
              <a:ext cx="357190" cy="1588"/>
            </a:xfrm>
            <a:prstGeom prst="line">
              <a:avLst/>
            </a:prstGeom>
            <a:ln w="1905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100" idx="2"/>
            </p:cNvCxnSpPr>
            <p:nvPr/>
          </p:nvCxnSpPr>
          <p:spPr>
            <a:xfrm>
              <a:off x="1932214" y="2989591"/>
              <a:ext cx="650158" cy="373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5" name="TextBox 254"/>
            <p:cNvSpPr txBox="1"/>
            <p:nvPr/>
          </p:nvSpPr>
          <p:spPr>
            <a:xfrm>
              <a:off x="1435743" y="2857364"/>
              <a:ext cx="576064"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grpSp>
        <p:nvGrpSpPr>
          <p:cNvPr id="6" name="组合 252"/>
          <p:cNvGrpSpPr/>
          <p:nvPr/>
        </p:nvGrpSpPr>
        <p:grpSpPr>
          <a:xfrm>
            <a:off x="5148064" y="1700808"/>
            <a:ext cx="3393846" cy="3384376"/>
            <a:chOff x="5498634" y="1628800"/>
            <a:chExt cx="3393846" cy="3384376"/>
          </a:xfrm>
        </p:grpSpPr>
        <p:sp>
          <p:nvSpPr>
            <p:cNvPr id="84" name="TextBox 83"/>
            <p:cNvSpPr txBox="1"/>
            <p:nvPr/>
          </p:nvSpPr>
          <p:spPr>
            <a:xfrm>
              <a:off x="7236296" y="4613066"/>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85" name="矩形 84"/>
            <p:cNvSpPr/>
            <p:nvPr/>
          </p:nvSpPr>
          <p:spPr>
            <a:xfrm>
              <a:off x="7956376" y="3356992"/>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86" name="TextBox 85"/>
            <p:cNvSpPr txBox="1"/>
            <p:nvPr/>
          </p:nvSpPr>
          <p:spPr>
            <a:xfrm>
              <a:off x="7956376" y="1628800"/>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87" name="TextBox 86"/>
            <p:cNvSpPr txBox="1"/>
            <p:nvPr/>
          </p:nvSpPr>
          <p:spPr>
            <a:xfrm>
              <a:off x="7454600" y="334772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88" name="TextBox 87"/>
            <p:cNvSpPr txBox="1"/>
            <p:nvPr/>
          </p:nvSpPr>
          <p:spPr>
            <a:xfrm>
              <a:off x="7956376" y="3993532"/>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89" name="直接箭头连接符 88"/>
            <p:cNvCxnSpPr>
              <a:stCxn id="87" idx="3"/>
              <a:endCxn id="85" idx="1"/>
            </p:cNvCxnSpPr>
            <p:nvPr/>
          </p:nvCxnSpPr>
          <p:spPr>
            <a:xfrm>
              <a:off x="7740352" y="3516997"/>
              <a:ext cx="21602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92" idx="4"/>
              <a:endCxn id="213" idx="0"/>
            </p:cNvCxnSpPr>
            <p:nvPr/>
          </p:nvCxnSpPr>
          <p:spPr>
            <a:xfrm rot="5400000">
              <a:off x="7994459" y="2562826"/>
              <a:ext cx="288032" cy="415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8" idx="0"/>
            </p:cNvCxnSpPr>
            <p:nvPr/>
          </p:nvCxnSpPr>
          <p:spPr>
            <a:xfrm rot="5400000">
              <a:off x="8268529" y="3841338"/>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2" name="流程图: 或者 91"/>
            <p:cNvSpPr/>
            <p:nvPr/>
          </p:nvSpPr>
          <p:spPr>
            <a:xfrm>
              <a:off x="8050553" y="2240888"/>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104" name="直接箭头连接符 103"/>
            <p:cNvCxnSpPr>
              <a:stCxn id="86" idx="2"/>
              <a:endCxn id="92" idx="0"/>
            </p:cNvCxnSpPr>
            <p:nvPr/>
          </p:nvCxnSpPr>
          <p:spPr>
            <a:xfrm rot="16200000" flipH="1">
              <a:off x="8001707" y="2102042"/>
              <a:ext cx="273534" cy="415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05" name="形状 131"/>
            <p:cNvCxnSpPr>
              <a:stCxn id="229" idx="2"/>
              <a:endCxn id="92" idx="2"/>
            </p:cNvCxnSpPr>
            <p:nvPr/>
          </p:nvCxnSpPr>
          <p:spPr>
            <a:xfrm rot="5400000" flipH="1" flipV="1">
              <a:off x="6223013" y="2516078"/>
              <a:ext cx="2012730" cy="1642349"/>
            </a:xfrm>
            <a:prstGeom prst="bentConnector4">
              <a:avLst>
                <a:gd name="adj1" fmla="val -10670"/>
                <a:gd name="adj2" fmla="val 5548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6241864" y="3356992"/>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107" name="TextBox 106"/>
            <p:cNvSpPr txBox="1"/>
            <p:nvPr/>
          </p:nvSpPr>
          <p:spPr>
            <a:xfrm>
              <a:off x="6241864" y="2331822"/>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108" name="TextBox 107"/>
            <p:cNvSpPr txBox="1"/>
            <p:nvPr/>
          </p:nvSpPr>
          <p:spPr>
            <a:xfrm>
              <a:off x="5670360" y="334772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cxnSp>
          <p:nvCxnSpPr>
            <p:cNvPr id="110" name="直接箭头连接符 109"/>
            <p:cNvCxnSpPr>
              <a:stCxn id="108" idx="3"/>
              <a:endCxn id="106" idx="1"/>
            </p:cNvCxnSpPr>
            <p:nvPr/>
          </p:nvCxnSpPr>
          <p:spPr>
            <a:xfrm>
              <a:off x="5956112" y="3516997"/>
              <a:ext cx="285752"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13" idx="4"/>
              <a:endCxn id="106" idx="0"/>
            </p:cNvCxnSpPr>
            <p:nvPr/>
          </p:nvCxnSpPr>
          <p:spPr>
            <a:xfrm rot="16200000" flipH="1">
              <a:off x="6568682" y="3219463"/>
              <a:ext cx="27366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8265879" y="3204004"/>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113" name="流程图: 或者 112"/>
            <p:cNvSpPr/>
            <p:nvPr/>
          </p:nvSpPr>
          <p:spPr>
            <a:xfrm>
              <a:off x="6614820" y="290332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114" name="直接箭头连接符 113"/>
            <p:cNvCxnSpPr>
              <a:stCxn id="107" idx="2"/>
              <a:endCxn id="113" idx="0"/>
            </p:cNvCxnSpPr>
            <p:nvPr/>
          </p:nvCxnSpPr>
          <p:spPr>
            <a:xfrm rot="5400000">
              <a:off x="6589041" y="2786156"/>
              <a:ext cx="232950"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endCxn id="113" idx="2"/>
            </p:cNvCxnSpPr>
            <p:nvPr/>
          </p:nvCxnSpPr>
          <p:spPr>
            <a:xfrm>
              <a:off x="5964662" y="2989591"/>
              <a:ext cx="650158" cy="373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7956376" y="2708920"/>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Times New Roman" pitchFamily="18" charset="0"/>
                  <a:cs typeface="Times New Roman" pitchFamily="18" charset="0"/>
                </a:rPr>
                <a:t> </a:t>
              </a:r>
              <a:endParaRPr lang="zh-CN" altLang="en-US" sz="1600" baseline="-25000" dirty="0">
                <a:latin typeface="Times New Roman" pitchFamily="18" charset="0"/>
                <a:cs typeface="Times New Roman" pitchFamily="18" charset="0"/>
              </a:endParaRPr>
            </a:p>
          </p:txBody>
        </p:sp>
        <p:sp>
          <p:nvSpPr>
            <p:cNvPr id="223" name="TextBox 222"/>
            <p:cNvSpPr txBox="1"/>
            <p:nvPr/>
          </p:nvSpPr>
          <p:spPr>
            <a:xfrm>
              <a:off x="8316416" y="2708920"/>
              <a:ext cx="576064"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Times New Roman" pitchFamily="18" charset="0"/>
                  <a:cs typeface="Times New Roman" pitchFamily="18" charset="0"/>
                </a:rPr>
                <a:t>X</a:t>
              </a:r>
              <a:endParaRPr lang="zh-CN" altLang="en-US" sz="1600" baseline="-25000" dirty="0">
                <a:latin typeface="Times New Roman" pitchFamily="18" charset="0"/>
                <a:cs typeface="Times New Roman" pitchFamily="18" charset="0"/>
              </a:endParaRPr>
            </a:p>
          </p:txBody>
        </p:sp>
        <p:sp>
          <p:nvSpPr>
            <p:cNvPr id="229" name="TextBox 228"/>
            <p:cNvSpPr txBox="1"/>
            <p:nvPr/>
          </p:nvSpPr>
          <p:spPr>
            <a:xfrm>
              <a:off x="6228184" y="4005064"/>
              <a:ext cx="360040"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230" name="TextBox 229"/>
            <p:cNvSpPr txBox="1"/>
            <p:nvPr/>
          </p:nvSpPr>
          <p:spPr>
            <a:xfrm>
              <a:off x="6588224" y="4005064"/>
              <a:ext cx="576064" cy="338554"/>
            </a:xfrm>
            <a:prstGeom prst="rect">
              <a:avLst/>
            </a:prstGeom>
            <a:noFill/>
            <a:ln>
              <a:solidFill>
                <a:schemeClr val="tx1"/>
              </a:solidFill>
            </a:ln>
          </p:spPr>
          <p:txBody>
            <a:bodyPr wrap="square" lIns="36000" rIns="36000" rtlCol="0">
              <a:spAutoFit/>
            </a:bodyPr>
            <a:lstStyle/>
            <a:p>
              <a:pPr algn="ctr"/>
              <a:r>
                <a:rPr lang="en-US" altLang="zh-CN" sz="1600" dirty="0" smtClean="0">
                  <a:latin typeface="Times New Roman" pitchFamily="18" charset="0"/>
                  <a:cs typeface="Times New Roman" pitchFamily="18" charset="0"/>
                </a:rPr>
                <a:t>X</a:t>
              </a:r>
              <a:endParaRPr lang="zh-CN" altLang="en-US" sz="1600" baseline="-25000" dirty="0">
                <a:latin typeface="Times New Roman" pitchFamily="18" charset="0"/>
                <a:cs typeface="Times New Roman" pitchFamily="18" charset="0"/>
              </a:endParaRPr>
            </a:p>
          </p:txBody>
        </p:sp>
        <p:cxnSp>
          <p:nvCxnSpPr>
            <p:cNvPr id="232" name="形状 131"/>
            <p:cNvCxnSpPr>
              <a:stCxn id="223" idx="3"/>
              <a:endCxn id="230" idx="2"/>
            </p:cNvCxnSpPr>
            <p:nvPr/>
          </p:nvCxnSpPr>
          <p:spPr>
            <a:xfrm flipH="1">
              <a:off x="6876256" y="2878197"/>
              <a:ext cx="2016224" cy="1465421"/>
            </a:xfrm>
            <a:prstGeom prst="bentConnector4">
              <a:avLst>
                <a:gd name="adj1" fmla="val -6528"/>
                <a:gd name="adj2" fmla="val 11938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rot="5400000">
              <a:off x="6553130" y="3851844"/>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98634" y="2852936"/>
              <a:ext cx="576064"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sp>
        <p:nvSpPr>
          <p:cNvPr id="7" name="页脚占位符 6"/>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129</a:t>
            </a:fld>
            <a:endParaRPr lang="en-US" altLang="zh-CN" dirty="0"/>
          </a:p>
        </p:txBody>
      </p:sp>
      <p:sp>
        <p:nvSpPr>
          <p:cNvPr id="59" name="流程图: 可选过程 58">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0" name="流程图: 可选过程 59">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68" name="流程图: 可选过程 67">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69" name="流程图: 可选过程 68">
            <a:hlinkClick r:id="rId6"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70" name="流程图: 可选过程 69">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7288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的整体结构</a:t>
            </a:r>
            <a:endParaRPr lang="zh-CN" altLang="en-US" dirty="0"/>
          </a:p>
        </p:txBody>
      </p:sp>
      <p:sp>
        <p:nvSpPr>
          <p:cNvPr id="3" name="内容占位符 2"/>
          <p:cNvSpPr>
            <a:spLocks noGrp="1"/>
          </p:cNvSpPr>
          <p:nvPr>
            <p:ph idx="1"/>
          </p:nvPr>
        </p:nvSpPr>
        <p:spPr>
          <a:xfrm>
            <a:off x="357159" y="1500174"/>
            <a:ext cx="4000527" cy="4857784"/>
          </a:xfrm>
        </p:spPr>
        <p:txBody>
          <a:bodyPr/>
          <a:lstStyle/>
          <a:p>
            <a:r>
              <a:rPr lang="en-US" altLang="zh-CN" dirty="0" smtClean="0"/>
              <a:t>64</a:t>
            </a:r>
            <a:r>
              <a:rPr lang="zh-CN" altLang="en-US" dirty="0" smtClean="0"/>
              <a:t>比特明文分组输入</a:t>
            </a:r>
            <a:endParaRPr lang="en-US" altLang="zh-CN" dirty="0" smtClean="0"/>
          </a:p>
          <a:p>
            <a:r>
              <a:rPr lang="en-US" altLang="zh-CN" dirty="0" smtClean="0"/>
              <a:t>64</a:t>
            </a:r>
            <a:r>
              <a:rPr lang="zh-CN" altLang="en-US" dirty="0" smtClean="0"/>
              <a:t>比特密文分组输出</a:t>
            </a:r>
            <a:endParaRPr lang="en-US" altLang="zh-CN" dirty="0" smtClean="0"/>
          </a:p>
          <a:p>
            <a:r>
              <a:rPr lang="en-US" altLang="zh-CN" dirty="0" smtClean="0"/>
              <a:t>64</a:t>
            </a:r>
            <a:r>
              <a:rPr lang="zh-CN" altLang="en-US" dirty="0" smtClean="0"/>
              <a:t>比特密钥</a:t>
            </a:r>
            <a:endParaRPr lang="en-US" altLang="zh-CN" dirty="0" smtClean="0"/>
          </a:p>
          <a:p>
            <a:pPr lvl="1"/>
            <a:r>
              <a:rPr lang="zh-CN" altLang="en-US" dirty="0" smtClean="0"/>
              <a:t>实际只使用</a:t>
            </a:r>
            <a:r>
              <a:rPr lang="en-US" altLang="zh-CN" dirty="0" smtClean="0"/>
              <a:t>56</a:t>
            </a:r>
            <a:r>
              <a:rPr lang="zh-CN" altLang="en-US" dirty="0" smtClean="0"/>
              <a:t>位</a:t>
            </a:r>
            <a:endParaRPr lang="en-US" altLang="zh-CN" dirty="0" smtClean="0"/>
          </a:p>
          <a:p>
            <a:pPr lvl="1"/>
            <a:r>
              <a:rPr lang="zh-CN" altLang="en-US" dirty="0" smtClean="0"/>
              <a:t>其它用作奇偶校验等</a:t>
            </a:r>
            <a:endParaRPr lang="en-US" altLang="zh-CN" dirty="0" smtClean="0"/>
          </a:p>
          <a:p>
            <a:r>
              <a:rPr lang="en-US" altLang="zh-CN" dirty="0" err="1" smtClean="0"/>
              <a:t>Feistel</a:t>
            </a:r>
            <a:r>
              <a:rPr lang="zh-CN" altLang="en-US" dirty="0" smtClean="0"/>
              <a:t>密码框架</a:t>
            </a:r>
            <a:endParaRPr lang="en-US" altLang="zh-CN" dirty="0" smtClean="0"/>
          </a:p>
          <a:p>
            <a:pPr marL="727075" lvl="1"/>
            <a:r>
              <a:rPr lang="en-US" altLang="zh-CN" dirty="0" smtClean="0"/>
              <a:t>16</a:t>
            </a:r>
            <a:r>
              <a:rPr lang="zh-CN" altLang="en-US" dirty="0" smtClean="0"/>
              <a:t>轮操作</a:t>
            </a:r>
            <a:endParaRPr lang="en-US" altLang="zh-CN" dirty="0" smtClean="0"/>
          </a:p>
          <a:p>
            <a:pPr marL="727075" lvl="1"/>
            <a:r>
              <a:rPr lang="en-US" altLang="zh-CN" dirty="0" smtClean="0"/>
              <a:t>IP</a:t>
            </a:r>
            <a:r>
              <a:rPr lang="zh-CN" altLang="en-US" dirty="0" smtClean="0"/>
              <a:t>：初始置换</a:t>
            </a:r>
            <a:endParaRPr lang="en-US" altLang="zh-CN" dirty="0" smtClean="0"/>
          </a:p>
          <a:p>
            <a:pPr marL="727075" lvl="1"/>
            <a:r>
              <a:rPr lang="en-US" altLang="zh-CN" dirty="0" smtClean="0"/>
              <a:t>IP</a:t>
            </a:r>
            <a:r>
              <a:rPr lang="en-US" altLang="zh-CN" baseline="30000" dirty="0" smtClean="0"/>
              <a:t>-1</a:t>
            </a:r>
            <a:r>
              <a:rPr lang="zh-CN" altLang="en-US" dirty="0" smtClean="0"/>
              <a:t>：逆初始置换</a:t>
            </a:r>
            <a:endParaRPr lang="en-US" altLang="zh-CN" dirty="0" smtClean="0"/>
          </a:p>
          <a:p>
            <a:pPr marL="727075" lvl="1"/>
            <a:r>
              <a:rPr lang="en-US" altLang="zh-CN" dirty="0" smtClean="0"/>
              <a:t>PC1</a:t>
            </a:r>
            <a:r>
              <a:rPr lang="zh-CN" altLang="en-US" dirty="0" smtClean="0"/>
              <a:t>、</a:t>
            </a:r>
            <a:r>
              <a:rPr lang="en-US" altLang="zh-CN" dirty="0" smtClean="0"/>
              <a:t>PC2</a:t>
            </a:r>
            <a:r>
              <a:rPr lang="zh-CN" altLang="en-US" dirty="0" smtClean="0"/>
              <a:t>：压缩置换</a:t>
            </a:r>
            <a:endParaRPr lang="en-US" altLang="zh-CN" dirty="0" smtClean="0"/>
          </a:p>
        </p:txBody>
      </p:sp>
      <p:grpSp>
        <p:nvGrpSpPr>
          <p:cNvPr id="187" name="组合 186"/>
          <p:cNvGrpSpPr/>
          <p:nvPr/>
        </p:nvGrpSpPr>
        <p:grpSpPr>
          <a:xfrm>
            <a:off x="4429124" y="1416593"/>
            <a:ext cx="4429156" cy="4941365"/>
            <a:chOff x="4429124" y="1428736"/>
            <a:chExt cx="4429156" cy="4941365"/>
          </a:xfrm>
        </p:grpSpPr>
        <p:sp>
          <p:nvSpPr>
            <p:cNvPr id="28" name="矩形 27"/>
            <p:cNvSpPr/>
            <p:nvPr/>
          </p:nvSpPr>
          <p:spPr>
            <a:xfrm>
              <a:off x="4643438" y="2143116"/>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IP</a:t>
              </a:r>
              <a:endParaRPr lang="zh-CN" altLang="en-US" baseline="30000" dirty="0">
                <a:solidFill>
                  <a:schemeClr val="tx1"/>
                </a:solidFill>
                <a:latin typeface="Times New Roman" pitchFamily="18" charset="0"/>
                <a:cs typeface="Times New Roman" pitchFamily="18" charset="0"/>
              </a:endParaRPr>
            </a:p>
          </p:txBody>
        </p:sp>
        <p:cxnSp>
          <p:nvCxnSpPr>
            <p:cNvPr id="37" name="直接箭头连接符 36"/>
            <p:cNvCxnSpPr>
              <a:stCxn id="47" idx="2"/>
              <a:endCxn id="28" idx="0"/>
            </p:cNvCxnSpPr>
            <p:nvPr/>
          </p:nvCxnSpPr>
          <p:spPr>
            <a:xfrm rot="5400000">
              <a:off x="4937074" y="1972404"/>
              <a:ext cx="34142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8" idx="2"/>
              <a:endCxn id="72" idx="0"/>
            </p:cNvCxnSpPr>
            <p:nvPr/>
          </p:nvCxnSpPr>
          <p:spPr>
            <a:xfrm rot="5400000">
              <a:off x="4964909" y="2571744"/>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2" idx="2"/>
              <a:endCxn id="90" idx="0"/>
            </p:cNvCxnSpPr>
            <p:nvPr/>
          </p:nvCxnSpPr>
          <p:spPr>
            <a:xfrm rot="5400000">
              <a:off x="4714876" y="3964785"/>
              <a:ext cx="785818"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429124" y="6000769"/>
              <a:ext cx="1357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比特密文</a:t>
              </a:r>
              <a:endParaRPr lang="zh-CN" altLang="en-US" dirty="0">
                <a:latin typeface="Times New Roman" pitchFamily="18" charset="0"/>
                <a:cs typeface="Times New Roman" pitchFamily="18" charset="0"/>
              </a:endParaRPr>
            </a:p>
          </p:txBody>
        </p:sp>
        <p:sp>
          <p:nvSpPr>
            <p:cNvPr id="47" name="TextBox 46"/>
            <p:cNvSpPr txBox="1"/>
            <p:nvPr/>
          </p:nvSpPr>
          <p:spPr>
            <a:xfrm>
              <a:off x="4429124" y="1432360"/>
              <a:ext cx="1357323"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比特明文</a:t>
              </a:r>
              <a:endParaRPr lang="zh-CN" altLang="en-US" dirty="0">
                <a:latin typeface="Times New Roman" pitchFamily="18" charset="0"/>
                <a:cs typeface="Times New Roman" pitchFamily="18" charset="0"/>
              </a:endParaRPr>
            </a:p>
          </p:txBody>
        </p:sp>
        <p:sp>
          <p:nvSpPr>
            <p:cNvPr id="49" name="TextBox 48"/>
            <p:cNvSpPr txBox="1"/>
            <p:nvPr/>
          </p:nvSpPr>
          <p:spPr>
            <a:xfrm>
              <a:off x="5572132"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50" name="TextBox 49"/>
            <p:cNvSpPr txBox="1"/>
            <p:nvPr/>
          </p:nvSpPr>
          <p:spPr>
            <a:xfrm>
              <a:off x="5572132" y="4143380"/>
              <a:ext cx="571504"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16</a:t>
              </a:r>
              <a:endParaRPr lang="zh-CN" altLang="en-US" baseline="-25000" dirty="0">
                <a:latin typeface="Times New Roman" pitchFamily="18" charset="0"/>
                <a:cs typeface="Times New Roman" pitchFamily="18" charset="0"/>
              </a:endParaRPr>
            </a:p>
          </p:txBody>
        </p:sp>
        <p:sp>
          <p:nvSpPr>
            <p:cNvPr id="52" name="TextBox 51"/>
            <p:cNvSpPr txBox="1"/>
            <p:nvPr/>
          </p:nvSpPr>
          <p:spPr>
            <a:xfrm>
              <a:off x="7500958" y="1428736"/>
              <a:ext cx="1357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r>
                <a:rPr lang="zh-CN" altLang="en-US" dirty="0" smtClean="0">
                  <a:latin typeface="Times New Roman" pitchFamily="18" charset="0"/>
                  <a:cs typeface="Times New Roman" pitchFamily="18" charset="0"/>
                </a:rPr>
                <a:t>比特密钥</a:t>
              </a:r>
              <a:endParaRPr lang="zh-CN" altLang="en-US" dirty="0">
                <a:latin typeface="Times New Roman" pitchFamily="18" charset="0"/>
                <a:cs typeface="Times New Roman" pitchFamily="18" charset="0"/>
              </a:endParaRPr>
            </a:p>
          </p:txBody>
        </p:sp>
        <p:sp>
          <p:nvSpPr>
            <p:cNvPr id="72" name="矩形 71"/>
            <p:cNvSpPr/>
            <p:nvPr/>
          </p:nvSpPr>
          <p:spPr>
            <a:xfrm>
              <a:off x="4643438" y="2714620"/>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1</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sp>
          <p:nvSpPr>
            <p:cNvPr id="82" name="矩形 81"/>
            <p:cNvSpPr/>
            <p:nvPr/>
          </p:nvSpPr>
          <p:spPr>
            <a:xfrm>
              <a:off x="4643438" y="3286124"/>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2</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cxnSp>
          <p:nvCxnSpPr>
            <p:cNvPr id="83" name="直接箭头连接符 82"/>
            <p:cNvCxnSpPr>
              <a:stCxn id="72" idx="2"/>
              <a:endCxn id="82" idx="0"/>
            </p:cNvCxnSpPr>
            <p:nvPr/>
          </p:nvCxnSpPr>
          <p:spPr>
            <a:xfrm rot="5400000">
              <a:off x="4964909" y="3143248"/>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643438" y="4357694"/>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第</a:t>
              </a:r>
              <a:r>
                <a:rPr lang="en-US" altLang="zh-CN" dirty="0" smtClean="0">
                  <a:solidFill>
                    <a:schemeClr val="tx1"/>
                  </a:solidFill>
                  <a:latin typeface="Times New Roman" pitchFamily="18" charset="0"/>
                  <a:cs typeface="Times New Roman" pitchFamily="18" charset="0"/>
                </a:rPr>
                <a:t>16</a:t>
              </a:r>
              <a:r>
                <a:rPr lang="zh-CN" altLang="en-US" dirty="0" smtClean="0">
                  <a:solidFill>
                    <a:schemeClr val="tx1"/>
                  </a:solidFill>
                  <a:latin typeface="Times New Roman" pitchFamily="18" charset="0"/>
                  <a:cs typeface="Times New Roman" pitchFamily="18" charset="0"/>
                </a:rPr>
                <a:t>轮</a:t>
              </a:r>
              <a:endParaRPr lang="zh-CN" altLang="en-US" baseline="30000" dirty="0">
                <a:solidFill>
                  <a:schemeClr val="tx1"/>
                </a:solidFill>
                <a:latin typeface="Times New Roman" pitchFamily="18" charset="0"/>
                <a:cs typeface="Times New Roman" pitchFamily="18" charset="0"/>
              </a:endParaRPr>
            </a:p>
          </p:txBody>
        </p:sp>
        <p:sp>
          <p:nvSpPr>
            <p:cNvPr id="95" name="矩形 94"/>
            <p:cNvSpPr/>
            <p:nvPr/>
          </p:nvSpPr>
          <p:spPr>
            <a:xfrm>
              <a:off x="4429124" y="4929198"/>
              <a:ext cx="1357322"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32</a:t>
              </a:r>
              <a:r>
                <a:rPr lang="zh-CN" altLang="en-US" dirty="0" smtClean="0">
                  <a:solidFill>
                    <a:schemeClr val="tx1"/>
                  </a:solidFill>
                  <a:latin typeface="Times New Roman" pitchFamily="18" charset="0"/>
                  <a:cs typeface="Times New Roman" pitchFamily="18" charset="0"/>
                </a:rPr>
                <a:t>比特置换</a:t>
              </a:r>
              <a:endParaRPr lang="zh-CN" altLang="en-US" baseline="30000" dirty="0">
                <a:solidFill>
                  <a:schemeClr val="tx1"/>
                </a:solidFill>
                <a:latin typeface="Times New Roman" pitchFamily="18" charset="0"/>
                <a:cs typeface="Times New Roman" pitchFamily="18" charset="0"/>
              </a:endParaRPr>
            </a:p>
          </p:txBody>
        </p:sp>
        <p:sp>
          <p:nvSpPr>
            <p:cNvPr id="98" name="矩形 97"/>
            <p:cNvSpPr/>
            <p:nvPr/>
          </p:nvSpPr>
          <p:spPr>
            <a:xfrm>
              <a:off x="4643438" y="5500702"/>
              <a:ext cx="928694" cy="285752"/>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IP</a:t>
              </a:r>
              <a:r>
                <a:rPr lang="en-US" altLang="zh-CN" baseline="30000" dirty="0" smtClean="0">
                  <a:solidFill>
                    <a:schemeClr val="tx1"/>
                  </a:solidFill>
                  <a:latin typeface="Times New Roman" pitchFamily="18" charset="0"/>
                  <a:cs typeface="Times New Roman" pitchFamily="18" charset="0"/>
                </a:rPr>
                <a:t>-1</a:t>
              </a:r>
              <a:endParaRPr lang="zh-CN" altLang="en-US" baseline="30000" dirty="0">
                <a:solidFill>
                  <a:schemeClr val="tx1"/>
                </a:solidFill>
                <a:latin typeface="Times New Roman" pitchFamily="18" charset="0"/>
                <a:cs typeface="Times New Roman" pitchFamily="18" charset="0"/>
              </a:endParaRPr>
            </a:p>
          </p:txBody>
        </p:sp>
        <p:cxnSp>
          <p:nvCxnSpPr>
            <p:cNvPr id="99" name="直接箭头连接符 98"/>
            <p:cNvCxnSpPr>
              <a:stCxn id="90" idx="2"/>
              <a:endCxn id="95" idx="0"/>
            </p:cNvCxnSpPr>
            <p:nvPr/>
          </p:nvCxnSpPr>
          <p:spPr>
            <a:xfrm rot="5400000">
              <a:off x="4964909" y="4786322"/>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5" idx="2"/>
              <a:endCxn id="98" idx="0"/>
            </p:cNvCxnSpPr>
            <p:nvPr/>
          </p:nvCxnSpPr>
          <p:spPr>
            <a:xfrm rot="5400000">
              <a:off x="4964909" y="5357826"/>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98" idx="2"/>
              <a:endCxn id="46" idx="0"/>
            </p:cNvCxnSpPr>
            <p:nvPr/>
          </p:nvCxnSpPr>
          <p:spPr>
            <a:xfrm rot="5400000">
              <a:off x="5000628" y="5893611"/>
              <a:ext cx="214315"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7715272" y="2143116"/>
              <a:ext cx="928694"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PC1</a:t>
              </a:r>
              <a:endParaRPr lang="zh-CN" altLang="en-US" baseline="30000" dirty="0">
                <a:solidFill>
                  <a:schemeClr val="tx1"/>
                </a:solidFill>
                <a:latin typeface="Times New Roman" pitchFamily="18" charset="0"/>
                <a:cs typeface="Times New Roman" pitchFamily="18" charset="0"/>
              </a:endParaRPr>
            </a:p>
          </p:txBody>
        </p:sp>
        <p:sp>
          <p:nvSpPr>
            <p:cNvPr id="115" name="矩形 114"/>
            <p:cNvSpPr/>
            <p:nvPr/>
          </p:nvSpPr>
          <p:spPr>
            <a:xfrm>
              <a:off x="7572396" y="2714620"/>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6" name="矩形 115"/>
            <p:cNvSpPr/>
            <p:nvPr/>
          </p:nvSpPr>
          <p:spPr>
            <a:xfrm>
              <a:off x="7572396" y="3286124"/>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7" name="矩形 116"/>
            <p:cNvSpPr/>
            <p:nvPr/>
          </p:nvSpPr>
          <p:spPr>
            <a:xfrm>
              <a:off x="7572396" y="4357694"/>
              <a:ext cx="121444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分组左移</a:t>
              </a:r>
              <a:endParaRPr lang="zh-CN" altLang="en-US" baseline="30000" dirty="0">
                <a:solidFill>
                  <a:schemeClr val="tx1"/>
                </a:solidFill>
                <a:latin typeface="Times New Roman" pitchFamily="18" charset="0"/>
                <a:cs typeface="Times New Roman" pitchFamily="18" charset="0"/>
              </a:endParaRPr>
            </a:p>
          </p:txBody>
        </p:sp>
        <p:sp>
          <p:nvSpPr>
            <p:cNvPr id="118" name="矩形 117"/>
            <p:cNvSpPr/>
            <p:nvPr/>
          </p:nvSpPr>
          <p:spPr>
            <a:xfrm>
              <a:off x="6286512" y="2714620"/>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cxnSp>
          <p:nvCxnSpPr>
            <p:cNvPr id="119" name="直接箭头连接符 118"/>
            <p:cNvCxnSpPr>
              <a:stCxn id="52" idx="2"/>
              <a:endCxn id="112" idx="0"/>
            </p:cNvCxnSpPr>
            <p:nvPr/>
          </p:nvCxnSpPr>
          <p:spPr>
            <a:xfrm rot="5400000">
              <a:off x="8007095" y="1970592"/>
              <a:ext cx="34504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112" idx="2"/>
              <a:endCxn id="115" idx="0"/>
            </p:cNvCxnSpPr>
            <p:nvPr/>
          </p:nvCxnSpPr>
          <p:spPr>
            <a:xfrm rot="5400000">
              <a:off x="8036743" y="2571744"/>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15" idx="2"/>
              <a:endCxn id="116" idx="0"/>
            </p:cNvCxnSpPr>
            <p:nvPr/>
          </p:nvCxnSpPr>
          <p:spPr>
            <a:xfrm rot="5400000">
              <a:off x="8036743" y="3143248"/>
              <a:ext cx="28575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16" idx="2"/>
              <a:endCxn id="117" idx="0"/>
            </p:cNvCxnSpPr>
            <p:nvPr/>
          </p:nvCxnSpPr>
          <p:spPr>
            <a:xfrm rot="5400000">
              <a:off x="7786710" y="3964785"/>
              <a:ext cx="785818"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5" idx="1"/>
              <a:endCxn id="118" idx="3"/>
            </p:cNvCxnSpPr>
            <p:nvPr/>
          </p:nvCxnSpPr>
          <p:spPr>
            <a:xfrm rot="10800000">
              <a:off x="7143768" y="2857496"/>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18" idx="1"/>
              <a:endCxn id="72" idx="3"/>
            </p:cNvCxnSpPr>
            <p:nvPr/>
          </p:nvCxnSpPr>
          <p:spPr>
            <a:xfrm rot="10800000">
              <a:off x="5572132" y="2857496"/>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6286512" y="3286124"/>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sp>
          <p:nvSpPr>
            <p:cNvPr id="145" name="矩形 144"/>
            <p:cNvSpPr/>
            <p:nvPr/>
          </p:nvSpPr>
          <p:spPr>
            <a:xfrm>
              <a:off x="6286512" y="4357694"/>
              <a:ext cx="857256"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baseline="30000" dirty="0">
                <a:solidFill>
                  <a:schemeClr val="tx1"/>
                </a:solidFill>
                <a:latin typeface="Times New Roman" pitchFamily="18" charset="0"/>
                <a:cs typeface="Times New Roman" pitchFamily="18" charset="0"/>
              </a:endParaRPr>
            </a:p>
          </p:txBody>
        </p:sp>
        <p:cxnSp>
          <p:nvCxnSpPr>
            <p:cNvPr id="146" name="直接箭头连接符 145"/>
            <p:cNvCxnSpPr>
              <a:stCxn id="116" idx="1"/>
              <a:endCxn id="144" idx="3"/>
            </p:cNvCxnSpPr>
            <p:nvPr/>
          </p:nvCxnSpPr>
          <p:spPr>
            <a:xfrm rot="10800000">
              <a:off x="7143768" y="342900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17" idx="1"/>
              <a:endCxn id="145" idx="3"/>
            </p:cNvCxnSpPr>
            <p:nvPr/>
          </p:nvCxnSpPr>
          <p:spPr>
            <a:xfrm rot="10800000">
              <a:off x="7143768" y="450057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stCxn id="144" idx="1"/>
              <a:endCxn id="82" idx="3"/>
            </p:cNvCxnSpPr>
            <p:nvPr/>
          </p:nvCxnSpPr>
          <p:spPr>
            <a:xfrm rot="10800000">
              <a:off x="5572132" y="3429000"/>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45" idx="1"/>
              <a:endCxn id="90" idx="3"/>
            </p:cNvCxnSpPr>
            <p:nvPr/>
          </p:nvCxnSpPr>
          <p:spPr>
            <a:xfrm rot="10800000">
              <a:off x="5572132" y="4500570"/>
              <a:ext cx="71438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5400000">
              <a:off x="7358082" y="442913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5400000">
              <a:off x="5032160" y="250030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5400000">
              <a:off x="5032160"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5400000">
              <a:off x="6072198" y="278605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5400000">
              <a:off x="6072198"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5400000">
              <a:off x="7358082" y="278605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5400000">
              <a:off x="7358082"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5400000">
              <a:off x="5040534" y="528638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5400000">
              <a:off x="8103994" y="250030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5400000">
              <a:off x="8103994"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5072066" y="2388962"/>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3" name="TextBox 172"/>
            <p:cNvSpPr txBox="1"/>
            <p:nvPr/>
          </p:nvSpPr>
          <p:spPr>
            <a:xfrm>
              <a:off x="5072066" y="296046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4" name="TextBox 173"/>
            <p:cNvSpPr txBox="1"/>
            <p:nvPr/>
          </p:nvSpPr>
          <p:spPr>
            <a:xfrm>
              <a:off x="5072066" y="5175044"/>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75" name="TextBox 174"/>
            <p:cNvSpPr txBox="1"/>
            <p:nvPr/>
          </p:nvSpPr>
          <p:spPr>
            <a:xfrm>
              <a:off x="5929322"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176" name="TextBox 175"/>
            <p:cNvSpPr txBox="1"/>
            <p:nvPr/>
          </p:nvSpPr>
          <p:spPr>
            <a:xfrm>
              <a:off x="5929322" y="307181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177" name="TextBox 176"/>
            <p:cNvSpPr txBox="1"/>
            <p:nvPr/>
          </p:nvSpPr>
          <p:spPr>
            <a:xfrm>
              <a:off x="5929322" y="414338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cxnSp>
          <p:nvCxnSpPr>
            <p:cNvPr id="178" name="直接连接符 177"/>
            <p:cNvCxnSpPr/>
            <p:nvPr/>
          </p:nvCxnSpPr>
          <p:spPr>
            <a:xfrm rot="5400000">
              <a:off x="6072198" y="442913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0">
              <a:off x="5040534" y="469911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087832" y="460354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64</a:t>
              </a:r>
              <a:endParaRPr lang="zh-CN" altLang="en-US" dirty="0">
                <a:latin typeface="Times New Roman" pitchFamily="18" charset="0"/>
                <a:cs typeface="Times New Roman" pitchFamily="18" charset="0"/>
              </a:endParaRPr>
            </a:p>
          </p:txBody>
        </p:sp>
        <p:sp>
          <p:nvSpPr>
            <p:cNvPr id="181" name="TextBox 180"/>
            <p:cNvSpPr txBox="1"/>
            <p:nvPr/>
          </p:nvSpPr>
          <p:spPr>
            <a:xfrm>
              <a:off x="7215206" y="414338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2" name="TextBox 181"/>
            <p:cNvSpPr txBox="1"/>
            <p:nvPr/>
          </p:nvSpPr>
          <p:spPr>
            <a:xfrm>
              <a:off x="7215206" y="3071810"/>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3" name="TextBox 182"/>
            <p:cNvSpPr txBox="1"/>
            <p:nvPr/>
          </p:nvSpPr>
          <p:spPr>
            <a:xfrm>
              <a:off x="7215206" y="250030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4" name="TextBox 183"/>
            <p:cNvSpPr txBox="1"/>
            <p:nvPr/>
          </p:nvSpPr>
          <p:spPr>
            <a:xfrm>
              <a:off x="8183806" y="2388962"/>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sp>
          <p:nvSpPr>
            <p:cNvPr id="185" name="TextBox 184"/>
            <p:cNvSpPr txBox="1"/>
            <p:nvPr/>
          </p:nvSpPr>
          <p:spPr>
            <a:xfrm>
              <a:off x="8183806" y="2960466"/>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56</a:t>
              </a:r>
              <a:endParaRPr lang="zh-CN" altLang="en-US"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66" name="流程图: 可选过程 65">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67" name="流程图: 可选过程 6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68" name="流程图: 可选过程 6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69" name="流程图: 可选过程 6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70" name="流程图: 可选过程 6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2645847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可变长分组模式（以</a:t>
            </a:r>
            <a:r>
              <a:rPr lang="en-US" altLang="zh-CN" dirty="0" smtClean="0"/>
              <a:t>CBC</a:t>
            </a:r>
            <a:r>
              <a:rPr lang="zh-CN" altLang="en-US" dirty="0" smtClean="0"/>
              <a:t>为例）</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grpSp>
        <p:nvGrpSpPr>
          <p:cNvPr id="5" name="组合 94"/>
          <p:cNvGrpSpPr/>
          <p:nvPr/>
        </p:nvGrpSpPr>
        <p:grpSpPr>
          <a:xfrm>
            <a:off x="683568" y="2492896"/>
            <a:ext cx="4032448" cy="2583902"/>
            <a:chOff x="683568" y="2492896"/>
            <a:chExt cx="4032448" cy="2583902"/>
          </a:xfrm>
        </p:grpSpPr>
        <p:sp>
          <p:nvSpPr>
            <p:cNvPr id="6" name="TextBox 5"/>
            <p:cNvSpPr txBox="1"/>
            <p:nvPr/>
          </p:nvSpPr>
          <p:spPr>
            <a:xfrm>
              <a:off x="2771800" y="467668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加密</a:t>
              </a:r>
              <a:endParaRPr lang="zh-CN" altLang="en-US" sz="2000" dirty="0">
                <a:latin typeface="Times New Roman" pitchFamily="18" charset="0"/>
                <a:cs typeface="Times New Roman" pitchFamily="18" charset="0"/>
              </a:endParaRPr>
            </a:p>
          </p:txBody>
        </p:sp>
        <p:sp>
          <p:nvSpPr>
            <p:cNvPr id="21" name="矩形 20"/>
            <p:cNvSpPr/>
            <p:nvPr/>
          </p:nvSpPr>
          <p:spPr>
            <a:xfrm>
              <a:off x="2890160" y="281945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22" name="TextBox 21"/>
            <p:cNvSpPr txBox="1"/>
            <p:nvPr/>
          </p:nvSpPr>
          <p:spPr>
            <a:xfrm>
              <a:off x="4073074" y="2492896"/>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23" name="TextBox 22"/>
            <p:cNvSpPr txBox="1"/>
            <p:nvPr/>
          </p:nvSpPr>
          <p:spPr>
            <a:xfrm>
              <a:off x="2390094" y="28101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24" name="TextBox 23"/>
            <p:cNvSpPr txBox="1"/>
            <p:nvPr/>
          </p:nvSpPr>
          <p:spPr>
            <a:xfrm>
              <a:off x="4073074" y="4139594"/>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25" name="直接箭头连接符 24"/>
            <p:cNvCxnSpPr>
              <a:stCxn id="23" idx="3"/>
              <a:endCxn id="21" idx="1"/>
            </p:cNvCxnSpPr>
            <p:nvPr/>
          </p:nvCxnSpPr>
          <p:spPr>
            <a:xfrm>
              <a:off x="2675846" y="2979457"/>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1" idx="2"/>
              <a:endCxn id="68" idx="0"/>
            </p:cNvCxnSpPr>
            <p:nvPr/>
          </p:nvCxnSpPr>
          <p:spPr>
            <a:xfrm rot="5400000">
              <a:off x="3195865" y="3310246"/>
              <a:ext cx="31728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76" idx="4"/>
              <a:endCxn id="24" idx="0"/>
            </p:cNvCxnSpPr>
            <p:nvPr/>
          </p:nvCxnSpPr>
          <p:spPr>
            <a:xfrm rot="16200000" flipH="1">
              <a:off x="4069175" y="3814224"/>
              <a:ext cx="649348"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2" idx="2"/>
              <a:endCxn id="76" idx="0"/>
            </p:cNvCxnSpPr>
            <p:nvPr/>
          </p:nvCxnSpPr>
          <p:spPr>
            <a:xfrm rot="5400000">
              <a:off x="4154452" y="3070153"/>
              <a:ext cx="47879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形状 131"/>
            <p:cNvCxnSpPr>
              <a:endCxn id="21" idx="0"/>
            </p:cNvCxnSpPr>
            <p:nvPr/>
          </p:nvCxnSpPr>
          <p:spPr>
            <a:xfrm flipV="1">
              <a:off x="1857009" y="2819452"/>
              <a:ext cx="1497498" cy="1154425"/>
            </a:xfrm>
            <a:prstGeom prst="bentConnector4">
              <a:avLst>
                <a:gd name="adj1" fmla="val 36602"/>
                <a:gd name="adj2" fmla="val 119802"/>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89962" y="3518066"/>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40" name="TextBox 39"/>
            <p:cNvSpPr txBox="1"/>
            <p:nvPr/>
          </p:nvSpPr>
          <p:spPr>
            <a:xfrm>
              <a:off x="1389962" y="249289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41" name="TextBox 40"/>
            <p:cNvSpPr txBox="1"/>
            <p:nvPr/>
          </p:nvSpPr>
          <p:spPr>
            <a:xfrm>
              <a:off x="889896" y="3508794"/>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42" name="TextBox 41"/>
            <p:cNvSpPr txBox="1"/>
            <p:nvPr/>
          </p:nvSpPr>
          <p:spPr>
            <a:xfrm>
              <a:off x="1389962" y="415460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43" name="直接箭头连接符 42"/>
            <p:cNvCxnSpPr>
              <a:stCxn id="41" idx="3"/>
              <a:endCxn id="39" idx="1"/>
            </p:cNvCxnSpPr>
            <p:nvPr/>
          </p:nvCxnSpPr>
          <p:spPr>
            <a:xfrm>
              <a:off x="1175648" y="3678071"/>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6" idx="4"/>
              <a:endCxn id="39" idx="0"/>
            </p:cNvCxnSpPr>
            <p:nvPr/>
          </p:nvCxnSpPr>
          <p:spPr>
            <a:xfrm rot="16200000" flipH="1">
              <a:off x="1716780" y="3380537"/>
              <a:ext cx="273666"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9" idx="2"/>
              <a:endCxn id="42" idx="0"/>
            </p:cNvCxnSpPr>
            <p:nvPr/>
          </p:nvCxnSpPr>
          <p:spPr>
            <a:xfrm rot="5400000">
              <a:off x="1702115" y="4002412"/>
              <a:ext cx="304388"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流程图: 或者 45"/>
            <p:cNvSpPr/>
            <p:nvPr/>
          </p:nvSpPr>
          <p:spPr>
            <a:xfrm>
              <a:off x="1762918" y="3064400"/>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a:stCxn id="40" idx="2"/>
              <a:endCxn id="46" idx="0"/>
            </p:cNvCxnSpPr>
            <p:nvPr/>
          </p:nvCxnSpPr>
          <p:spPr>
            <a:xfrm rot="5400000">
              <a:off x="1737139" y="2947230"/>
              <a:ext cx="232950" cy="139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890160" y="3468888"/>
              <a:ext cx="928694" cy="571504"/>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选左侧</a:t>
              </a:r>
              <a:endParaRPr lang="en-US" altLang="zh-CN" sz="1600" dirty="0" smtClean="0">
                <a:solidFill>
                  <a:schemeClr val="tx1"/>
                </a:solidFill>
                <a:latin typeface="Times New Roman" pitchFamily="18" charset="0"/>
                <a:cs typeface="Times New Roman" pitchFamily="18" charset="0"/>
              </a:endParaRPr>
            </a:p>
            <a:p>
              <a:pPr algn="ctr"/>
              <a:r>
                <a:rPr lang="en-US" altLang="zh-CN" sz="1600" dirty="0" smtClean="0">
                  <a:solidFill>
                    <a:schemeClr val="tx1"/>
                  </a:solidFill>
                  <a:latin typeface="Times New Roman" pitchFamily="18" charset="0"/>
                  <a:cs typeface="Times New Roman" pitchFamily="18" charset="0"/>
                </a:rPr>
                <a:t>j</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sp>
          <p:nvSpPr>
            <p:cNvPr id="76" name="流程图: 或者 75"/>
            <p:cNvSpPr/>
            <p:nvPr/>
          </p:nvSpPr>
          <p:spPr>
            <a:xfrm>
              <a:off x="4303154" y="331024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形状 131"/>
            <p:cNvCxnSpPr>
              <a:stCxn id="68" idx="2"/>
              <a:endCxn id="76" idx="2"/>
            </p:cNvCxnSpPr>
            <p:nvPr/>
          </p:nvCxnSpPr>
          <p:spPr>
            <a:xfrm rot="5400000" flipH="1" flipV="1">
              <a:off x="3508757" y="3245995"/>
              <a:ext cx="640146" cy="948647"/>
            </a:xfrm>
            <a:prstGeom prst="bentConnector4">
              <a:avLst>
                <a:gd name="adj1" fmla="val -18471"/>
                <a:gd name="adj2" fmla="val 6284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1187624" y="3140968"/>
              <a:ext cx="57606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3568" y="2996952"/>
              <a:ext cx="648072"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grpSp>
        <p:nvGrpSpPr>
          <p:cNvPr id="7" name="组合 97"/>
          <p:cNvGrpSpPr/>
          <p:nvPr/>
        </p:nvGrpSpPr>
        <p:grpSpPr>
          <a:xfrm>
            <a:off x="4932040" y="2492896"/>
            <a:ext cx="3960440" cy="2583902"/>
            <a:chOff x="4932040" y="2492896"/>
            <a:chExt cx="3960440" cy="2583902"/>
          </a:xfrm>
        </p:grpSpPr>
        <p:sp>
          <p:nvSpPr>
            <p:cNvPr id="61" name="TextBox 60"/>
            <p:cNvSpPr txBox="1"/>
            <p:nvPr/>
          </p:nvSpPr>
          <p:spPr>
            <a:xfrm>
              <a:off x="6948264" y="4676688"/>
              <a:ext cx="697627" cy="400110"/>
            </a:xfrm>
            <a:prstGeom prst="rect">
              <a:avLst/>
            </a:prstGeom>
            <a:noFill/>
          </p:spPr>
          <p:txBody>
            <a:bodyPr wrap="none" rtlCol="0">
              <a:spAutoFit/>
            </a:bodyPr>
            <a:lstStyle/>
            <a:p>
              <a:r>
                <a:rPr lang="zh-CN" altLang="en-US" sz="2000" dirty="0" smtClean="0">
                  <a:latin typeface="Times New Roman" pitchFamily="18" charset="0"/>
                  <a:cs typeface="Times New Roman" pitchFamily="18" charset="0"/>
                </a:rPr>
                <a:t>解密</a:t>
              </a:r>
              <a:endParaRPr lang="zh-CN" altLang="en-US" sz="2000" dirty="0">
                <a:latin typeface="Times New Roman" pitchFamily="18" charset="0"/>
                <a:cs typeface="Times New Roman" pitchFamily="18" charset="0"/>
              </a:endParaRPr>
            </a:p>
          </p:txBody>
        </p:sp>
        <p:sp>
          <p:nvSpPr>
            <p:cNvPr id="62" name="矩形 61"/>
            <p:cNvSpPr/>
            <p:nvPr/>
          </p:nvSpPr>
          <p:spPr>
            <a:xfrm>
              <a:off x="7066624" y="2819452"/>
              <a:ext cx="928694" cy="3321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加密</a:t>
              </a:r>
              <a:endParaRPr lang="zh-CN" altLang="en-US" sz="1600" dirty="0">
                <a:solidFill>
                  <a:schemeClr val="tx1"/>
                </a:solidFill>
                <a:latin typeface="Times New Roman" pitchFamily="18" charset="0"/>
                <a:cs typeface="Times New Roman" pitchFamily="18" charset="0"/>
              </a:endParaRPr>
            </a:p>
          </p:txBody>
        </p:sp>
        <p:sp>
          <p:nvSpPr>
            <p:cNvPr id="63" name="TextBox 62"/>
            <p:cNvSpPr txBox="1"/>
            <p:nvPr/>
          </p:nvSpPr>
          <p:spPr>
            <a:xfrm>
              <a:off x="8249538" y="2492896"/>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sp>
          <p:nvSpPr>
            <p:cNvPr id="64" name="TextBox 63"/>
            <p:cNvSpPr txBox="1"/>
            <p:nvPr/>
          </p:nvSpPr>
          <p:spPr>
            <a:xfrm>
              <a:off x="6566558" y="2810180"/>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65" name="TextBox 64"/>
            <p:cNvSpPr txBox="1"/>
            <p:nvPr/>
          </p:nvSpPr>
          <p:spPr>
            <a:xfrm>
              <a:off x="8249538" y="4139594"/>
              <a:ext cx="642942"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a:t>
              </a:r>
              <a:endParaRPr lang="zh-CN" altLang="en-US" sz="1600" baseline="-25000" dirty="0">
                <a:latin typeface="Times New Roman" pitchFamily="18" charset="0"/>
                <a:cs typeface="Times New Roman" pitchFamily="18" charset="0"/>
              </a:endParaRPr>
            </a:p>
          </p:txBody>
        </p:sp>
        <p:cxnSp>
          <p:nvCxnSpPr>
            <p:cNvPr id="66" name="直接箭头连接符 65"/>
            <p:cNvCxnSpPr>
              <a:stCxn id="64" idx="3"/>
              <a:endCxn id="62" idx="1"/>
            </p:cNvCxnSpPr>
            <p:nvPr/>
          </p:nvCxnSpPr>
          <p:spPr>
            <a:xfrm>
              <a:off x="6852310" y="2979457"/>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2" idx="2"/>
              <a:endCxn id="82" idx="0"/>
            </p:cNvCxnSpPr>
            <p:nvPr/>
          </p:nvCxnSpPr>
          <p:spPr>
            <a:xfrm rot="5400000">
              <a:off x="7372329" y="3310246"/>
              <a:ext cx="31728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83" idx="4"/>
              <a:endCxn id="65" idx="0"/>
            </p:cNvCxnSpPr>
            <p:nvPr/>
          </p:nvCxnSpPr>
          <p:spPr>
            <a:xfrm rot="16200000" flipH="1">
              <a:off x="8245639" y="3814224"/>
              <a:ext cx="649348"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2"/>
              <a:endCxn id="83" idx="0"/>
            </p:cNvCxnSpPr>
            <p:nvPr/>
          </p:nvCxnSpPr>
          <p:spPr>
            <a:xfrm rot="5400000">
              <a:off x="8330916" y="3070153"/>
              <a:ext cx="47879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1" name="形状 131"/>
            <p:cNvCxnSpPr>
              <a:endCxn id="62" idx="0"/>
            </p:cNvCxnSpPr>
            <p:nvPr/>
          </p:nvCxnSpPr>
          <p:spPr>
            <a:xfrm flipV="1">
              <a:off x="6026727" y="2819452"/>
              <a:ext cx="1504244" cy="1212221"/>
            </a:xfrm>
            <a:prstGeom prst="bentConnector4">
              <a:avLst>
                <a:gd name="adj1" fmla="val 38249"/>
                <a:gd name="adj2" fmla="val 118858"/>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5566426" y="3518066"/>
              <a:ext cx="928694" cy="332152"/>
            </a:xfrm>
            <a:prstGeom prst="rect">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解密</a:t>
              </a:r>
              <a:endParaRPr lang="zh-CN" altLang="en-US" sz="1600" dirty="0">
                <a:solidFill>
                  <a:schemeClr val="tx1"/>
                </a:solidFill>
                <a:latin typeface="Times New Roman" pitchFamily="18" charset="0"/>
                <a:cs typeface="Times New Roman" pitchFamily="18" charset="0"/>
              </a:endParaRPr>
            </a:p>
          </p:txBody>
        </p:sp>
        <p:sp>
          <p:nvSpPr>
            <p:cNvPr id="73" name="TextBox 72"/>
            <p:cNvSpPr txBox="1"/>
            <p:nvPr/>
          </p:nvSpPr>
          <p:spPr>
            <a:xfrm>
              <a:off x="5566426" y="249289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P</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sp>
          <p:nvSpPr>
            <p:cNvPr id="74" name="TextBox 73"/>
            <p:cNvSpPr txBox="1"/>
            <p:nvPr/>
          </p:nvSpPr>
          <p:spPr>
            <a:xfrm>
              <a:off x="5066360" y="3508794"/>
              <a:ext cx="285752" cy="338554"/>
            </a:xfrm>
            <a:prstGeom prst="rect">
              <a:avLst/>
            </a:prstGeom>
            <a:noFill/>
          </p:spPr>
          <p:txBody>
            <a:bodyPr wrap="square" rtlCol="0">
              <a:spAutoFit/>
            </a:bodyPr>
            <a:lstStyle/>
            <a:p>
              <a:r>
                <a:rPr lang="en-US" altLang="zh-CN" sz="1600" dirty="0" smtClean="0">
                  <a:latin typeface="Times New Roman" pitchFamily="18" charset="0"/>
                  <a:cs typeface="Times New Roman" pitchFamily="18" charset="0"/>
                </a:rPr>
                <a:t>K</a:t>
              </a:r>
              <a:endParaRPr lang="zh-CN" altLang="en-US" sz="1600" baseline="-25000" dirty="0">
                <a:latin typeface="Times New Roman" pitchFamily="18" charset="0"/>
                <a:cs typeface="Times New Roman" pitchFamily="18" charset="0"/>
              </a:endParaRPr>
            </a:p>
          </p:txBody>
        </p:sp>
        <p:sp>
          <p:nvSpPr>
            <p:cNvPr id="75" name="TextBox 74"/>
            <p:cNvSpPr txBox="1"/>
            <p:nvPr/>
          </p:nvSpPr>
          <p:spPr>
            <a:xfrm>
              <a:off x="5566426" y="4154606"/>
              <a:ext cx="928694" cy="338554"/>
            </a:xfrm>
            <a:prstGeom prst="rect">
              <a:avLst/>
            </a:prstGeom>
            <a:noFill/>
            <a:ln>
              <a:solidFill>
                <a:schemeClr val="tx1"/>
              </a:solid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N-1</a:t>
              </a:r>
              <a:endParaRPr lang="zh-CN" altLang="en-US" sz="1600" baseline="-25000" dirty="0">
                <a:latin typeface="Times New Roman" pitchFamily="18" charset="0"/>
                <a:cs typeface="Times New Roman" pitchFamily="18" charset="0"/>
              </a:endParaRPr>
            </a:p>
          </p:txBody>
        </p:sp>
        <p:cxnSp>
          <p:nvCxnSpPr>
            <p:cNvPr id="77" name="直接箭头连接符 76"/>
            <p:cNvCxnSpPr>
              <a:stCxn id="74" idx="3"/>
              <a:endCxn id="72" idx="1"/>
            </p:cNvCxnSpPr>
            <p:nvPr/>
          </p:nvCxnSpPr>
          <p:spPr>
            <a:xfrm>
              <a:off x="5352112" y="3678071"/>
              <a:ext cx="214314" cy="607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80" idx="4"/>
              <a:endCxn id="72" idx="0"/>
            </p:cNvCxnSpPr>
            <p:nvPr/>
          </p:nvCxnSpPr>
          <p:spPr>
            <a:xfrm rot="16200000" flipH="1">
              <a:off x="5893244" y="3380537"/>
              <a:ext cx="273666"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2" idx="2"/>
              <a:endCxn id="75" idx="0"/>
            </p:cNvCxnSpPr>
            <p:nvPr/>
          </p:nvCxnSpPr>
          <p:spPr>
            <a:xfrm rot="5400000">
              <a:off x="5878579" y="4002412"/>
              <a:ext cx="304388" cy="158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5939382" y="3064400"/>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80"/>
            <p:cNvCxnSpPr>
              <a:stCxn id="73" idx="2"/>
              <a:endCxn id="80" idx="0"/>
            </p:cNvCxnSpPr>
            <p:nvPr/>
          </p:nvCxnSpPr>
          <p:spPr>
            <a:xfrm rot="5400000">
              <a:off x="5913603" y="2947230"/>
              <a:ext cx="232950" cy="1391"/>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066624" y="3468888"/>
              <a:ext cx="928694" cy="571504"/>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Times New Roman" pitchFamily="18" charset="0"/>
                  <a:cs typeface="Times New Roman" pitchFamily="18" charset="0"/>
                </a:rPr>
                <a:t>选左侧</a:t>
              </a:r>
              <a:endParaRPr lang="en-US" altLang="zh-CN" sz="1600" dirty="0" smtClean="0">
                <a:solidFill>
                  <a:schemeClr val="tx1"/>
                </a:solidFill>
                <a:latin typeface="Times New Roman" pitchFamily="18" charset="0"/>
                <a:cs typeface="Times New Roman" pitchFamily="18" charset="0"/>
              </a:endParaRPr>
            </a:p>
            <a:p>
              <a:pPr algn="ctr"/>
              <a:r>
                <a:rPr lang="en-US" altLang="zh-CN" sz="1600" dirty="0" smtClean="0">
                  <a:solidFill>
                    <a:schemeClr val="tx1"/>
                  </a:solidFill>
                  <a:latin typeface="Times New Roman" pitchFamily="18" charset="0"/>
                  <a:cs typeface="Times New Roman" pitchFamily="18" charset="0"/>
                </a:rPr>
                <a:t>j</a:t>
              </a:r>
              <a:r>
                <a:rPr lang="zh-CN" altLang="en-US" sz="1600" dirty="0" smtClean="0">
                  <a:solidFill>
                    <a:schemeClr val="tx1"/>
                  </a:solidFill>
                  <a:latin typeface="Times New Roman" pitchFamily="18" charset="0"/>
                  <a:cs typeface="Times New Roman" pitchFamily="18" charset="0"/>
                </a:rPr>
                <a:t>位</a:t>
              </a:r>
              <a:endParaRPr lang="zh-CN" altLang="en-US" sz="1600" dirty="0">
                <a:solidFill>
                  <a:schemeClr val="tx1"/>
                </a:solidFill>
                <a:latin typeface="Times New Roman" pitchFamily="18" charset="0"/>
                <a:cs typeface="Times New Roman" pitchFamily="18" charset="0"/>
              </a:endParaRPr>
            </a:p>
          </p:txBody>
        </p:sp>
        <p:sp>
          <p:nvSpPr>
            <p:cNvPr id="83" name="流程图: 或者 82"/>
            <p:cNvSpPr/>
            <p:nvPr/>
          </p:nvSpPr>
          <p:spPr>
            <a:xfrm>
              <a:off x="8479618" y="3310246"/>
              <a:ext cx="180000" cy="180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形状 131"/>
            <p:cNvCxnSpPr>
              <a:stCxn id="82" idx="2"/>
              <a:endCxn id="83" idx="2"/>
            </p:cNvCxnSpPr>
            <p:nvPr/>
          </p:nvCxnSpPr>
          <p:spPr>
            <a:xfrm rot="5400000" flipH="1" flipV="1">
              <a:off x="7685221" y="3245995"/>
              <a:ext cx="640146" cy="948647"/>
            </a:xfrm>
            <a:prstGeom prst="bentConnector4">
              <a:avLst>
                <a:gd name="adj1" fmla="val -18471"/>
                <a:gd name="adj2" fmla="val 6284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436096" y="3140968"/>
              <a:ext cx="504056"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932040" y="3020504"/>
              <a:ext cx="648072" cy="338554"/>
            </a:xfrm>
            <a:prstGeom prst="rect">
              <a:avLst/>
            </a:prstGeom>
            <a:noFill/>
            <a:ln>
              <a:noFill/>
            </a:ln>
          </p:spPr>
          <p:txBody>
            <a:bodyPr wrap="square" rtlCol="0">
              <a:spAutoFit/>
            </a:bodyPr>
            <a:lstStyle/>
            <a:p>
              <a:pPr algn="ctr"/>
              <a:r>
                <a:rPr lang="en-US" altLang="zh-CN" sz="1600" dirty="0" smtClean="0">
                  <a:latin typeface="Times New Roman" pitchFamily="18" charset="0"/>
                  <a:cs typeface="Times New Roman" pitchFamily="18" charset="0"/>
                </a:rPr>
                <a:t>C</a:t>
              </a:r>
              <a:r>
                <a:rPr lang="en-US" altLang="zh-CN" sz="1600" baseline="-25000" dirty="0" smtClean="0">
                  <a:latin typeface="Times New Roman" pitchFamily="18" charset="0"/>
                  <a:cs typeface="Times New Roman" pitchFamily="18" charset="0"/>
                </a:rPr>
                <a:t>N-2</a:t>
              </a:r>
              <a:endParaRPr lang="zh-CN" altLang="en-US" sz="1600" baseline="-25000" dirty="0">
                <a:latin typeface="Times New Roman" pitchFamily="18" charset="0"/>
                <a:cs typeface="Times New Roman" pitchFamily="18" charset="0"/>
              </a:endParaRPr>
            </a:p>
          </p:txBody>
        </p:sp>
      </p:grpSp>
      <p:sp>
        <p:nvSpPr>
          <p:cNvPr id="8" name="页脚占位符 7"/>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130</a:t>
            </a:fld>
            <a:endParaRPr lang="en-US" altLang="zh-CN" dirty="0"/>
          </a:p>
        </p:txBody>
      </p:sp>
      <p:sp>
        <p:nvSpPr>
          <p:cNvPr id="56" name="流程图: 可选过程 55">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57" name="流程图: 可选过程 56">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59" name="流程图: 可选过程 5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60" name="流程图: 可选过程 59">
            <a:hlinkClick r:id="rId6" action="ppaction://hlinksldjump"/>
          </p:cNvPr>
          <p:cNvSpPr/>
          <p:nvPr/>
        </p:nvSpPr>
        <p:spPr>
          <a:xfrm>
            <a:off x="4298455" y="0"/>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分组密码工作模式</a:t>
            </a:r>
          </a:p>
        </p:txBody>
      </p:sp>
      <p:sp>
        <p:nvSpPr>
          <p:cNvPr id="88" name="流程图: 可选过程 87">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4216516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第五节 其它分组密码标准</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131</a:t>
            </a:fld>
            <a:endParaRPr lang="en-US" altLang="zh-CN" dirty="0"/>
          </a:p>
        </p:txBody>
      </p:sp>
    </p:spTree>
    <p:extLst>
      <p:ext uri="{BB962C8B-B14F-4D97-AF65-F5344CB8AC3E}">
        <p14:creationId xmlns:p14="http://schemas.microsoft.com/office/powerpoint/2010/main" val="34246164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一、多重加密</a:t>
            </a:r>
            <a:endParaRPr lang="zh-CN" altLang="en-US" dirty="0"/>
          </a:p>
        </p:txBody>
      </p:sp>
      <p:sp>
        <p:nvSpPr>
          <p:cNvPr id="7" name="内容占位符 6"/>
          <p:cNvSpPr>
            <a:spLocks noGrp="1"/>
          </p:cNvSpPr>
          <p:nvPr>
            <p:ph idx="1"/>
          </p:nvPr>
        </p:nvSpPr>
        <p:spPr/>
        <p:txBody>
          <a:bodyPr>
            <a:normAutofit fontScale="92500" lnSpcReduction="10000"/>
          </a:bodyPr>
          <a:lstStyle/>
          <a:p>
            <a:pPr marL="342900" lvl="1" indent="-342900">
              <a:buFont typeface="Wingdings" pitchFamily="2" charset="2"/>
              <a:buChar char="Ø"/>
            </a:pPr>
            <a:r>
              <a:rPr lang="en-US" altLang="zh-CN" sz="2800" dirty="0" smtClean="0"/>
              <a:t>DES</a:t>
            </a:r>
            <a:r>
              <a:rPr lang="zh-CN" altLang="en-US" sz="2800" dirty="0" smtClean="0"/>
              <a:t>不够安全</a:t>
            </a:r>
          </a:p>
          <a:p>
            <a:pPr lvl="1"/>
            <a:r>
              <a:rPr lang="zh-CN" altLang="en-US" dirty="0" smtClean="0"/>
              <a:t>设计新算法</a:t>
            </a:r>
            <a:endParaRPr lang="en-US" altLang="zh-CN" dirty="0" smtClean="0"/>
          </a:p>
          <a:p>
            <a:pPr lvl="1"/>
            <a:r>
              <a:rPr lang="zh-CN" altLang="en-US" dirty="0" smtClean="0"/>
              <a:t>使用多个密钥，多次加密</a:t>
            </a:r>
            <a:endParaRPr lang="en-US" altLang="zh-CN" dirty="0" smtClean="0"/>
          </a:p>
          <a:p>
            <a:pPr>
              <a:buNone/>
            </a:pPr>
            <a:endParaRPr lang="en-US" altLang="zh-CN" dirty="0" smtClean="0"/>
          </a:p>
          <a:p>
            <a:pPr>
              <a:buNone/>
            </a:pPr>
            <a:r>
              <a:rPr lang="en-US" altLang="zh-CN" dirty="0" smtClean="0"/>
              <a:t>1</a:t>
            </a:r>
            <a:r>
              <a:rPr lang="zh-CN" altLang="en-US" dirty="0" smtClean="0"/>
              <a:t>、</a:t>
            </a:r>
            <a:r>
              <a:rPr lang="zh-CN" altLang="en-US" dirty="0" smtClean="0">
                <a:solidFill>
                  <a:srgbClr val="FF0000"/>
                </a:solidFill>
              </a:rPr>
              <a:t>双重</a:t>
            </a:r>
            <a:r>
              <a:rPr lang="en-US" altLang="zh-CN" dirty="0" smtClean="0">
                <a:solidFill>
                  <a:srgbClr val="FF0000"/>
                </a:solidFill>
              </a:rPr>
              <a:t>DES</a:t>
            </a:r>
          </a:p>
          <a:p>
            <a:pPr lvl="1"/>
            <a:r>
              <a:rPr lang="zh-CN" altLang="en-US" dirty="0" smtClean="0"/>
              <a:t>算法：</a:t>
            </a:r>
            <a:endParaRPr lang="en-US" altLang="zh-CN" dirty="0" smtClean="0"/>
          </a:p>
          <a:p>
            <a:pPr lvl="2"/>
            <a:r>
              <a:rPr lang="en-US" altLang="zh-CN" dirty="0" smtClean="0"/>
              <a:t>C=E(K</a:t>
            </a:r>
            <a:r>
              <a:rPr lang="en-US" altLang="zh-CN" baseline="-25000" dirty="0" smtClean="0"/>
              <a:t>2</a:t>
            </a:r>
            <a:r>
              <a:rPr lang="en-US" altLang="zh-CN" dirty="0" smtClean="0"/>
              <a:t>,E(K</a:t>
            </a:r>
            <a:r>
              <a:rPr lang="en-US" altLang="zh-CN" baseline="-25000" dirty="0" smtClean="0"/>
              <a:t>1</a:t>
            </a:r>
            <a:r>
              <a:rPr lang="en-US" altLang="zh-CN" dirty="0" smtClean="0"/>
              <a:t>,P))</a:t>
            </a:r>
          </a:p>
          <a:p>
            <a:pPr lvl="2"/>
            <a:r>
              <a:rPr lang="en-US" altLang="zh-CN" dirty="0" smtClean="0"/>
              <a:t>P=D(K</a:t>
            </a:r>
            <a:r>
              <a:rPr lang="en-US" altLang="zh-CN" baseline="-25000" dirty="0" smtClean="0"/>
              <a:t>1</a:t>
            </a:r>
            <a:r>
              <a:rPr lang="en-US" altLang="zh-CN" dirty="0" smtClean="0"/>
              <a:t>,D(K</a:t>
            </a:r>
            <a:r>
              <a:rPr lang="en-US" altLang="zh-CN" baseline="-25000" dirty="0" smtClean="0"/>
              <a:t>2</a:t>
            </a:r>
            <a:r>
              <a:rPr lang="en-US" altLang="zh-CN" dirty="0" smtClean="0"/>
              <a:t>,C))</a:t>
            </a:r>
          </a:p>
          <a:p>
            <a:pPr lvl="1"/>
            <a:r>
              <a:rPr lang="zh-CN" altLang="en-US" dirty="0" smtClean="0"/>
              <a:t>密钥</a:t>
            </a:r>
            <a:r>
              <a:rPr lang="en-US" altLang="zh-CN" dirty="0" smtClean="0"/>
              <a:t>112</a:t>
            </a:r>
            <a:r>
              <a:rPr lang="zh-CN" altLang="en-US" dirty="0" smtClean="0"/>
              <a:t>位</a:t>
            </a:r>
            <a:endParaRPr lang="en-US" altLang="zh-CN" dirty="0" smtClean="0"/>
          </a:p>
          <a:p>
            <a:pPr lvl="1"/>
            <a:endParaRPr lang="en-US" altLang="zh-CN" dirty="0" smtClean="0"/>
          </a:p>
          <a:p>
            <a:pPr lvl="1"/>
            <a:r>
              <a:rPr lang="zh-CN" altLang="en-US" dirty="0" smtClean="0"/>
              <a:t>一般而言，双重</a:t>
            </a:r>
            <a:r>
              <a:rPr lang="en-US" altLang="zh-CN" dirty="0" smtClean="0"/>
              <a:t>DES</a:t>
            </a:r>
            <a:r>
              <a:rPr lang="zh-CN" altLang="en-US" dirty="0" smtClean="0"/>
              <a:t>不会等效为一次</a:t>
            </a:r>
            <a:r>
              <a:rPr lang="en-US" altLang="zh-CN" dirty="0" smtClean="0"/>
              <a:t>DES</a:t>
            </a:r>
          </a:p>
          <a:p>
            <a:pPr lvl="2"/>
            <a:r>
              <a:rPr lang="zh-CN" altLang="en-US" dirty="0" smtClean="0"/>
              <a:t>双重</a:t>
            </a:r>
            <a:r>
              <a:rPr lang="en-US" altLang="zh-CN" dirty="0" smtClean="0"/>
              <a:t>DES</a:t>
            </a:r>
            <a:r>
              <a:rPr lang="zh-CN" altLang="en-US" dirty="0" smtClean="0"/>
              <a:t>所对应的映射绝大多数不满足：</a:t>
            </a:r>
            <a:endParaRPr lang="en-US" altLang="zh-CN" dirty="0" smtClean="0"/>
          </a:p>
          <a:p>
            <a:pPr lvl="2">
              <a:buNone/>
            </a:pPr>
            <a:r>
              <a:rPr lang="en-US" altLang="zh-CN" dirty="0" smtClean="0"/>
              <a:t>	E</a:t>
            </a:r>
            <a:r>
              <a:rPr lang="en-US" altLang="zh-CN" baseline="-25000" dirty="0" smtClean="0"/>
              <a:t>K2</a:t>
            </a:r>
            <a:r>
              <a:rPr lang="en-US" altLang="zh-CN" dirty="0" smtClean="0"/>
              <a:t>(E</a:t>
            </a:r>
            <a:r>
              <a:rPr lang="en-US" altLang="zh-CN" baseline="-25000" dirty="0" smtClean="0"/>
              <a:t>K1</a:t>
            </a:r>
            <a:r>
              <a:rPr lang="en-US" altLang="zh-CN" dirty="0" smtClean="0"/>
              <a:t>(P))=E</a:t>
            </a:r>
            <a:r>
              <a:rPr lang="en-US" altLang="zh-CN" baseline="-25000" dirty="0" smtClean="0"/>
              <a:t>K3</a:t>
            </a:r>
            <a:r>
              <a:rPr lang="en-US" altLang="zh-CN" dirty="0" smtClean="0"/>
              <a:t>(P)</a:t>
            </a:r>
          </a:p>
          <a:p>
            <a:pPr lvl="1"/>
            <a:endParaRPr lang="en-US" altLang="zh-CN" dirty="0" smtClean="0"/>
          </a:p>
        </p:txBody>
      </p:sp>
      <p:grpSp>
        <p:nvGrpSpPr>
          <p:cNvPr id="38" name="组合 37"/>
          <p:cNvGrpSpPr/>
          <p:nvPr/>
        </p:nvGrpSpPr>
        <p:grpSpPr>
          <a:xfrm>
            <a:off x="4572000" y="2708920"/>
            <a:ext cx="3309094" cy="1003900"/>
            <a:chOff x="4165838" y="3731451"/>
            <a:chExt cx="3309094" cy="1003900"/>
          </a:xfrm>
        </p:grpSpPr>
        <p:sp>
          <p:nvSpPr>
            <p:cNvPr id="8" name="矩形 7"/>
            <p:cNvSpPr/>
            <p:nvPr/>
          </p:nvSpPr>
          <p:spPr>
            <a:xfrm>
              <a:off x="4850362" y="4390159"/>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9" name="矩形 8"/>
            <p:cNvSpPr/>
            <p:nvPr/>
          </p:nvSpPr>
          <p:spPr>
            <a:xfrm>
              <a:off x="6136246" y="4390159"/>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10" name="TextBox 9"/>
            <p:cNvSpPr txBox="1"/>
            <p:nvPr/>
          </p:nvSpPr>
          <p:spPr>
            <a:xfrm>
              <a:off x="4165838" y="4350253"/>
              <a:ext cx="31290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sp>
          <p:nvSpPr>
            <p:cNvPr id="11" name="TextBox 10"/>
            <p:cNvSpPr txBox="1"/>
            <p:nvPr/>
          </p:nvSpPr>
          <p:spPr>
            <a:xfrm>
              <a:off x="5636180" y="4214818"/>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X</a:t>
              </a:r>
              <a:endParaRPr lang="zh-CN" altLang="en-US" dirty="0">
                <a:latin typeface="Times New Roman" pitchFamily="18" charset="0"/>
                <a:cs typeface="Times New Roman" pitchFamily="18" charset="0"/>
              </a:endParaRPr>
            </a:p>
          </p:txBody>
        </p:sp>
        <p:sp>
          <p:nvSpPr>
            <p:cNvPr id="13" name="TextBox 12"/>
            <p:cNvSpPr txBox="1"/>
            <p:nvPr/>
          </p:nvSpPr>
          <p:spPr>
            <a:xfrm>
              <a:off x="4960722" y="3731451"/>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14" name="TextBox 13"/>
            <p:cNvSpPr txBox="1"/>
            <p:nvPr/>
          </p:nvSpPr>
          <p:spPr>
            <a:xfrm>
              <a:off x="6246606" y="3742839"/>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16" name="直接箭头连接符 15"/>
            <p:cNvCxnSpPr>
              <a:stCxn id="10" idx="3"/>
              <a:endCxn id="8" idx="1"/>
            </p:cNvCxnSpPr>
            <p:nvPr/>
          </p:nvCxnSpPr>
          <p:spPr>
            <a:xfrm>
              <a:off x="4478744" y="4534919"/>
              <a:ext cx="371618"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3"/>
              <a:endCxn id="9" idx="1"/>
            </p:cNvCxnSpPr>
            <p:nvPr/>
          </p:nvCxnSpPr>
          <p:spPr>
            <a:xfrm>
              <a:off x="5493304" y="4541385"/>
              <a:ext cx="64294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a:endCxn id="8" idx="0"/>
            </p:cNvCxnSpPr>
            <p:nvPr/>
          </p:nvCxnSpPr>
          <p:spPr>
            <a:xfrm rot="5400000">
              <a:off x="5028670" y="4243946"/>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2"/>
              <a:endCxn id="9" idx="0"/>
            </p:cNvCxnSpPr>
            <p:nvPr/>
          </p:nvCxnSpPr>
          <p:spPr>
            <a:xfrm rot="5400000">
              <a:off x="6320248" y="4249640"/>
              <a:ext cx="277988"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136378" y="4366019"/>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endParaRPr lang="zh-CN" altLang="en-US" dirty="0">
                <a:latin typeface="Times New Roman" pitchFamily="18" charset="0"/>
                <a:cs typeface="Times New Roman" pitchFamily="18" charset="0"/>
              </a:endParaRPr>
            </a:p>
          </p:txBody>
        </p:sp>
        <p:cxnSp>
          <p:nvCxnSpPr>
            <p:cNvPr id="35" name="直接箭头连接符 34"/>
            <p:cNvCxnSpPr>
              <a:stCxn id="9" idx="3"/>
              <a:endCxn id="34" idx="1"/>
            </p:cNvCxnSpPr>
            <p:nvPr/>
          </p:nvCxnSpPr>
          <p:spPr>
            <a:xfrm>
              <a:off x="6779188" y="4541385"/>
              <a:ext cx="357190" cy="9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4572000" y="3836162"/>
            <a:ext cx="3283446" cy="972368"/>
            <a:chOff x="4165838" y="3731451"/>
            <a:chExt cx="3283446" cy="972368"/>
          </a:xfrm>
        </p:grpSpPr>
        <p:sp>
          <p:nvSpPr>
            <p:cNvPr id="68" name="矩形 67"/>
            <p:cNvSpPr/>
            <p:nvPr/>
          </p:nvSpPr>
          <p:spPr>
            <a:xfrm>
              <a:off x="4850362" y="4357694"/>
              <a:ext cx="642942" cy="31821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sp>
          <p:nvSpPr>
            <p:cNvPr id="69" name="矩形 68"/>
            <p:cNvSpPr/>
            <p:nvPr/>
          </p:nvSpPr>
          <p:spPr>
            <a:xfrm>
              <a:off x="6136246" y="4357694"/>
              <a:ext cx="642942" cy="31821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sp>
          <p:nvSpPr>
            <p:cNvPr id="70" name="TextBox 69"/>
            <p:cNvSpPr txBox="1"/>
            <p:nvPr/>
          </p:nvSpPr>
          <p:spPr>
            <a:xfrm>
              <a:off x="4165838" y="4334487"/>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endParaRPr lang="zh-CN" altLang="en-US" dirty="0">
                <a:latin typeface="Times New Roman" pitchFamily="18" charset="0"/>
                <a:cs typeface="Times New Roman" pitchFamily="18" charset="0"/>
              </a:endParaRPr>
            </a:p>
          </p:txBody>
        </p:sp>
        <p:sp>
          <p:nvSpPr>
            <p:cNvPr id="71" name="TextBox 70"/>
            <p:cNvSpPr txBox="1"/>
            <p:nvPr/>
          </p:nvSpPr>
          <p:spPr>
            <a:xfrm>
              <a:off x="5636180" y="4214818"/>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X</a:t>
              </a:r>
              <a:endParaRPr lang="zh-CN" altLang="en-US" dirty="0">
                <a:latin typeface="Times New Roman" pitchFamily="18" charset="0"/>
                <a:cs typeface="Times New Roman" pitchFamily="18" charset="0"/>
              </a:endParaRPr>
            </a:p>
          </p:txBody>
        </p:sp>
        <p:sp>
          <p:nvSpPr>
            <p:cNvPr id="72" name="TextBox 71"/>
            <p:cNvSpPr txBox="1"/>
            <p:nvPr/>
          </p:nvSpPr>
          <p:spPr>
            <a:xfrm>
              <a:off x="4960722" y="3731451"/>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sp>
          <p:nvSpPr>
            <p:cNvPr id="73" name="TextBox 72"/>
            <p:cNvSpPr txBox="1"/>
            <p:nvPr/>
          </p:nvSpPr>
          <p:spPr>
            <a:xfrm>
              <a:off x="6246606" y="3742839"/>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74" name="直接箭头连接符 73"/>
            <p:cNvCxnSpPr>
              <a:stCxn id="70" idx="3"/>
              <a:endCxn id="68" idx="1"/>
            </p:cNvCxnSpPr>
            <p:nvPr/>
          </p:nvCxnSpPr>
          <p:spPr>
            <a:xfrm flipV="1">
              <a:off x="4504392" y="4516803"/>
              <a:ext cx="345970" cy="2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8" idx="3"/>
              <a:endCxn id="69" idx="1"/>
            </p:cNvCxnSpPr>
            <p:nvPr/>
          </p:nvCxnSpPr>
          <p:spPr>
            <a:xfrm>
              <a:off x="5493304" y="4516803"/>
              <a:ext cx="64294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72" idx="2"/>
              <a:endCxn id="68" idx="0"/>
            </p:cNvCxnSpPr>
            <p:nvPr/>
          </p:nvCxnSpPr>
          <p:spPr>
            <a:xfrm rot="5400000">
              <a:off x="5044903" y="4227713"/>
              <a:ext cx="256911"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3" idx="2"/>
              <a:endCxn id="69" idx="0"/>
            </p:cNvCxnSpPr>
            <p:nvPr/>
          </p:nvCxnSpPr>
          <p:spPr>
            <a:xfrm rot="5400000">
              <a:off x="6336481" y="4233407"/>
              <a:ext cx="245523"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136378" y="4334487"/>
              <a:ext cx="31290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cxnSp>
          <p:nvCxnSpPr>
            <p:cNvPr id="79" name="直接箭头连接符 78"/>
            <p:cNvCxnSpPr>
              <a:stCxn id="69" idx="3"/>
              <a:endCxn id="78" idx="1"/>
            </p:cNvCxnSpPr>
            <p:nvPr/>
          </p:nvCxnSpPr>
          <p:spPr>
            <a:xfrm>
              <a:off x="6779188" y="4516803"/>
              <a:ext cx="357190" cy="2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132</a:t>
            </a:fld>
            <a:endParaRPr lang="en-US" altLang="zh-CN" dirty="0"/>
          </a:p>
        </p:txBody>
      </p:sp>
      <p:sp>
        <p:nvSpPr>
          <p:cNvPr id="32" name="流程图: 可选过程 3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33" name="流程图: 可选过程 3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36" name="流程图: 可选过程 35">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37" name="流程图: 可选过程 36">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39" name="流程图: 可选过程 38">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9268856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中间相遇攻击</a:t>
            </a:r>
            <a:endParaRPr lang="zh-CN" altLang="en-US" dirty="0"/>
          </a:p>
        </p:txBody>
      </p:sp>
      <p:sp>
        <p:nvSpPr>
          <p:cNvPr id="3" name="内容占位符 2"/>
          <p:cNvSpPr>
            <a:spLocks noGrp="1"/>
          </p:cNvSpPr>
          <p:nvPr>
            <p:ph idx="1"/>
          </p:nvPr>
        </p:nvSpPr>
        <p:spPr/>
        <p:txBody>
          <a:bodyPr>
            <a:normAutofit/>
          </a:bodyPr>
          <a:lstStyle/>
          <a:p>
            <a:r>
              <a:rPr lang="zh-CN" altLang="en-US" dirty="0" smtClean="0"/>
              <a:t>寻找：</a:t>
            </a:r>
            <a:r>
              <a:rPr lang="en-US" dirty="0" smtClean="0"/>
              <a:t>X=E</a:t>
            </a:r>
            <a:r>
              <a:rPr lang="en-US" baseline="-25000" dirty="0" smtClean="0"/>
              <a:t>K</a:t>
            </a:r>
            <a:r>
              <a:rPr lang="en-US" baseline="-40000" dirty="0" smtClean="0"/>
              <a:t>1</a:t>
            </a:r>
            <a:r>
              <a:rPr lang="en-US" dirty="0" smtClean="0"/>
              <a:t>[P]=D</a:t>
            </a:r>
            <a:r>
              <a:rPr lang="en-US" baseline="-25000" dirty="0" smtClean="0"/>
              <a:t>K</a:t>
            </a:r>
            <a:r>
              <a:rPr lang="en-US" baseline="-40000" dirty="0" smtClean="0"/>
              <a:t>2</a:t>
            </a:r>
            <a:r>
              <a:rPr lang="en-US" dirty="0" smtClean="0"/>
              <a:t>[C]</a:t>
            </a:r>
          </a:p>
          <a:p>
            <a:endParaRPr lang="en-US" altLang="zh-CN" dirty="0" smtClean="0"/>
          </a:p>
          <a:p>
            <a:r>
              <a:rPr lang="zh-CN" altLang="en-US" dirty="0" smtClean="0"/>
              <a:t>算法：若已知</a:t>
            </a:r>
            <a:r>
              <a:rPr lang="en-US" altLang="zh-CN" dirty="0" smtClean="0"/>
              <a:t>(P, C)</a:t>
            </a:r>
            <a:r>
              <a:rPr lang="zh-CN" altLang="en-US" dirty="0" smtClean="0"/>
              <a:t>，则</a:t>
            </a:r>
          </a:p>
          <a:p>
            <a:pPr marL="914400" lvl="1" indent="-457200">
              <a:buFont typeface="+mj-lt"/>
              <a:buAutoNum type="arabicPeriod"/>
            </a:pPr>
            <a:r>
              <a:rPr lang="zh-CN" altLang="en-US" dirty="0" smtClean="0"/>
              <a:t>对</a:t>
            </a:r>
            <a:r>
              <a:rPr lang="en-US" altLang="zh-CN" dirty="0" smtClean="0"/>
              <a:t>2</a:t>
            </a:r>
            <a:r>
              <a:rPr lang="en-US" altLang="zh-CN" baseline="30000" dirty="0" smtClean="0"/>
              <a:t>56</a:t>
            </a:r>
            <a:r>
              <a:rPr lang="zh-CN" altLang="en-US" dirty="0" smtClean="0"/>
              <a:t>个可能的</a:t>
            </a:r>
            <a:r>
              <a:rPr lang="en-US" altLang="zh-CN" dirty="0" smtClean="0"/>
              <a:t>K</a:t>
            </a:r>
            <a:r>
              <a:rPr lang="en-US" altLang="zh-CN" baseline="-25000" dirty="0" smtClean="0"/>
              <a:t>1</a:t>
            </a:r>
            <a:r>
              <a:rPr lang="zh-CN" altLang="en-US" dirty="0" smtClean="0"/>
              <a:t>加密</a:t>
            </a:r>
            <a:r>
              <a:rPr lang="en-US" altLang="zh-CN" dirty="0" smtClean="0"/>
              <a:t>P</a:t>
            </a:r>
            <a:r>
              <a:rPr lang="zh-CN" altLang="en-US" dirty="0" smtClean="0"/>
              <a:t>，结果存入表中，按</a:t>
            </a:r>
            <a:r>
              <a:rPr lang="en-US" altLang="zh-CN" dirty="0" smtClean="0"/>
              <a:t>X</a:t>
            </a:r>
            <a:r>
              <a:rPr lang="zh-CN" altLang="en-US" dirty="0" smtClean="0"/>
              <a:t>值排序</a:t>
            </a:r>
          </a:p>
          <a:p>
            <a:pPr marL="914400" lvl="1" indent="-457200">
              <a:buFont typeface="+mj-lt"/>
              <a:buAutoNum type="arabicPeriod"/>
            </a:pPr>
            <a:r>
              <a:rPr lang="zh-CN" altLang="en-US" dirty="0" smtClean="0"/>
              <a:t>对</a:t>
            </a:r>
            <a:r>
              <a:rPr lang="en-US" altLang="zh-CN" dirty="0" smtClean="0"/>
              <a:t>2</a:t>
            </a:r>
            <a:r>
              <a:rPr lang="en-US" altLang="zh-CN" baseline="30000" dirty="0" smtClean="0"/>
              <a:t>56</a:t>
            </a:r>
            <a:r>
              <a:rPr lang="zh-CN" altLang="en-US" dirty="0" smtClean="0"/>
              <a:t>个可能的</a:t>
            </a:r>
            <a:r>
              <a:rPr lang="en-US" altLang="zh-CN" dirty="0" smtClean="0"/>
              <a:t>K</a:t>
            </a:r>
            <a:r>
              <a:rPr lang="en-US" altLang="zh-CN" baseline="-25000" dirty="0" smtClean="0"/>
              <a:t>2</a:t>
            </a:r>
            <a:r>
              <a:rPr lang="zh-CN" altLang="en-US" dirty="0" smtClean="0"/>
              <a:t>解密</a:t>
            </a:r>
            <a:r>
              <a:rPr lang="en-US" altLang="zh-CN" dirty="0" smtClean="0"/>
              <a:t>C</a:t>
            </a:r>
            <a:r>
              <a:rPr lang="zh-CN" altLang="en-US" dirty="0" smtClean="0"/>
              <a:t>，在表中寻找匹配</a:t>
            </a:r>
          </a:p>
          <a:p>
            <a:pPr marL="914400" lvl="1" indent="-457200">
              <a:buFont typeface="+mj-lt"/>
              <a:buAutoNum type="arabicPeriod"/>
            </a:pPr>
            <a:r>
              <a:rPr lang="zh-CN" altLang="en-US" dirty="0" smtClean="0"/>
              <a:t>如果产生匹配，则用另一个明文密文对检测所得两个密钥</a:t>
            </a:r>
          </a:p>
          <a:p>
            <a:pPr marL="914400" lvl="1" indent="-457200">
              <a:buFont typeface="+mj-lt"/>
              <a:buAutoNum type="arabicPeriod"/>
            </a:pPr>
            <a:r>
              <a:rPr lang="zh-CN" altLang="en-US" dirty="0" smtClean="0"/>
              <a:t>如果两密钥产生正确的密文，则接受为正确</a:t>
            </a:r>
            <a:endParaRPr lang="en-US" altLang="zh-CN" dirty="0" smtClean="0"/>
          </a:p>
          <a:p>
            <a:pPr marL="514350" indent="-457200"/>
            <a:endParaRPr lang="en-US" altLang="zh-CN" dirty="0" smtClean="0"/>
          </a:p>
          <a:p>
            <a:pPr marL="514350" indent="-457200"/>
            <a:r>
              <a:rPr lang="zh-CN" altLang="en-US" dirty="0" smtClean="0"/>
              <a:t>攻击双重</a:t>
            </a:r>
            <a:r>
              <a:rPr lang="en-US" altLang="zh-CN" dirty="0" smtClean="0"/>
              <a:t>DES</a:t>
            </a:r>
            <a:r>
              <a:rPr lang="zh-CN" altLang="en-US" dirty="0" smtClean="0"/>
              <a:t>，平均工作量仅为</a:t>
            </a:r>
            <a:r>
              <a:rPr lang="en-US" altLang="zh-CN" dirty="0" smtClean="0"/>
              <a:t>2</a:t>
            </a:r>
            <a:r>
              <a:rPr lang="en-US" altLang="zh-CN" baseline="30000" dirty="0" smtClean="0"/>
              <a:t>56</a:t>
            </a:r>
            <a:endParaRPr lang="zh-CN" altLang="en-US" baseline="30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5318441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61950" indent="-361950">
              <a:lnSpc>
                <a:spcPct val="90000"/>
              </a:lnSpc>
            </a:pPr>
            <a:r>
              <a:rPr lang="zh-CN" altLang="en-US" dirty="0" smtClean="0"/>
              <a:t>中间相遇攻击检测到正确密钥的概率是</a:t>
            </a:r>
            <a:r>
              <a:rPr lang="en-US" altLang="zh-CN" dirty="0" smtClean="0"/>
              <a:t>1-2</a:t>
            </a:r>
            <a:r>
              <a:rPr lang="en-US" altLang="zh-CN" baseline="30000" dirty="0" smtClean="0"/>
              <a:t>-16</a:t>
            </a:r>
          </a:p>
          <a:p>
            <a:pPr marL="762000" lvl="1" indent="-361950">
              <a:lnSpc>
                <a:spcPct val="90000"/>
              </a:lnSpc>
            </a:pPr>
            <a:endParaRPr lang="en-US" altLang="zh-CN" dirty="0" smtClean="0"/>
          </a:p>
          <a:p>
            <a:pPr marL="762000" lvl="1" indent="-361950">
              <a:lnSpc>
                <a:spcPct val="90000"/>
              </a:lnSpc>
            </a:pPr>
            <a:r>
              <a:rPr lang="zh-CN" altLang="en-US" dirty="0" smtClean="0"/>
              <a:t>对任意明文</a:t>
            </a:r>
            <a:r>
              <a:rPr lang="en-US" altLang="zh-CN" dirty="0" smtClean="0"/>
              <a:t>P</a:t>
            </a:r>
            <a:r>
              <a:rPr lang="zh-CN" altLang="en-US" dirty="0" smtClean="0"/>
              <a:t>，双重</a:t>
            </a:r>
            <a:r>
              <a:rPr lang="en-US" altLang="zh-CN" dirty="0" smtClean="0"/>
              <a:t>DES</a:t>
            </a:r>
            <a:r>
              <a:rPr lang="zh-CN" altLang="en-US" dirty="0" smtClean="0"/>
              <a:t>产生的密文有</a:t>
            </a:r>
            <a:r>
              <a:rPr lang="en-US" altLang="zh-CN" dirty="0" smtClean="0"/>
              <a:t>2</a:t>
            </a:r>
            <a:r>
              <a:rPr lang="en-US" altLang="zh-CN" baseline="30000" dirty="0" smtClean="0"/>
              <a:t>64</a:t>
            </a:r>
            <a:r>
              <a:rPr lang="zh-CN" altLang="en-US" dirty="0" smtClean="0"/>
              <a:t>种可能，密钥有</a:t>
            </a:r>
            <a:r>
              <a:rPr lang="en-US" altLang="zh-CN" dirty="0" smtClean="0"/>
              <a:t>2</a:t>
            </a:r>
            <a:r>
              <a:rPr lang="en-US" altLang="zh-CN" baseline="30000" dirty="0" smtClean="0"/>
              <a:t>112</a:t>
            </a:r>
            <a:r>
              <a:rPr lang="zh-CN" altLang="en-US" dirty="0" smtClean="0"/>
              <a:t>可能。</a:t>
            </a:r>
            <a:endParaRPr lang="en-US" altLang="zh-CN" dirty="0" smtClean="0"/>
          </a:p>
          <a:p>
            <a:pPr marL="762000" lvl="1" indent="-361950">
              <a:lnSpc>
                <a:spcPct val="90000"/>
              </a:lnSpc>
            </a:pPr>
            <a:endParaRPr lang="en-US" altLang="zh-CN" dirty="0" smtClean="0"/>
          </a:p>
          <a:p>
            <a:pPr marL="762000" lvl="1" indent="-361950">
              <a:lnSpc>
                <a:spcPct val="90000"/>
              </a:lnSpc>
            </a:pPr>
            <a:r>
              <a:rPr lang="zh-CN" altLang="en-US" dirty="0" smtClean="0"/>
              <a:t>平均来说，对一个给定的明文</a:t>
            </a:r>
            <a:r>
              <a:rPr lang="en-US" altLang="zh-CN" dirty="0" smtClean="0"/>
              <a:t>P</a:t>
            </a:r>
            <a:r>
              <a:rPr lang="zh-CN" altLang="en-US" dirty="0" smtClean="0"/>
              <a:t>和密文</a:t>
            </a:r>
            <a:r>
              <a:rPr lang="en-US" altLang="zh-CN" dirty="0" smtClean="0"/>
              <a:t>C</a:t>
            </a:r>
            <a:r>
              <a:rPr lang="zh-CN" altLang="en-US" dirty="0" smtClean="0"/>
              <a:t>，满足它的</a:t>
            </a:r>
            <a:r>
              <a:rPr lang="en-US" altLang="zh-CN" dirty="0" smtClean="0"/>
              <a:t>112</a:t>
            </a:r>
            <a:r>
              <a:rPr lang="zh-CN" altLang="en-US" dirty="0" smtClean="0"/>
              <a:t>位密钥的个数是</a:t>
            </a:r>
            <a:r>
              <a:rPr lang="en-US" altLang="zh-CN" dirty="0" smtClean="0"/>
              <a:t>2</a:t>
            </a:r>
            <a:r>
              <a:rPr lang="en-US" altLang="zh-CN" baseline="30000" dirty="0" smtClean="0"/>
              <a:t>112</a:t>
            </a:r>
            <a:r>
              <a:rPr lang="en-US" altLang="zh-CN" dirty="0" smtClean="0"/>
              <a:t>/2</a:t>
            </a:r>
            <a:r>
              <a:rPr lang="en-US" altLang="zh-CN" baseline="30000" dirty="0" smtClean="0"/>
              <a:t>64</a:t>
            </a:r>
            <a:r>
              <a:rPr lang="en-US" altLang="zh-CN" dirty="0" smtClean="0"/>
              <a:t>=2</a:t>
            </a:r>
            <a:r>
              <a:rPr lang="en-US" altLang="zh-CN" baseline="30000" dirty="0" smtClean="0"/>
              <a:t>48</a:t>
            </a:r>
            <a:r>
              <a:rPr lang="zh-CN" altLang="en-US" dirty="0" smtClean="0"/>
              <a:t>，即虚警为</a:t>
            </a:r>
            <a:r>
              <a:rPr lang="en-US" altLang="zh-CN" dirty="0" smtClean="0"/>
              <a:t>2</a:t>
            </a:r>
            <a:r>
              <a:rPr lang="en-US" altLang="zh-CN" baseline="30000" dirty="0" smtClean="0"/>
              <a:t>48</a:t>
            </a:r>
            <a:r>
              <a:rPr lang="zh-CN" altLang="en-US" dirty="0" smtClean="0"/>
              <a:t>。</a:t>
            </a:r>
            <a:endParaRPr lang="en-US" altLang="zh-CN" dirty="0" smtClean="0"/>
          </a:p>
          <a:p>
            <a:pPr marL="762000" lvl="1" indent="-361950">
              <a:lnSpc>
                <a:spcPct val="90000"/>
              </a:lnSpc>
            </a:pPr>
            <a:endParaRPr lang="en-US" altLang="zh-CN" dirty="0" smtClean="0"/>
          </a:p>
          <a:p>
            <a:pPr marL="762000" lvl="1" indent="-361950">
              <a:lnSpc>
                <a:spcPct val="90000"/>
              </a:lnSpc>
            </a:pPr>
            <a:r>
              <a:rPr lang="zh-CN" altLang="en-US" dirty="0" smtClean="0"/>
              <a:t>用另一个</a:t>
            </a:r>
            <a:r>
              <a:rPr lang="en-US" altLang="zh-CN" dirty="0" smtClean="0"/>
              <a:t>64</a:t>
            </a:r>
            <a:r>
              <a:rPr lang="zh-CN" altLang="en-US" dirty="0" smtClean="0"/>
              <a:t>位已知明文密文对检测，虚警降低到</a:t>
            </a:r>
            <a:r>
              <a:rPr lang="en-US" altLang="zh-CN" dirty="0" smtClean="0"/>
              <a:t>2</a:t>
            </a:r>
            <a:r>
              <a:rPr lang="en-US" altLang="zh-CN" baseline="30000" dirty="0" smtClean="0"/>
              <a:t>-16</a:t>
            </a:r>
            <a:r>
              <a:rPr lang="zh-CN" altLang="en-US" dirty="0" smtClean="0"/>
              <a:t>。</a:t>
            </a:r>
            <a:endParaRPr lang="en-US" altLang="zh-CN" sz="1800" baseline="30000" dirty="0" smtClean="0"/>
          </a:p>
          <a:p>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23951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pPr>
              <a:lnSpc>
                <a:spcPct val="110000"/>
              </a:lnSpc>
              <a:buNone/>
            </a:pPr>
            <a:r>
              <a:rPr lang="en-US" altLang="zh-CN" dirty="0" smtClean="0"/>
              <a:t>2</a:t>
            </a:r>
            <a:r>
              <a:rPr lang="zh-CN" altLang="en-US" dirty="0" smtClean="0"/>
              <a:t>、</a:t>
            </a:r>
            <a:r>
              <a:rPr lang="en-US" altLang="zh-CN" dirty="0" smtClean="0">
                <a:solidFill>
                  <a:srgbClr val="FF0000"/>
                </a:solidFill>
              </a:rPr>
              <a:t>3DES</a:t>
            </a:r>
            <a:r>
              <a:rPr lang="zh-CN" altLang="en-US" dirty="0" smtClean="0">
                <a:solidFill>
                  <a:srgbClr val="FF0000"/>
                </a:solidFill>
              </a:rPr>
              <a:t>（</a:t>
            </a:r>
            <a:r>
              <a:rPr lang="en-US" altLang="zh-CN" dirty="0" smtClean="0">
                <a:solidFill>
                  <a:srgbClr val="FF0000"/>
                </a:solidFill>
              </a:rPr>
              <a:t>TDEA</a:t>
            </a:r>
            <a:r>
              <a:rPr lang="zh-CN" altLang="en-US" dirty="0" smtClean="0">
                <a:solidFill>
                  <a:srgbClr val="FF0000"/>
                </a:solidFill>
              </a:rPr>
              <a:t>）</a:t>
            </a:r>
            <a:endParaRPr lang="en-US" altLang="zh-CN" dirty="0" smtClean="0">
              <a:solidFill>
                <a:srgbClr val="FF0000"/>
              </a:solidFill>
            </a:endParaRPr>
          </a:p>
          <a:p>
            <a:pPr>
              <a:lnSpc>
                <a:spcPct val="110000"/>
              </a:lnSpc>
            </a:pPr>
            <a:r>
              <a:rPr lang="zh-CN" altLang="en-US" dirty="0" smtClean="0"/>
              <a:t>使用两个密钥的算法：</a:t>
            </a:r>
            <a:endParaRPr lang="en-US" altLang="zh-CN" dirty="0" smtClean="0"/>
          </a:p>
          <a:p>
            <a:pPr lvl="1">
              <a:lnSpc>
                <a:spcPct val="110000"/>
              </a:lnSpc>
            </a:pPr>
            <a:r>
              <a:rPr lang="en-US" altLang="zh-CN" dirty="0" smtClean="0"/>
              <a:t>C=E</a:t>
            </a:r>
            <a:r>
              <a:rPr lang="en-US" altLang="zh-CN" baseline="-25000" dirty="0" smtClean="0"/>
              <a:t>K1</a:t>
            </a:r>
            <a:r>
              <a:rPr lang="en-US" altLang="zh-CN" dirty="0" smtClean="0"/>
              <a:t>(D</a:t>
            </a:r>
            <a:r>
              <a:rPr lang="en-US" altLang="zh-CN" baseline="-25000" dirty="0" smtClean="0"/>
              <a:t>K2</a:t>
            </a:r>
            <a:r>
              <a:rPr lang="en-US" altLang="zh-CN" dirty="0" smtClean="0"/>
              <a:t>(E</a:t>
            </a:r>
            <a:r>
              <a:rPr lang="en-US" altLang="zh-CN" baseline="-25000" dirty="0" smtClean="0"/>
              <a:t>K1</a:t>
            </a:r>
            <a:r>
              <a:rPr lang="en-US" altLang="zh-CN" dirty="0" smtClean="0"/>
              <a:t>(P)))</a:t>
            </a:r>
          </a:p>
          <a:p>
            <a:pPr lvl="1">
              <a:lnSpc>
                <a:spcPct val="110000"/>
              </a:lnSpc>
            </a:pPr>
            <a:r>
              <a:rPr lang="en-US" altLang="zh-CN" dirty="0" smtClean="0"/>
              <a:t>P=D</a:t>
            </a:r>
            <a:r>
              <a:rPr lang="en-US" altLang="zh-CN" baseline="-25000" dirty="0" smtClean="0"/>
              <a:t>K1</a:t>
            </a:r>
            <a:r>
              <a:rPr lang="en-US" altLang="zh-CN" dirty="0" smtClean="0"/>
              <a:t>(E</a:t>
            </a:r>
            <a:r>
              <a:rPr lang="en-US" altLang="zh-CN" baseline="-25000" dirty="0" smtClean="0"/>
              <a:t>K2</a:t>
            </a:r>
            <a:r>
              <a:rPr lang="en-US" altLang="zh-CN" dirty="0" smtClean="0"/>
              <a:t>(D</a:t>
            </a:r>
            <a:r>
              <a:rPr lang="en-US" altLang="zh-CN" baseline="-25000" dirty="0" smtClean="0"/>
              <a:t>K1</a:t>
            </a:r>
            <a:r>
              <a:rPr lang="en-US" altLang="zh-CN" dirty="0" smtClean="0"/>
              <a:t>(C)))</a:t>
            </a:r>
          </a:p>
          <a:p>
            <a:pPr lvl="1">
              <a:lnSpc>
                <a:spcPct val="110000"/>
              </a:lnSpc>
            </a:pPr>
            <a:endParaRPr lang="en-US" altLang="zh-CN" dirty="0" smtClean="0"/>
          </a:p>
          <a:p>
            <a:pPr lvl="1">
              <a:lnSpc>
                <a:spcPct val="110000"/>
              </a:lnSpc>
            </a:pPr>
            <a:endParaRPr lang="en-US" altLang="zh-CN" dirty="0" smtClean="0"/>
          </a:p>
          <a:p>
            <a:pPr>
              <a:lnSpc>
                <a:spcPct val="110000"/>
              </a:lnSpc>
            </a:pPr>
            <a:r>
              <a:rPr lang="zh-CN" altLang="en-US" dirty="0" smtClean="0"/>
              <a:t>加密、解密交替使用，仅仅为了与单次</a:t>
            </a:r>
            <a:r>
              <a:rPr lang="en-US" altLang="zh-CN" dirty="0" smtClean="0"/>
              <a:t>DES</a:t>
            </a:r>
            <a:r>
              <a:rPr lang="zh-CN" altLang="en-US" dirty="0" smtClean="0"/>
              <a:t>兼容</a:t>
            </a:r>
            <a:endParaRPr lang="en-US" altLang="zh-CN" dirty="0" smtClean="0"/>
          </a:p>
          <a:p>
            <a:pPr lvl="1">
              <a:lnSpc>
                <a:spcPct val="110000"/>
              </a:lnSpc>
            </a:pPr>
            <a:endParaRPr lang="en-US" altLang="zh-CN" dirty="0" smtClean="0"/>
          </a:p>
          <a:p>
            <a:pPr>
              <a:lnSpc>
                <a:spcPct val="110000"/>
              </a:lnSpc>
            </a:pPr>
            <a:r>
              <a:rPr lang="zh-CN" altLang="en-US" dirty="0" smtClean="0"/>
              <a:t>已用于密钥管理标准</a:t>
            </a:r>
            <a:r>
              <a:rPr lang="en-US" altLang="zh-CN" dirty="0" smtClean="0"/>
              <a:t>ANS X9.17</a:t>
            </a:r>
            <a:r>
              <a:rPr lang="zh-CN" altLang="en-US" dirty="0" smtClean="0"/>
              <a:t>和</a:t>
            </a:r>
            <a:r>
              <a:rPr lang="en-US" altLang="zh-CN" dirty="0" smtClean="0"/>
              <a:t>ISO 8732</a:t>
            </a:r>
            <a:r>
              <a:rPr lang="zh-CN" altLang="en-US" dirty="0" smtClean="0"/>
              <a:t>中。</a:t>
            </a:r>
            <a:endParaRPr lang="en-US" altLang="zh-CN" dirty="0" smtClean="0"/>
          </a:p>
          <a:p>
            <a:pPr lvl="1">
              <a:lnSpc>
                <a:spcPct val="110000"/>
              </a:lnSpc>
            </a:pPr>
            <a:r>
              <a:rPr lang="zh-CN" altLang="en-US" dirty="0" smtClean="0"/>
              <a:t>没有可行的攻击方法</a:t>
            </a:r>
            <a:endParaRPr lang="en-US" altLang="zh-CN" dirty="0" smtClean="0"/>
          </a:p>
          <a:p>
            <a:pPr lvl="1">
              <a:lnSpc>
                <a:spcPct val="110000"/>
              </a:lnSpc>
            </a:pPr>
            <a:endParaRPr lang="en-US" altLang="zh-CN" dirty="0" smtClean="0"/>
          </a:p>
          <a:p>
            <a:pPr>
              <a:lnSpc>
                <a:spcPct val="110000"/>
              </a:lnSpc>
            </a:pPr>
            <a:r>
              <a:rPr lang="zh-CN" altLang="en-US" dirty="0" smtClean="0"/>
              <a:t>使用三个密钥的</a:t>
            </a:r>
            <a:r>
              <a:rPr lang="en-US" altLang="zh-CN" dirty="0" smtClean="0"/>
              <a:t>TDEA</a:t>
            </a:r>
            <a:r>
              <a:rPr lang="zh-CN" altLang="en-US" dirty="0" smtClean="0"/>
              <a:t>已应用在基于</a:t>
            </a:r>
            <a:r>
              <a:rPr lang="en-US" altLang="zh-CN" dirty="0" smtClean="0"/>
              <a:t>Internet</a:t>
            </a:r>
            <a:r>
              <a:rPr lang="zh-CN" altLang="en-US" dirty="0" smtClean="0"/>
              <a:t>的应用：</a:t>
            </a:r>
            <a:r>
              <a:rPr lang="en-US" altLang="zh-CN" dirty="0" smtClean="0"/>
              <a:t>PGP</a:t>
            </a:r>
            <a:r>
              <a:rPr lang="zh-CN" altLang="en-US" dirty="0" smtClean="0"/>
              <a:t>和</a:t>
            </a:r>
            <a:r>
              <a:rPr lang="en-US" altLang="zh-CN" dirty="0" smtClean="0"/>
              <a:t>S/MIME</a:t>
            </a:r>
            <a:endParaRPr lang="zh-CN" altLang="en-US" dirty="0"/>
          </a:p>
        </p:txBody>
      </p:sp>
      <p:grpSp>
        <p:nvGrpSpPr>
          <p:cNvPr id="50" name="组合 49"/>
          <p:cNvGrpSpPr/>
          <p:nvPr/>
        </p:nvGrpSpPr>
        <p:grpSpPr>
          <a:xfrm>
            <a:off x="4429124" y="1196752"/>
            <a:ext cx="4196206" cy="1000276"/>
            <a:chOff x="4429124" y="1416594"/>
            <a:chExt cx="4196206" cy="1000276"/>
          </a:xfrm>
        </p:grpSpPr>
        <p:sp>
          <p:nvSpPr>
            <p:cNvPr id="8" name="矩形 7"/>
            <p:cNvSpPr/>
            <p:nvPr/>
          </p:nvSpPr>
          <p:spPr>
            <a:xfrm>
              <a:off x="5113648" y="2083676"/>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9" name="矩形 8"/>
            <p:cNvSpPr/>
            <p:nvPr/>
          </p:nvSpPr>
          <p:spPr>
            <a:xfrm>
              <a:off x="6215074" y="2083676"/>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sp>
          <p:nvSpPr>
            <p:cNvPr id="10" name="TextBox 9"/>
            <p:cNvSpPr txBox="1"/>
            <p:nvPr/>
          </p:nvSpPr>
          <p:spPr>
            <a:xfrm>
              <a:off x="4429124" y="2043770"/>
              <a:ext cx="31290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sp>
          <p:nvSpPr>
            <p:cNvPr id="11" name="TextBox 10"/>
            <p:cNvSpPr txBox="1"/>
            <p:nvPr/>
          </p:nvSpPr>
          <p:spPr>
            <a:xfrm>
              <a:off x="5760726" y="1908335"/>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A</a:t>
              </a:r>
              <a:endParaRPr lang="zh-CN" altLang="en-US" dirty="0">
                <a:latin typeface="Times New Roman" pitchFamily="18" charset="0"/>
                <a:cs typeface="Times New Roman" pitchFamily="18" charset="0"/>
              </a:endParaRPr>
            </a:p>
          </p:txBody>
        </p:sp>
        <p:sp>
          <p:nvSpPr>
            <p:cNvPr id="12" name="TextBox 11"/>
            <p:cNvSpPr txBox="1"/>
            <p:nvPr/>
          </p:nvSpPr>
          <p:spPr>
            <a:xfrm>
              <a:off x="5224008" y="1424968"/>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13" name="TextBox 12"/>
            <p:cNvSpPr txBox="1"/>
            <p:nvPr/>
          </p:nvSpPr>
          <p:spPr>
            <a:xfrm>
              <a:off x="6318044" y="1436356"/>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14" name="直接箭头连接符 13"/>
            <p:cNvCxnSpPr>
              <a:stCxn id="10" idx="3"/>
              <a:endCxn id="8" idx="1"/>
            </p:cNvCxnSpPr>
            <p:nvPr/>
          </p:nvCxnSpPr>
          <p:spPr>
            <a:xfrm>
              <a:off x="4742030" y="2228436"/>
              <a:ext cx="371618"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a:endCxn id="9" idx="1"/>
            </p:cNvCxnSpPr>
            <p:nvPr/>
          </p:nvCxnSpPr>
          <p:spPr>
            <a:xfrm>
              <a:off x="5756590" y="2234902"/>
              <a:ext cx="4584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2" idx="2"/>
              <a:endCxn id="8" idx="0"/>
            </p:cNvCxnSpPr>
            <p:nvPr/>
          </p:nvCxnSpPr>
          <p:spPr>
            <a:xfrm rot="5400000">
              <a:off x="5291956" y="1937463"/>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a:endCxn id="9" idx="0"/>
            </p:cNvCxnSpPr>
            <p:nvPr/>
          </p:nvCxnSpPr>
          <p:spPr>
            <a:xfrm rot="16200000" flipH="1">
              <a:off x="6395381" y="1942512"/>
              <a:ext cx="277988" cy="43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86776" y="2047538"/>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endParaRPr lang="zh-CN" altLang="en-US" dirty="0">
                <a:latin typeface="Times New Roman" pitchFamily="18" charset="0"/>
                <a:cs typeface="Times New Roman" pitchFamily="18" charset="0"/>
              </a:endParaRPr>
            </a:p>
          </p:txBody>
        </p:sp>
        <p:cxnSp>
          <p:nvCxnSpPr>
            <p:cNvPr id="19" name="直接箭头连接符 18"/>
            <p:cNvCxnSpPr>
              <a:stCxn id="36" idx="3"/>
              <a:endCxn id="18" idx="1"/>
            </p:cNvCxnSpPr>
            <p:nvPr/>
          </p:nvCxnSpPr>
          <p:spPr>
            <a:xfrm flipV="1">
              <a:off x="7929586" y="2232204"/>
              <a:ext cx="35719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286644" y="2087444"/>
              <a:ext cx="642942" cy="302451"/>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cxnSp>
          <p:nvCxnSpPr>
            <p:cNvPr id="39" name="直接箭头连接符 38"/>
            <p:cNvCxnSpPr>
              <a:stCxn id="9" idx="3"/>
              <a:endCxn id="36" idx="1"/>
            </p:cNvCxnSpPr>
            <p:nvPr/>
          </p:nvCxnSpPr>
          <p:spPr>
            <a:xfrm>
              <a:off x="6858016" y="2234902"/>
              <a:ext cx="428628" cy="37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58016" y="1916660"/>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B</a:t>
              </a:r>
              <a:endParaRPr lang="zh-CN" altLang="en-US" dirty="0">
                <a:latin typeface="Times New Roman" pitchFamily="18" charset="0"/>
                <a:cs typeface="Times New Roman" pitchFamily="18" charset="0"/>
              </a:endParaRPr>
            </a:p>
          </p:txBody>
        </p:sp>
        <p:sp>
          <p:nvSpPr>
            <p:cNvPr id="46" name="TextBox 45"/>
            <p:cNvSpPr txBox="1"/>
            <p:nvPr/>
          </p:nvSpPr>
          <p:spPr>
            <a:xfrm>
              <a:off x="7392817" y="1416594"/>
              <a:ext cx="428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47" name="直接箭头连接符 46"/>
            <p:cNvCxnSpPr>
              <a:stCxn id="46" idx="2"/>
              <a:endCxn id="36" idx="0"/>
            </p:cNvCxnSpPr>
            <p:nvPr/>
          </p:nvCxnSpPr>
          <p:spPr>
            <a:xfrm rot="16200000" flipH="1">
              <a:off x="7456787" y="1936116"/>
              <a:ext cx="301518" cy="11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429124" y="2196884"/>
            <a:ext cx="4170558" cy="1000276"/>
            <a:chOff x="4429124" y="1416594"/>
            <a:chExt cx="4170558" cy="1000276"/>
          </a:xfrm>
        </p:grpSpPr>
        <p:sp>
          <p:nvSpPr>
            <p:cNvPr id="52" name="矩形 51"/>
            <p:cNvSpPr/>
            <p:nvPr/>
          </p:nvSpPr>
          <p:spPr>
            <a:xfrm>
              <a:off x="5113648" y="2083676"/>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sp>
          <p:nvSpPr>
            <p:cNvPr id="53" name="矩形 52"/>
            <p:cNvSpPr/>
            <p:nvPr/>
          </p:nvSpPr>
          <p:spPr>
            <a:xfrm>
              <a:off x="6215074" y="2083676"/>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54" name="TextBox 53"/>
            <p:cNvSpPr txBox="1"/>
            <p:nvPr/>
          </p:nvSpPr>
          <p:spPr>
            <a:xfrm>
              <a:off x="4429124" y="2043770"/>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endParaRPr lang="zh-CN" altLang="en-US" dirty="0">
                <a:latin typeface="Times New Roman" pitchFamily="18" charset="0"/>
                <a:cs typeface="Times New Roman" pitchFamily="18" charset="0"/>
              </a:endParaRPr>
            </a:p>
          </p:txBody>
        </p:sp>
        <p:sp>
          <p:nvSpPr>
            <p:cNvPr id="55" name="TextBox 54"/>
            <p:cNvSpPr txBox="1"/>
            <p:nvPr/>
          </p:nvSpPr>
          <p:spPr>
            <a:xfrm>
              <a:off x="5760726" y="1908335"/>
              <a:ext cx="3385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B</a:t>
              </a:r>
              <a:endParaRPr lang="zh-CN" altLang="en-US" dirty="0">
                <a:latin typeface="Times New Roman" pitchFamily="18" charset="0"/>
                <a:cs typeface="Times New Roman" pitchFamily="18" charset="0"/>
              </a:endParaRPr>
            </a:p>
          </p:txBody>
        </p:sp>
        <p:sp>
          <p:nvSpPr>
            <p:cNvPr id="56" name="TextBox 55"/>
            <p:cNvSpPr txBox="1"/>
            <p:nvPr/>
          </p:nvSpPr>
          <p:spPr>
            <a:xfrm>
              <a:off x="5224008" y="1424968"/>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sp>
          <p:nvSpPr>
            <p:cNvPr id="57" name="TextBox 56"/>
            <p:cNvSpPr txBox="1"/>
            <p:nvPr/>
          </p:nvSpPr>
          <p:spPr>
            <a:xfrm>
              <a:off x="6318044" y="1436356"/>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58" name="直接箭头连接符 57"/>
            <p:cNvCxnSpPr>
              <a:stCxn id="54" idx="3"/>
              <a:endCxn id="52" idx="1"/>
            </p:cNvCxnSpPr>
            <p:nvPr/>
          </p:nvCxnSpPr>
          <p:spPr>
            <a:xfrm>
              <a:off x="4767678" y="2228436"/>
              <a:ext cx="34597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2" idx="3"/>
              <a:endCxn id="53" idx="1"/>
            </p:cNvCxnSpPr>
            <p:nvPr/>
          </p:nvCxnSpPr>
          <p:spPr>
            <a:xfrm>
              <a:off x="5756590" y="2234902"/>
              <a:ext cx="4584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6" idx="2"/>
              <a:endCxn id="52" idx="0"/>
            </p:cNvCxnSpPr>
            <p:nvPr/>
          </p:nvCxnSpPr>
          <p:spPr>
            <a:xfrm rot="5400000">
              <a:off x="5291956" y="1937463"/>
              <a:ext cx="289376" cy="30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7" idx="2"/>
              <a:endCxn id="53" idx="0"/>
            </p:cNvCxnSpPr>
            <p:nvPr/>
          </p:nvCxnSpPr>
          <p:spPr>
            <a:xfrm rot="16200000" flipH="1">
              <a:off x="6395381" y="1942512"/>
              <a:ext cx="277988" cy="43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286776" y="2047538"/>
              <a:ext cx="31290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cxnSp>
          <p:nvCxnSpPr>
            <p:cNvPr id="63" name="直接箭头连接符 62"/>
            <p:cNvCxnSpPr>
              <a:stCxn id="64" idx="3"/>
              <a:endCxn id="62" idx="1"/>
            </p:cNvCxnSpPr>
            <p:nvPr/>
          </p:nvCxnSpPr>
          <p:spPr>
            <a:xfrm flipV="1">
              <a:off x="7929586" y="2232204"/>
              <a:ext cx="357190"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286644" y="2087444"/>
              <a:ext cx="642942" cy="302451"/>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cxnSp>
          <p:nvCxnSpPr>
            <p:cNvPr id="65" name="直接箭头连接符 64"/>
            <p:cNvCxnSpPr>
              <a:stCxn id="53" idx="3"/>
              <a:endCxn id="64" idx="1"/>
            </p:cNvCxnSpPr>
            <p:nvPr/>
          </p:nvCxnSpPr>
          <p:spPr>
            <a:xfrm>
              <a:off x="6858016" y="2234902"/>
              <a:ext cx="428628" cy="37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858016" y="1916660"/>
              <a:ext cx="35137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A</a:t>
              </a:r>
              <a:endParaRPr lang="zh-CN" altLang="en-US" dirty="0">
                <a:latin typeface="Times New Roman" pitchFamily="18" charset="0"/>
                <a:cs typeface="Times New Roman" pitchFamily="18" charset="0"/>
              </a:endParaRPr>
            </a:p>
          </p:txBody>
        </p:sp>
        <p:sp>
          <p:nvSpPr>
            <p:cNvPr id="67" name="TextBox 66"/>
            <p:cNvSpPr txBox="1"/>
            <p:nvPr/>
          </p:nvSpPr>
          <p:spPr>
            <a:xfrm>
              <a:off x="7392817" y="1416594"/>
              <a:ext cx="428322"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68" name="直接箭头连接符 67"/>
            <p:cNvCxnSpPr>
              <a:stCxn id="67" idx="2"/>
              <a:endCxn id="64" idx="0"/>
            </p:cNvCxnSpPr>
            <p:nvPr/>
          </p:nvCxnSpPr>
          <p:spPr>
            <a:xfrm rot="16200000" flipH="1">
              <a:off x="7456787" y="1936116"/>
              <a:ext cx="301518" cy="11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135</a:t>
            </a:fld>
            <a:endParaRPr lang="en-US" altLang="zh-CN" dirty="0"/>
          </a:p>
        </p:txBody>
      </p:sp>
      <p:sp>
        <p:nvSpPr>
          <p:cNvPr id="43" name="流程图: 可选过程 42">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44" name="流程图: 可选过程 43">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45" name="流程图: 可选过程 44">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48" name="流程图: 可选过程 4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49" name="流程图: 可选过程 48">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1946346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链接工作模式</a:t>
            </a:r>
            <a:endParaRPr lang="zh-CN" altLang="en-US" dirty="0"/>
          </a:p>
        </p:txBody>
      </p:sp>
      <p:sp>
        <p:nvSpPr>
          <p:cNvPr id="8" name="文本占位符 7"/>
          <p:cNvSpPr>
            <a:spLocks noGrp="1"/>
          </p:cNvSpPr>
          <p:nvPr>
            <p:ph type="body" idx="1"/>
          </p:nvPr>
        </p:nvSpPr>
        <p:spPr>
          <a:xfrm>
            <a:off x="457200" y="1196752"/>
            <a:ext cx="4040188" cy="639762"/>
          </a:xfrm>
        </p:spPr>
        <p:txBody>
          <a:bodyPr>
            <a:normAutofit/>
          </a:bodyPr>
          <a:lstStyle/>
          <a:p>
            <a:pPr algn="ctr"/>
            <a:r>
              <a:rPr lang="zh-CN" altLang="en-US" sz="2800" b="0" dirty="0" smtClean="0"/>
              <a:t>单循环</a:t>
            </a:r>
            <a:r>
              <a:rPr lang="en-US" altLang="zh-CN" sz="2800" b="0" dirty="0" smtClean="0"/>
              <a:t>CBC</a:t>
            </a:r>
            <a:endParaRPr lang="zh-CN" altLang="en-US" sz="2800" b="0" dirty="0"/>
          </a:p>
        </p:txBody>
      </p:sp>
      <p:sp>
        <p:nvSpPr>
          <p:cNvPr id="10" name="文本占位符 9"/>
          <p:cNvSpPr>
            <a:spLocks noGrp="1"/>
          </p:cNvSpPr>
          <p:nvPr>
            <p:ph type="body" sz="quarter" idx="3"/>
          </p:nvPr>
        </p:nvSpPr>
        <p:spPr>
          <a:xfrm>
            <a:off x="4645025" y="1196752"/>
            <a:ext cx="4041775" cy="639762"/>
          </a:xfrm>
        </p:spPr>
        <p:txBody>
          <a:bodyPr>
            <a:normAutofit/>
          </a:bodyPr>
          <a:lstStyle/>
          <a:p>
            <a:pPr algn="ctr"/>
            <a:r>
              <a:rPr lang="zh-CN" altLang="en-US" sz="2800" b="0" dirty="0" smtClean="0"/>
              <a:t>三循环</a:t>
            </a:r>
            <a:r>
              <a:rPr lang="en-US" altLang="zh-CN" sz="2800" b="0" dirty="0" smtClean="0"/>
              <a:t>CBC</a:t>
            </a:r>
            <a:endParaRPr lang="zh-CN" altLang="en-US" sz="2800" b="0" dirty="0"/>
          </a:p>
        </p:txBody>
      </p:sp>
      <p:grpSp>
        <p:nvGrpSpPr>
          <p:cNvPr id="49" name="组合 48"/>
          <p:cNvGrpSpPr/>
          <p:nvPr/>
        </p:nvGrpSpPr>
        <p:grpSpPr>
          <a:xfrm>
            <a:off x="1000100" y="2304821"/>
            <a:ext cx="2183189" cy="2726786"/>
            <a:chOff x="245671" y="2643182"/>
            <a:chExt cx="2183189" cy="2726786"/>
          </a:xfrm>
        </p:grpSpPr>
        <p:sp>
          <p:nvSpPr>
            <p:cNvPr id="13" name="矩形 12"/>
            <p:cNvSpPr/>
            <p:nvPr/>
          </p:nvSpPr>
          <p:spPr>
            <a:xfrm>
              <a:off x="1397196" y="4143380"/>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EDE</a:t>
              </a:r>
              <a:endParaRPr lang="zh-CN" altLang="en-US" dirty="0">
                <a:solidFill>
                  <a:schemeClr val="tx1"/>
                </a:solidFill>
                <a:latin typeface="Times New Roman" pitchFamily="18" charset="0"/>
                <a:cs typeface="Times New Roman" pitchFamily="18" charset="0"/>
              </a:endParaRPr>
            </a:p>
          </p:txBody>
        </p:sp>
        <p:sp>
          <p:nvSpPr>
            <p:cNvPr id="15" name="TextBox 14"/>
            <p:cNvSpPr txBox="1"/>
            <p:nvPr/>
          </p:nvSpPr>
          <p:spPr>
            <a:xfrm>
              <a:off x="1515932" y="2643182"/>
              <a:ext cx="389850"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P</a:t>
              </a:r>
              <a:r>
                <a:rPr lang="en-US" altLang="zh-CN" baseline="-25000" dirty="0" err="1"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16" name="TextBox 15"/>
            <p:cNvSpPr txBox="1"/>
            <p:nvPr/>
          </p:nvSpPr>
          <p:spPr>
            <a:xfrm>
              <a:off x="1515932" y="5000636"/>
              <a:ext cx="415498"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C</a:t>
              </a:r>
              <a:r>
                <a:rPr lang="en-US" altLang="zh-CN" baseline="-25000" dirty="0" err="1"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17" name="TextBox 16"/>
            <p:cNvSpPr txBox="1"/>
            <p:nvPr/>
          </p:nvSpPr>
          <p:spPr>
            <a:xfrm>
              <a:off x="245671" y="4103474"/>
              <a:ext cx="825867"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K2</a:t>
              </a:r>
              <a:endParaRPr lang="zh-CN" altLang="en-US" baseline="-25000" dirty="0">
                <a:latin typeface="Times New Roman" pitchFamily="18" charset="0"/>
                <a:cs typeface="Times New Roman" pitchFamily="18" charset="0"/>
              </a:endParaRPr>
            </a:p>
          </p:txBody>
        </p:sp>
        <p:cxnSp>
          <p:nvCxnSpPr>
            <p:cNvPr id="19" name="直接箭头连接符 18"/>
            <p:cNvCxnSpPr>
              <a:stCxn id="15" idx="2"/>
              <a:endCxn id="31" idx="0"/>
            </p:cNvCxnSpPr>
            <p:nvPr/>
          </p:nvCxnSpPr>
          <p:spPr>
            <a:xfrm rot="16200000" flipH="1">
              <a:off x="1504425" y="3218945"/>
              <a:ext cx="416486" cy="3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3"/>
              <a:endCxn id="13" idx="1"/>
            </p:cNvCxnSpPr>
            <p:nvPr/>
          </p:nvCxnSpPr>
          <p:spPr>
            <a:xfrm>
              <a:off x="1071538" y="4288140"/>
              <a:ext cx="325658"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2"/>
              <a:endCxn id="16" idx="0"/>
            </p:cNvCxnSpPr>
            <p:nvPr/>
          </p:nvCxnSpPr>
          <p:spPr>
            <a:xfrm rot="16200000" flipH="1">
              <a:off x="1443772" y="4720726"/>
              <a:ext cx="554805" cy="50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流程图: 或者 30"/>
            <p:cNvSpPr/>
            <p:nvPr/>
          </p:nvSpPr>
          <p:spPr>
            <a:xfrm>
              <a:off x="1571604" y="3429000"/>
              <a:ext cx="285752" cy="285752"/>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a:stCxn id="31" idx="4"/>
              <a:endCxn id="13" idx="0"/>
            </p:cNvCxnSpPr>
            <p:nvPr/>
          </p:nvCxnSpPr>
          <p:spPr>
            <a:xfrm rot="16200000" flipH="1">
              <a:off x="1502259" y="3926972"/>
              <a:ext cx="428628" cy="41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形状 40"/>
            <p:cNvCxnSpPr>
              <a:endCxn id="31" idx="6"/>
            </p:cNvCxnSpPr>
            <p:nvPr/>
          </p:nvCxnSpPr>
          <p:spPr>
            <a:xfrm rot="5400000" flipH="1" flipV="1">
              <a:off x="1214414" y="4071942"/>
              <a:ext cx="1143008" cy="142876"/>
            </a:xfrm>
            <a:prstGeom prst="bentConnector4">
              <a:avLst>
                <a:gd name="adj1" fmla="val 2371"/>
                <a:gd name="adj2" fmla="val 425515"/>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885121" y="3214686"/>
              <a:ext cx="543739"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n-1</a:t>
              </a:r>
              <a:endParaRPr lang="zh-CN" altLang="en-US" baseline="-25000" dirty="0">
                <a:latin typeface="Times New Roman" pitchFamily="18" charset="0"/>
                <a:cs typeface="Times New Roman" pitchFamily="18" charset="0"/>
              </a:endParaRPr>
            </a:p>
          </p:txBody>
        </p:sp>
      </p:grpSp>
      <p:grpSp>
        <p:nvGrpSpPr>
          <p:cNvPr id="150" name="组合 149"/>
          <p:cNvGrpSpPr/>
          <p:nvPr/>
        </p:nvGrpSpPr>
        <p:grpSpPr>
          <a:xfrm>
            <a:off x="5628095" y="1820377"/>
            <a:ext cx="2031214" cy="4270658"/>
            <a:chOff x="5755496" y="2242318"/>
            <a:chExt cx="2031214" cy="4270658"/>
          </a:xfrm>
        </p:grpSpPr>
        <p:sp>
          <p:nvSpPr>
            <p:cNvPr id="51" name="矩形 50"/>
            <p:cNvSpPr/>
            <p:nvPr/>
          </p:nvSpPr>
          <p:spPr>
            <a:xfrm>
              <a:off x="6509343" y="3254592"/>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52" name="TextBox 51"/>
            <p:cNvSpPr txBox="1"/>
            <p:nvPr/>
          </p:nvSpPr>
          <p:spPr>
            <a:xfrm>
              <a:off x="6628079" y="2242318"/>
              <a:ext cx="389850"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P</a:t>
              </a:r>
              <a:r>
                <a:rPr lang="en-US" altLang="zh-CN" baseline="-25000" dirty="0" err="1"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53" name="TextBox 52"/>
            <p:cNvSpPr txBox="1"/>
            <p:nvPr/>
          </p:nvSpPr>
          <p:spPr>
            <a:xfrm>
              <a:off x="6659468" y="6143644"/>
              <a:ext cx="415498"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C</a:t>
              </a:r>
              <a:r>
                <a:rPr lang="en-US" altLang="zh-CN" baseline="-25000" dirty="0" err="1"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54" name="TextBox 53"/>
            <p:cNvSpPr txBox="1"/>
            <p:nvPr/>
          </p:nvSpPr>
          <p:spPr>
            <a:xfrm>
              <a:off x="5755496" y="3214686"/>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55" name="直接箭头连接符 54"/>
            <p:cNvCxnSpPr>
              <a:stCxn id="52" idx="2"/>
              <a:endCxn id="58" idx="0"/>
            </p:cNvCxnSpPr>
            <p:nvPr/>
          </p:nvCxnSpPr>
          <p:spPr>
            <a:xfrm rot="16200000" flipH="1">
              <a:off x="6701063" y="2733590"/>
              <a:ext cx="244160" cy="27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4" idx="3"/>
              <a:endCxn id="51" idx="1"/>
            </p:cNvCxnSpPr>
            <p:nvPr/>
          </p:nvCxnSpPr>
          <p:spPr>
            <a:xfrm>
              <a:off x="6183818" y="3399352"/>
              <a:ext cx="325525"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1" idx="2"/>
              <a:endCxn id="115" idx="0"/>
            </p:cNvCxnSpPr>
            <p:nvPr/>
          </p:nvCxnSpPr>
          <p:spPr>
            <a:xfrm rot="16200000" flipH="1">
              <a:off x="6578254" y="3809603"/>
              <a:ext cx="513213" cy="80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流程图: 或者 57"/>
            <p:cNvSpPr/>
            <p:nvPr/>
          </p:nvSpPr>
          <p:spPr>
            <a:xfrm>
              <a:off x="6715283" y="2855810"/>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a:stCxn id="58" idx="4"/>
              <a:endCxn id="51" idx="0"/>
            </p:cNvCxnSpPr>
            <p:nvPr/>
          </p:nvCxnSpPr>
          <p:spPr>
            <a:xfrm rot="16200000" flipH="1">
              <a:off x="6735657" y="3159435"/>
              <a:ext cx="182782" cy="75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形状 59"/>
            <p:cNvCxnSpPr>
              <a:endCxn id="58" idx="6"/>
            </p:cNvCxnSpPr>
            <p:nvPr/>
          </p:nvCxnSpPr>
          <p:spPr>
            <a:xfrm rot="5400000" flipH="1" flipV="1">
              <a:off x="6539863" y="3266181"/>
              <a:ext cx="693790" cy="89049"/>
            </a:xfrm>
            <a:prstGeom prst="bentConnector4">
              <a:avLst>
                <a:gd name="adj1" fmla="val -959"/>
                <a:gd name="adj2" fmla="val 63998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186474" y="2643182"/>
              <a:ext cx="556563"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A</a:t>
              </a:r>
              <a:r>
                <a:rPr lang="en-US" altLang="zh-CN" baseline="-25000" dirty="0" smtClean="0">
                  <a:latin typeface="Times New Roman" pitchFamily="18" charset="0"/>
                  <a:cs typeface="Times New Roman" pitchFamily="18" charset="0"/>
                </a:rPr>
                <a:t>n-1</a:t>
              </a:r>
              <a:endParaRPr lang="zh-CN" altLang="en-US" baseline="-25000" dirty="0">
                <a:latin typeface="Times New Roman" pitchFamily="18" charset="0"/>
                <a:cs typeface="Times New Roman" pitchFamily="18" charset="0"/>
              </a:endParaRPr>
            </a:p>
          </p:txBody>
        </p:sp>
        <p:sp>
          <p:nvSpPr>
            <p:cNvPr id="90" name="矩形 89"/>
            <p:cNvSpPr/>
            <p:nvPr/>
          </p:nvSpPr>
          <p:spPr>
            <a:xfrm>
              <a:off x="6525124" y="4465414"/>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D</a:t>
              </a:r>
              <a:endParaRPr lang="zh-CN" altLang="en-US" dirty="0">
                <a:solidFill>
                  <a:schemeClr val="tx1"/>
                </a:solidFill>
                <a:latin typeface="Times New Roman" pitchFamily="18" charset="0"/>
                <a:cs typeface="Times New Roman" pitchFamily="18" charset="0"/>
              </a:endParaRPr>
            </a:p>
          </p:txBody>
        </p:sp>
        <p:sp>
          <p:nvSpPr>
            <p:cNvPr id="91" name="TextBox 90"/>
            <p:cNvSpPr txBox="1"/>
            <p:nvPr/>
          </p:nvSpPr>
          <p:spPr>
            <a:xfrm>
              <a:off x="5771277" y="4425508"/>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p:txBody>
        </p:sp>
        <p:cxnSp>
          <p:nvCxnSpPr>
            <p:cNvPr id="92" name="直接箭头连接符 91"/>
            <p:cNvCxnSpPr>
              <a:stCxn id="91" idx="3"/>
              <a:endCxn id="90" idx="1"/>
            </p:cNvCxnSpPr>
            <p:nvPr/>
          </p:nvCxnSpPr>
          <p:spPr>
            <a:xfrm>
              <a:off x="6199599" y="4610174"/>
              <a:ext cx="325525"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115" idx="4"/>
              <a:endCxn id="90" idx="0"/>
            </p:cNvCxnSpPr>
            <p:nvPr/>
          </p:nvCxnSpPr>
          <p:spPr>
            <a:xfrm rot="16200000" flipH="1">
              <a:off x="6753171" y="4371990"/>
              <a:ext cx="179158" cy="76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形状 94"/>
            <p:cNvCxnSpPr>
              <a:endCxn id="115" idx="6"/>
            </p:cNvCxnSpPr>
            <p:nvPr/>
          </p:nvCxnSpPr>
          <p:spPr>
            <a:xfrm rot="5400000" flipH="1" flipV="1">
              <a:off x="6563693" y="4472567"/>
              <a:ext cx="677523" cy="88903"/>
            </a:xfrm>
            <a:prstGeom prst="bentConnector4">
              <a:avLst>
                <a:gd name="adj1" fmla="val 145"/>
                <a:gd name="adj2" fmla="val 623136"/>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540890" y="5584282"/>
              <a:ext cx="642942" cy="3024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97" name="TextBox 96"/>
            <p:cNvSpPr txBox="1"/>
            <p:nvPr/>
          </p:nvSpPr>
          <p:spPr>
            <a:xfrm>
              <a:off x="5771277" y="5544376"/>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K</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p:txBody>
        </p:sp>
        <p:cxnSp>
          <p:nvCxnSpPr>
            <p:cNvPr id="98" name="直接箭头连接符 97"/>
            <p:cNvCxnSpPr>
              <a:stCxn id="97" idx="3"/>
              <a:endCxn id="96" idx="1"/>
            </p:cNvCxnSpPr>
            <p:nvPr/>
          </p:nvCxnSpPr>
          <p:spPr>
            <a:xfrm>
              <a:off x="6199599" y="5729042"/>
              <a:ext cx="341291" cy="64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128" idx="4"/>
              <a:endCxn id="96" idx="0"/>
            </p:cNvCxnSpPr>
            <p:nvPr/>
          </p:nvCxnSpPr>
          <p:spPr>
            <a:xfrm rot="16200000" flipH="1">
              <a:off x="6769780" y="5491701"/>
              <a:ext cx="177472" cy="76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形状 100"/>
            <p:cNvCxnSpPr>
              <a:endCxn id="128" idx="6"/>
            </p:cNvCxnSpPr>
            <p:nvPr/>
          </p:nvCxnSpPr>
          <p:spPr>
            <a:xfrm rot="5400000" flipH="1" flipV="1">
              <a:off x="6572176" y="5584635"/>
              <a:ext cx="676321" cy="104672"/>
            </a:xfrm>
            <a:prstGeom prst="bentConnector4">
              <a:avLst>
                <a:gd name="adj1" fmla="val 56"/>
                <a:gd name="adj2" fmla="val 529263"/>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0" idx="2"/>
              <a:endCxn id="128" idx="0"/>
            </p:cNvCxnSpPr>
            <p:nvPr/>
          </p:nvCxnSpPr>
          <p:spPr>
            <a:xfrm rot="16200000" flipH="1">
              <a:off x="6639161" y="4975298"/>
              <a:ext cx="422945" cy="807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6" idx="2"/>
              <a:endCxn id="53" idx="0"/>
            </p:cNvCxnSpPr>
            <p:nvPr/>
          </p:nvCxnSpPr>
          <p:spPr>
            <a:xfrm rot="16200000" flipH="1">
              <a:off x="6736334" y="6012760"/>
              <a:ext cx="256911" cy="48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786578" y="3615406"/>
              <a:ext cx="42832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A</a:t>
              </a:r>
              <a:r>
                <a:rPr lang="en-US" altLang="zh-CN" baseline="-25000" dirty="0"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sp>
          <p:nvSpPr>
            <p:cNvPr id="115" name="流程图: 或者 114"/>
            <p:cNvSpPr/>
            <p:nvPr/>
          </p:nvSpPr>
          <p:spPr>
            <a:xfrm>
              <a:off x="6730906" y="4070256"/>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TextBox 122"/>
            <p:cNvSpPr txBox="1"/>
            <p:nvPr/>
          </p:nvSpPr>
          <p:spPr>
            <a:xfrm>
              <a:off x="7199298" y="3857628"/>
              <a:ext cx="543739"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B</a:t>
              </a:r>
              <a:r>
                <a:rPr lang="en-US" altLang="zh-CN" baseline="-25000" dirty="0" smtClean="0">
                  <a:latin typeface="Times New Roman" pitchFamily="18" charset="0"/>
                  <a:cs typeface="Times New Roman" pitchFamily="18" charset="0"/>
                </a:rPr>
                <a:t>n-1</a:t>
              </a:r>
              <a:endParaRPr lang="zh-CN" altLang="en-US" baseline="-25000" dirty="0">
                <a:latin typeface="Times New Roman" pitchFamily="18" charset="0"/>
                <a:cs typeface="Times New Roman" pitchFamily="18" charset="0"/>
              </a:endParaRPr>
            </a:p>
          </p:txBody>
        </p:sp>
        <p:sp>
          <p:nvSpPr>
            <p:cNvPr id="128" name="流程图: 或者 127"/>
            <p:cNvSpPr/>
            <p:nvPr/>
          </p:nvSpPr>
          <p:spPr>
            <a:xfrm>
              <a:off x="6746672" y="5190810"/>
              <a:ext cx="216000" cy="216000"/>
            </a:xfrm>
            <a:prstGeom prst="flowChar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TextBox 147"/>
            <p:cNvSpPr txBox="1"/>
            <p:nvPr/>
          </p:nvSpPr>
          <p:spPr>
            <a:xfrm>
              <a:off x="7242971" y="5000636"/>
              <a:ext cx="543739"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n-1</a:t>
              </a:r>
              <a:endParaRPr lang="zh-CN" altLang="en-US" baseline="-25000" dirty="0">
                <a:latin typeface="Times New Roman" pitchFamily="18" charset="0"/>
                <a:cs typeface="Times New Roman" pitchFamily="18" charset="0"/>
              </a:endParaRPr>
            </a:p>
          </p:txBody>
        </p:sp>
        <p:sp>
          <p:nvSpPr>
            <p:cNvPr id="149" name="TextBox 148"/>
            <p:cNvSpPr txBox="1"/>
            <p:nvPr/>
          </p:nvSpPr>
          <p:spPr>
            <a:xfrm>
              <a:off x="6818110" y="4786322"/>
              <a:ext cx="415498"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B</a:t>
              </a:r>
              <a:r>
                <a:rPr lang="en-US" altLang="zh-CN" baseline="-25000" dirty="0" err="1" smtClean="0">
                  <a:latin typeface="Times New Roman" pitchFamily="18" charset="0"/>
                  <a:cs typeface="Times New Roman" pitchFamily="18" charset="0"/>
                </a:rPr>
                <a:t>n</a:t>
              </a:r>
              <a:endParaRPr lang="zh-CN" altLang="en-US" baseline="-25000" dirty="0">
                <a:latin typeface="Times New Roman" pitchFamily="18" charset="0"/>
                <a:cs typeface="Times New Roman" pitchFamily="18" charset="0"/>
              </a:endParaRPr>
            </a:p>
          </p:txBody>
        </p: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64689EDE-3A5A-4265-A0B7-F2E118DD39D5}" type="slidenum">
              <a:rPr lang="zh-CN" altLang="en-US" smtClean="0"/>
              <a:pPr>
                <a:defRPr/>
              </a:pPr>
              <a:t>136</a:t>
            </a:fld>
            <a:endParaRPr lang="en-US" altLang="zh-CN" dirty="0"/>
          </a:p>
        </p:txBody>
      </p:sp>
      <p:sp>
        <p:nvSpPr>
          <p:cNvPr id="50" name="流程图: 可选过程 49">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2" name="流程图: 可选过程 61">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63" name="流程图: 可选过程 62">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64" name="流程图: 可选过程 63">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65" name="流程图: 可选过程 64">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4700275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a:t>
            </a:r>
            <a:r>
              <a:rPr lang="en-US" altLang="zh-CN" dirty="0" smtClean="0"/>
              <a:t>Blowfish</a:t>
            </a:r>
            <a:r>
              <a:rPr lang="zh-CN" altLang="en-US" dirty="0" smtClean="0"/>
              <a:t>密码</a:t>
            </a:r>
            <a:endParaRPr lang="zh-CN" altLang="en-US" dirty="0"/>
          </a:p>
        </p:txBody>
      </p:sp>
      <p:sp>
        <p:nvSpPr>
          <p:cNvPr id="3" name="内容占位符 2"/>
          <p:cNvSpPr>
            <a:spLocks noGrp="1"/>
          </p:cNvSpPr>
          <p:nvPr>
            <p:ph idx="1"/>
          </p:nvPr>
        </p:nvSpPr>
        <p:spPr>
          <a:xfrm>
            <a:off x="457200" y="1295400"/>
            <a:ext cx="8435280" cy="5029200"/>
          </a:xfrm>
        </p:spPr>
        <p:txBody>
          <a:bodyPr/>
          <a:lstStyle/>
          <a:p>
            <a:r>
              <a:rPr lang="en-US" altLang="zh-CN" dirty="0" smtClean="0">
                <a:cs typeface="Times New Roman" pitchFamily="18" charset="0"/>
              </a:rPr>
              <a:t>Blowfish</a:t>
            </a:r>
            <a:r>
              <a:rPr lang="zh-CN" altLang="en-US" dirty="0" smtClean="0">
                <a:cs typeface="Times New Roman" pitchFamily="18" charset="0"/>
              </a:rPr>
              <a:t>，</a:t>
            </a:r>
            <a:r>
              <a:rPr lang="en-US" altLang="zh-CN" dirty="0" smtClean="0">
                <a:cs typeface="Times New Roman" pitchFamily="18" charset="0"/>
              </a:rPr>
              <a:t>1993</a:t>
            </a:r>
            <a:r>
              <a:rPr lang="zh-CN" altLang="en-US" dirty="0" smtClean="0">
                <a:cs typeface="Times New Roman" pitchFamily="18" charset="0"/>
              </a:rPr>
              <a:t>年由</a:t>
            </a:r>
            <a:r>
              <a:rPr lang="en-US" altLang="zh-CN" dirty="0" smtClean="0">
                <a:cs typeface="Times New Roman" pitchFamily="18" charset="0"/>
              </a:rPr>
              <a:t>Bruce </a:t>
            </a:r>
            <a:r>
              <a:rPr lang="en-US" altLang="zh-CN" dirty="0" err="1" smtClean="0">
                <a:cs typeface="Times New Roman" pitchFamily="18" charset="0"/>
              </a:rPr>
              <a:t>Schneier</a:t>
            </a:r>
            <a:r>
              <a:rPr lang="zh-CN" altLang="en-US" dirty="0" smtClean="0">
                <a:cs typeface="Times New Roman" pitchFamily="18" charset="0"/>
              </a:rPr>
              <a:t>提出，特性：</a:t>
            </a:r>
            <a:endParaRPr lang="en-US" altLang="zh-CN" dirty="0" smtClean="0">
              <a:cs typeface="Times New Roman" pitchFamily="18" charset="0"/>
            </a:endParaRPr>
          </a:p>
          <a:p>
            <a:pPr lvl="1"/>
            <a:r>
              <a:rPr lang="en-US" altLang="zh-CN" dirty="0" smtClean="0">
                <a:cs typeface="Times New Roman" pitchFamily="18" charset="0"/>
              </a:rPr>
              <a:t>64</a:t>
            </a:r>
            <a:r>
              <a:rPr lang="zh-CN" altLang="en-US" dirty="0" smtClean="0">
                <a:cs typeface="Times New Roman" pitchFamily="18" charset="0"/>
              </a:rPr>
              <a:t>比特分组</a:t>
            </a:r>
            <a:endParaRPr lang="en-US" altLang="zh-CN" dirty="0" smtClean="0">
              <a:cs typeface="Times New Roman" pitchFamily="18" charset="0"/>
            </a:endParaRPr>
          </a:p>
          <a:p>
            <a:pPr lvl="1"/>
            <a:r>
              <a:rPr lang="zh-CN" altLang="en-US" dirty="0" smtClean="0">
                <a:cs typeface="Times New Roman" pitchFamily="18" charset="0"/>
              </a:rPr>
              <a:t>快速：在</a:t>
            </a:r>
            <a:r>
              <a:rPr lang="en-US" altLang="zh-CN" dirty="0" smtClean="0">
                <a:cs typeface="Times New Roman" pitchFamily="18" charset="0"/>
              </a:rPr>
              <a:t>32</a:t>
            </a:r>
            <a:r>
              <a:rPr lang="zh-CN" altLang="en-US" dirty="0" smtClean="0">
                <a:cs typeface="Times New Roman" pitchFamily="18" charset="0"/>
              </a:rPr>
              <a:t>位处理器上加密每字节</a:t>
            </a:r>
            <a:r>
              <a:rPr lang="en-US" altLang="zh-CN" dirty="0" smtClean="0">
                <a:cs typeface="Times New Roman" pitchFamily="18" charset="0"/>
              </a:rPr>
              <a:t>18</a:t>
            </a:r>
            <a:r>
              <a:rPr lang="zh-CN" altLang="en-US" dirty="0" smtClean="0">
                <a:cs typeface="Times New Roman" pitchFamily="18" charset="0"/>
              </a:rPr>
              <a:t>时钟周期</a:t>
            </a:r>
          </a:p>
          <a:p>
            <a:pPr lvl="1"/>
            <a:r>
              <a:rPr lang="zh-CN" altLang="en-US" dirty="0" smtClean="0">
                <a:cs typeface="Times New Roman" pitchFamily="18" charset="0"/>
              </a:rPr>
              <a:t>紧凑：可在少于</a:t>
            </a:r>
            <a:r>
              <a:rPr lang="en-US" altLang="zh-CN" dirty="0" smtClean="0">
                <a:cs typeface="Times New Roman" pitchFamily="18" charset="0"/>
              </a:rPr>
              <a:t>5K</a:t>
            </a:r>
            <a:r>
              <a:rPr lang="zh-CN" altLang="en-US" dirty="0" smtClean="0">
                <a:cs typeface="Times New Roman" pitchFamily="18" charset="0"/>
              </a:rPr>
              <a:t>的内存上运行</a:t>
            </a:r>
          </a:p>
          <a:p>
            <a:pPr lvl="1"/>
            <a:r>
              <a:rPr lang="zh-CN" altLang="en-US" dirty="0" smtClean="0">
                <a:cs typeface="Times New Roman" pitchFamily="18" charset="0"/>
              </a:rPr>
              <a:t>简单：结构简单、容易实现</a:t>
            </a:r>
          </a:p>
          <a:p>
            <a:pPr lvl="1"/>
            <a:r>
              <a:rPr lang="zh-CN" altLang="en-US" dirty="0" smtClean="0">
                <a:cs typeface="Times New Roman" pitchFamily="18" charset="0"/>
              </a:rPr>
              <a:t>可变的安全性：密钥长度可变，从</a:t>
            </a:r>
            <a:r>
              <a:rPr lang="en-US" altLang="zh-CN" dirty="0" smtClean="0">
                <a:cs typeface="Times New Roman" pitchFamily="18" charset="0"/>
              </a:rPr>
              <a:t>32</a:t>
            </a:r>
            <a:r>
              <a:rPr lang="zh-CN" altLang="en-US" dirty="0" smtClean="0">
                <a:cs typeface="Times New Roman" pitchFamily="18" charset="0"/>
              </a:rPr>
              <a:t>位到</a:t>
            </a:r>
            <a:r>
              <a:rPr lang="en-US" altLang="zh-CN" dirty="0" smtClean="0">
                <a:cs typeface="Times New Roman" pitchFamily="18" charset="0"/>
              </a:rPr>
              <a:t>448</a:t>
            </a:r>
            <a:r>
              <a:rPr lang="zh-CN" altLang="en-US" dirty="0" smtClean="0">
                <a:cs typeface="Times New Roman" pitchFamily="18" charset="0"/>
              </a:rPr>
              <a:t>位</a:t>
            </a:r>
          </a:p>
          <a:p>
            <a:pPr lvl="1"/>
            <a:endParaRPr lang="en-US" altLang="zh-CN" dirty="0" smtClean="0">
              <a:cs typeface="Times New Roman" pitchFamily="18" charset="0"/>
            </a:endParaRPr>
          </a:p>
          <a:p>
            <a:r>
              <a:rPr lang="zh-CN" altLang="en-US" dirty="0" smtClean="0">
                <a:cs typeface="Times New Roman" pitchFamily="18" charset="0"/>
              </a:rPr>
              <a:t>子密钥和</a:t>
            </a:r>
            <a:r>
              <a:rPr lang="en-US" altLang="zh-CN" dirty="0" smtClean="0">
                <a:cs typeface="Times New Roman" pitchFamily="18" charset="0"/>
              </a:rPr>
              <a:t>S</a:t>
            </a:r>
            <a:r>
              <a:rPr lang="zh-CN" altLang="en-US" dirty="0" smtClean="0">
                <a:cs typeface="Times New Roman" pitchFamily="18" charset="0"/>
              </a:rPr>
              <a:t>盒的产生</a:t>
            </a:r>
          </a:p>
          <a:p>
            <a:pPr lvl="1"/>
            <a:r>
              <a:rPr lang="en-US" altLang="zh-CN" dirty="0" smtClean="0">
                <a:cs typeface="Times New Roman" pitchFamily="18" charset="0"/>
              </a:rPr>
              <a:t>32</a:t>
            </a:r>
            <a:r>
              <a:rPr lang="zh-CN" altLang="en-US" dirty="0" smtClean="0">
                <a:cs typeface="Times New Roman" pitchFamily="18" charset="0"/>
              </a:rPr>
              <a:t>位到</a:t>
            </a:r>
            <a:r>
              <a:rPr lang="en-US" altLang="zh-CN" dirty="0" smtClean="0">
                <a:cs typeface="Times New Roman" pitchFamily="18" charset="0"/>
              </a:rPr>
              <a:t>448</a:t>
            </a:r>
            <a:r>
              <a:rPr lang="zh-CN" altLang="en-US" dirty="0" smtClean="0">
                <a:cs typeface="Times New Roman" pitchFamily="18" charset="0"/>
              </a:rPr>
              <a:t>位可变长密钥，存储在</a:t>
            </a:r>
            <a:r>
              <a:rPr lang="en-US" altLang="zh-CN" dirty="0" smtClean="0">
                <a:cs typeface="Times New Roman" pitchFamily="18" charset="0"/>
              </a:rPr>
              <a:t>K</a:t>
            </a:r>
            <a:r>
              <a:rPr lang="zh-CN" altLang="en-US" dirty="0" smtClean="0">
                <a:cs typeface="Times New Roman" pitchFamily="18" charset="0"/>
              </a:rPr>
              <a:t>数组中：</a:t>
            </a:r>
            <a:r>
              <a:rPr lang="en-US" altLang="zh-CN" dirty="0" err="1" smtClean="0">
                <a:cs typeface="Times New Roman" pitchFamily="18" charset="0"/>
              </a:rPr>
              <a:t>K</a:t>
            </a:r>
            <a:r>
              <a:rPr lang="en-US" altLang="zh-CN" baseline="-25000" dirty="0" err="1" smtClean="0">
                <a:cs typeface="Times New Roman" pitchFamily="18" charset="0"/>
              </a:rPr>
              <a:t>j</a:t>
            </a:r>
            <a:r>
              <a:rPr lang="zh-CN" altLang="en-US" baseline="-25000" dirty="0" smtClean="0">
                <a:cs typeface="Times New Roman" pitchFamily="18" charset="0"/>
              </a:rPr>
              <a:t>，</a:t>
            </a:r>
            <a:r>
              <a:rPr lang="zh-CN" altLang="en-US" dirty="0" smtClean="0">
                <a:cs typeface="Times New Roman" pitchFamily="18" charset="0"/>
              </a:rPr>
              <a:t>用来产生 </a:t>
            </a:r>
          </a:p>
          <a:p>
            <a:pPr lvl="2"/>
            <a:r>
              <a:rPr lang="en-US" altLang="zh-CN" dirty="0" smtClean="0">
                <a:cs typeface="Times New Roman" pitchFamily="18" charset="0"/>
              </a:rPr>
              <a:t>18</a:t>
            </a:r>
            <a:r>
              <a:rPr lang="zh-CN" altLang="en-US" dirty="0" smtClean="0">
                <a:cs typeface="Times New Roman" pitchFamily="18" charset="0"/>
              </a:rPr>
              <a:t>个</a:t>
            </a:r>
            <a:r>
              <a:rPr lang="en-US" altLang="zh-CN" dirty="0" smtClean="0">
                <a:cs typeface="Times New Roman" pitchFamily="18" charset="0"/>
              </a:rPr>
              <a:t>32-bit</a:t>
            </a:r>
            <a:r>
              <a:rPr lang="zh-CN" altLang="en-US" dirty="0" smtClean="0">
                <a:cs typeface="Times New Roman" pitchFamily="18" charset="0"/>
              </a:rPr>
              <a:t>的子密钥，存储在</a:t>
            </a:r>
            <a:r>
              <a:rPr lang="en-US" altLang="zh-CN" dirty="0" smtClean="0">
                <a:cs typeface="Times New Roman" pitchFamily="18" charset="0"/>
              </a:rPr>
              <a:t>P</a:t>
            </a:r>
            <a:r>
              <a:rPr lang="zh-CN" altLang="en-US" dirty="0" smtClean="0">
                <a:cs typeface="Times New Roman" pitchFamily="18" charset="0"/>
              </a:rPr>
              <a:t>数组中：</a:t>
            </a:r>
            <a:r>
              <a:rPr lang="en-US" altLang="zh-CN" dirty="0" err="1" smtClean="0">
                <a:cs typeface="Times New Roman" pitchFamily="18" charset="0"/>
              </a:rPr>
              <a:t>P</a:t>
            </a:r>
            <a:r>
              <a:rPr lang="en-US" altLang="zh-CN" baseline="-25000" dirty="0" err="1" smtClean="0">
                <a:cs typeface="Times New Roman" pitchFamily="18" charset="0"/>
              </a:rPr>
              <a:t>j</a:t>
            </a:r>
            <a:r>
              <a:rPr lang="zh-CN" altLang="en-US" baseline="-25000" dirty="0" smtClean="0">
                <a:cs typeface="Times New Roman" pitchFamily="18" charset="0"/>
              </a:rPr>
              <a:t>，</a:t>
            </a:r>
            <a:r>
              <a:rPr lang="zh-CN" altLang="en-US" dirty="0" smtClean="0">
                <a:cs typeface="Times New Roman" pitchFamily="18" charset="0"/>
              </a:rPr>
              <a:t> </a:t>
            </a:r>
          </a:p>
          <a:p>
            <a:pPr lvl="2"/>
            <a:r>
              <a:rPr lang="en-US" altLang="zh-CN" dirty="0" smtClean="0">
                <a:cs typeface="Times New Roman" pitchFamily="18" charset="0"/>
              </a:rPr>
              <a:t>4</a:t>
            </a:r>
            <a:r>
              <a:rPr lang="zh-CN" altLang="en-US" dirty="0" smtClean="0">
                <a:cs typeface="Times New Roman" pitchFamily="18" charset="0"/>
              </a:rPr>
              <a:t>个</a:t>
            </a:r>
            <a:r>
              <a:rPr lang="en-US" altLang="zh-CN" dirty="0" smtClean="0">
                <a:cs typeface="Times New Roman" pitchFamily="18" charset="0"/>
              </a:rPr>
              <a:t>8</a:t>
            </a:r>
            <a:r>
              <a:rPr lang="en-US" altLang="zh-CN" dirty="0" smtClean="0">
                <a:cs typeface="Times New Roman" pitchFamily="18" charset="0"/>
                <a:sym typeface="Symbol"/>
              </a:rPr>
              <a:t></a:t>
            </a:r>
            <a:r>
              <a:rPr lang="en-US" altLang="zh-CN" dirty="0" smtClean="0">
                <a:cs typeface="Times New Roman" pitchFamily="18" charset="0"/>
              </a:rPr>
              <a:t>32</a:t>
            </a:r>
            <a:r>
              <a:rPr lang="zh-CN" altLang="en-US" dirty="0" smtClean="0">
                <a:cs typeface="Times New Roman" pitchFamily="18" charset="0"/>
              </a:rPr>
              <a:t>的</a:t>
            </a:r>
            <a:r>
              <a:rPr lang="en-US" altLang="zh-CN" dirty="0" smtClean="0">
                <a:cs typeface="Times New Roman" pitchFamily="18" charset="0"/>
              </a:rPr>
              <a:t>32</a:t>
            </a:r>
            <a:r>
              <a:rPr lang="zh-CN" altLang="en-US" dirty="0" smtClean="0">
                <a:cs typeface="Times New Roman" pitchFamily="18" charset="0"/>
              </a:rPr>
              <a:t>位项的</a:t>
            </a:r>
            <a:r>
              <a:rPr lang="en-US" altLang="zh-CN" dirty="0" smtClean="0">
                <a:cs typeface="Times New Roman" pitchFamily="18" charset="0"/>
              </a:rPr>
              <a:t>S</a:t>
            </a:r>
            <a:r>
              <a:rPr lang="zh-CN" altLang="en-US" dirty="0" smtClean="0">
                <a:cs typeface="Times New Roman" pitchFamily="18" charset="0"/>
              </a:rPr>
              <a:t>盒，存储在</a:t>
            </a:r>
            <a:r>
              <a:rPr lang="en-US" altLang="zh-CN" dirty="0" err="1" smtClean="0">
                <a:cs typeface="Times New Roman" pitchFamily="18" charset="0"/>
              </a:rPr>
              <a:t>S</a:t>
            </a:r>
            <a:r>
              <a:rPr lang="en-US" altLang="zh-CN" baseline="-25000" dirty="0" err="1" smtClean="0">
                <a:cs typeface="Times New Roman" pitchFamily="18" charset="0"/>
              </a:rPr>
              <a:t>i,j</a:t>
            </a:r>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9277884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产生</a:t>
            </a:r>
            <a:r>
              <a:rPr lang="en-US" altLang="zh-CN" dirty="0" smtClean="0"/>
              <a:t>P</a:t>
            </a:r>
            <a:r>
              <a:rPr lang="zh-CN" altLang="en-US" dirty="0" smtClean="0"/>
              <a:t>数组和</a:t>
            </a:r>
            <a:r>
              <a:rPr lang="en-US" altLang="zh-CN" dirty="0" smtClean="0"/>
              <a:t>S</a:t>
            </a:r>
            <a:r>
              <a:rPr lang="zh-CN" altLang="en-US" dirty="0" smtClean="0"/>
              <a:t>数组的步骤：</a:t>
            </a:r>
          </a:p>
          <a:p>
            <a:pPr marL="914400" lvl="1" indent="-457200">
              <a:buFont typeface="+mj-lt"/>
              <a:buAutoNum type="arabicPeriod"/>
            </a:pPr>
            <a:r>
              <a:rPr lang="zh-CN" altLang="en-US" dirty="0" smtClean="0"/>
              <a:t>用常数</a:t>
            </a:r>
            <a:r>
              <a:rPr lang="el-GR" altLang="zh-CN" dirty="0" smtClean="0">
                <a:cs typeface="Arial" pitchFamily="34" charset="0"/>
              </a:rPr>
              <a:t>π</a:t>
            </a:r>
            <a:r>
              <a:rPr lang="zh-CN" altLang="en-US" dirty="0" smtClean="0">
                <a:cs typeface="Arial" pitchFamily="34" charset="0"/>
              </a:rPr>
              <a:t>的小数部分初始化</a:t>
            </a:r>
            <a:r>
              <a:rPr lang="en-US" altLang="zh-CN" dirty="0" smtClean="0"/>
              <a:t>P</a:t>
            </a:r>
            <a:r>
              <a:rPr lang="zh-CN" altLang="en-US" dirty="0" smtClean="0"/>
              <a:t>数组和</a:t>
            </a:r>
            <a:r>
              <a:rPr lang="en-US" altLang="zh-CN" dirty="0" smtClean="0"/>
              <a:t>4</a:t>
            </a:r>
            <a:r>
              <a:rPr lang="zh-CN" altLang="en-US" dirty="0" smtClean="0"/>
              <a:t>个</a:t>
            </a:r>
            <a:r>
              <a:rPr lang="en-US" altLang="zh-CN" dirty="0" smtClean="0"/>
              <a:t>S</a:t>
            </a:r>
            <a:r>
              <a:rPr lang="zh-CN" altLang="en-US" dirty="0" smtClean="0"/>
              <a:t>盒</a:t>
            </a:r>
          </a:p>
          <a:p>
            <a:pPr marL="914400" lvl="1" indent="-457200">
              <a:buFont typeface="+mj-lt"/>
              <a:buAutoNum type="arabicPeriod"/>
            </a:pPr>
            <a:r>
              <a:rPr lang="zh-CN" altLang="en-US" dirty="0" smtClean="0"/>
              <a:t>用</a:t>
            </a:r>
            <a:r>
              <a:rPr lang="en-US" altLang="zh-CN" dirty="0" smtClean="0"/>
              <a:t>K</a:t>
            </a:r>
            <a:r>
              <a:rPr lang="zh-CN" altLang="en-US" dirty="0" smtClean="0"/>
              <a:t>数组（循环使用）对</a:t>
            </a:r>
            <a:r>
              <a:rPr lang="en-US" altLang="zh-CN" dirty="0" smtClean="0"/>
              <a:t>P</a:t>
            </a:r>
            <a:r>
              <a:rPr lang="zh-CN" altLang="en-US" dirty="0" smtClean="0"/>
              <a:t>数组逐位异或</a:t>
            </a:r>
          </a:p>
          <a:p>
            <a:pPr marL="914400" lvl="1" indent="-457200">
              <a:buFont typeface="+mj-lt"/>
              <a:buAutoNum type="arabicPeriod"/>
            </a:pPr>
            <a:r>
              <a:rPr lang="zh-CN" altLang="en-US" dirty="0" smtClean="0"/>
              <a:t>对</a:t>
            </a:r>
            <a:r>
              <a:rPr lang="en-US" altLang="zh-CN" dirty="0" smtClean="0"/>
              <a:t>64</a:t>
            </a:r>
            <a:r>
              <a:rPr lang="zh-CN" altLang="en-US" dirty="0" smtClean="0"/>
              <a:t>位全零分组加密，把</a:t>
            </a:r>
            <a:r>
              <a:rPr lang="en-US" altLang="zh-CN" dirty="0" smtClean="0"/>
              <a:t>P</a:t>
            </a:r>
            <a:r>
              <a:rPr lang="en-US" altLang="zh-CN" baseline="-25000" dirty="0" smtClean="0"/>
              <a:t>1</a:t>
            </a:r>
            <a:r>
              <a:rPr lang="zh-CN" altLang="en-US" dirty="0" smtClean="0"/>
              <a:t>和</a:t>
            </a:r>
            <a:r>
              <a:rPr lang="en-US" altLang="zh-CN" dirty="0" smtClean="0"/>
              <a:t>P</a:t>
            </a:r>
            <a:r>
              <a:rPr lang="en-US" altLang="zh-CN" baseline="-25000" dirty="0" smtClean="0"/>
              <a:t>2</a:t>
            </a:r>
            <a:r>
              <a:rPr lang="zh-CN" altLang="en-US" dirty="0" smtClean="0"/>
              <a:t>用加密的输出替代</a:t>
            </a:r>
          </a:p>
          <a:p>
            <a:pPr marL="914400" lvl="1" indent="-457200">
              <a:buFont typeface="+mj-lt"/>
              <a:buAutoNum type="arabicPeriod"/>
            </a:pPr>
            <a:r>
              <a:rPr lang="zh-CN" altLang="en-US" dirty="0" smtClean="0"/>
              <a:t>对第三步的输出加密，用所得密文替代</a:t>
            </a:r>
            <a:r>
              <a:rPr lang="en-US" altLang="zh-CN" dirty="0" smtClean="0"/>
              <a:t>P</a:t>
            </a:r>
            <a:r>
              <a:rPr lang="en-US" altLang="zh-CN" baseline="-25000" dirty="0" smtClean="0"/>
              <a:t>3</a:t>
            </a:r>
            <a:r>
              <a:rPr lang="zh-CN" altLang="en-US" dirty="0" smtClean="0"/>
              <a:t>和</a:t>
            </a:r>
            <a:r>
              <a:rPr lang="en-US" altLang="zh-CN" dirty="0" smtClean="0"/>
              <a:t>P</a:t>
            </a:r>
            <a:r>
              <a:rPr lang="en-US" altLang="zh-CN" baseline="-25000" dirty="0" smtClean="0"/>
              <a:t>4</a:t>
            </a:r>
          </a:p>
          <a:p>
            <a:pPr marL="914400" lvl="1" indent="-457200">
              <a:buFont typeface="+mj-lt"/>
              <a:buAutoNum type="arabicPeriod"/>
            </a:pPr>
            <a:r>
              <a:rPr lang="zh-CN" altLang="en-US" dirty="0" smtClean="0"/>
              <a:t>重复这个过程以更新</a:t>
            </a:r>
            <a:r>
              <a:rPr lang="en-US" altLang="zh-CN" dirty="0" smtClean="0"/>
              <a:t>P</a:t>
            </a:r>
            <a:r>
              <a:rPr lang="zh-CN" altLang="en-US" dirty="0" smtClean="0"/>
              <a:t>和</a:t>
            </a:r>
            <a:r>
              <a:rPr lang="en-US" altLang="zh-CN" dirty="0" smtClean="0"/>
              <a:t>S</a:t>
            </a:r>
            <a:r>
              <a:rPr lang="zh-CN" altLang="en-US" dirty="0" smtClean="0"/>
              <a:t>数组的所有元素，每一步都使用不断变化的</a:t>
            </a:r>
            <a:r>
              <a:rPr lang="en-US" altLang="zh-CN" dirty="0" smtClean="0"/>
              <a:t>Blowfish</a:t>
            </a:r>
            <a:r>
              <a:rPr lang="zh-CN" altLang="en-US" dirty="0" smtClean="0"/>
              <a:t>算法的输出</a:t>
            </a:r>
            <a:endParaRPr lang="en-US" altLang="zh-CN" dirty="0" smtClean="0"/>
          </a:p>
          <a:p>
            <a:pPr lvl="1"/>
            <a:r>
              <a:rPr lang="zh-CN" altLang="en-US" dirty="0" smtClean="0"/>
              <a:t>为产生全部子密钥</a:t>
            </a:r>
            <a:r>
              <a:rPr lang="en-US" altLang="zh-CN" dirty="0" smtClean="0"/>
              <a:t>P</a:t>
            </a:r>
            <a:r>
              <a:rPr lang="zh-CN" altLang="en-US" dirty="0" smtClean="0"/>
              <a:t>和</a:t>
            </a:r>
            <a:r>
              <a:rPr lang="en-US" altLang="zh-CN" dirty="0" smtClean="0"/>
              <a:t>S</a:t>
            </a:r>
            <a:r>
              <a:rPr lang="zh-CN" altLang="en-US" dirty="0" smtClean="0"/>
              <a:t>盒，总共执行</a:t>
            </a:r>
            <a:r>
              <a:rPr lang="en-US" altLang="zh-CN" dirty="0" smtClean="0"/>
              <a:t>521</a:t>
            </a:r>
            <a:r>
              <a:rPr lang="zh-CN" altLang="en-US" dirty="0" smtClean="0"/>
              <a:t>次加密算法，所有产生的</a:t>
            </a:r>
            <a:r>
              <a:rPr lang="en-US" altLang="zh-CN" dirty="0" smtClean="0"/>
              <a:t>P</a:t>
            </a:r>
            <a:r>
              <a:rPr lang="zh-CN" altLang="en-US" dirty="0" smtClean="0"/>
              <a:t>和</a:t>
            </a:r>
            <a:r>
              <a:rPr lang="en-US" altLang="zh-CN" dirty="0" smtClean="0"/>
              <a:t>S</a:t>
            </a:r>
            <a:r>
              <a:rPr lang="zh-CN" altLang="en-US" dirty="0" smtClean="0"/>
              <a:t>存储在存储器中</a:t>
            </a:r>
          </a:p>
          <a:p>
            <a:pPr lvl="2"/>
            <a:r>
              <a:rPr lang="en-US" altLang="zh-CN" dirty="0" smtClean="0"/>
              <a:t>Blowfish</a:t>
            </a:r>
            <a:r>
              <a:rPr lang="zh-CN" altLang="en-US" dirty="0" smtClean="0"/>
              <a:t>对密钥经常变化的应用不合适，也不适合存储空间有限的应用</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5465450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Blowfish</a:t>
            </a:r>
            <a:r>
              <a:rPr lang="zh-CN" altLang="en-US" dirty="0" smtClean="0"/>
              <a:t>的加密</a:t>
            </a:r>
          </a:p>
          <a:p>
            <a:pPr lvl="1"/>
            <a:r>
              <a:rPr lang="zh-CN" altLang="en-US" dirty="0" smtClean="0"/>
              <a:t>两个基本操作</a:t>
            </a:r>
            <a:r>
              <a:rPr lang="en-US" altLang="zh-CN" dirty="0" smtClean="0"/>
              <a:t>: </a:t>
            </a:r>
            <a:r>
              <a:rPr lang="zh-CN" altLang="en-US" dirty="0" smtClean="0"/>
              <a:t>模</a:t>
            </a:r>
            <a:r>
              <a:rPr lang="en-US" altLang="zh-CN" dirty="0" smtClean="0"/>
              <a:t>2</a:t>
            </a:r>
            <a:r>
              <a:rPr lang="en-US" altLang="zh-CN" baseline="30000" dirty="0" smtClean="0"/>
              <a:t>32</a:t>
            </a:r>
            <a:r>
              <a:rPr lang="zh-CN" altLang="en-US" dirty="0" smtClean="0"/>
              <a:t>的加和逐位异或</a:t>
            </a:r>
          </a:p>
          <a:p>
            <a:pPr lvl="1"/>
            <a:r>
              <a:rPr lang="zh-CN" altLang="en-US" dirty="0" smtClean="0"/>
              <a:t>数据被分成左右两部分</a:t>
            </a:r>
            <a:r>
              <a:rPr lang="en-AU" altLang="zh-CN" dirty="0" smtClean="0">
                <a:ea typeface="宋体" pitchFamily="2" charset="-122"/>
                <a:cs typeface="Times New Roman" pitchFamily="18" charset="0"/>
              </a:rPr>
              <a:t>L</a:t>
            </a:r>
            <a:r>
              <a:rPr lang="en-AU" altLang="zh-CN" baseline="-25000" dirty="0" smtClean="0">
                <a:ea typeface="宋体" pitchFamily="2" charset="-122"/>
                <a:cs typeface="Times New Roman" pitchFamily="18" charset="0"/>
              </a:rPr>
              <a:t>0</a:t>
            </a:r>
            <a:r>
              <a:rPr lang="en-US" altLang="zh-CN" dirty="0" smtClean="0">
                <a:cs typeface="Times New Roman" pitchFamily="18" charset="0"/>
              </a:rPr>
              <a:t> &amp; </a:t>
            </a:r>
            <a:r>
              <a:rPr lang="en-AU" altLang="zh-CN" dirty="0" smtClean="0">
                <a:ea typeface="宋体" pitchFamily="2" charset="-122"/>
                <a:cs typeface="Times New Roman" pitchFamily="18" charset="0"/>
              </a:rPr>
              <a:t>R</a:t>
            </a:r>
            <a:r>
              <a:rPr lang="en-AU" altLang="zh-CN" baseline="-25000" dirty="0" smtClean="0">
                <a:ea typeface="宋体" pitchFamily="2" charset="-122"/>
                <a:cs typeface="Times New Roman" pitchFamily="18" charset="0"/>
              </a:rPr>
              <a:t>0</a:t>
            </a:r>
            <a:endParaRPr lang="en-US" altLang="zh-CN" dirty="0" smtClean="0">
              <a:cs typeface="Times New Roman" pitchFamily="18" charset="0"/>
            </a:endParaRPr>
          </a:p>
          <a:p>
            <a:pPr lvl="1">
              <a:buNone/>
            </a:pPr>
            <a:r>
              <a:rPr lang="en-AU" altLang="zh-CN" dirty="0" smtClean="0">
                <a:ea typeface="+mn-ea"/>
                <a:cs typeface="Times New Roman" pitchFamily="18" charset="0"/>
              </a:rPr>
              <a:t>for </a:t>
            </a:r>
            <a:r>
              <a:rPr lang="en-AU" altLang="zh-CN" dirty="0" err="1" smtClean="0">
                <a:ea typeface="+mn-ea"/>
                <a:cs typeface="Times New Roman" pitchFamily="18" charset="0"/>
              </a:rPr>
              <a:t>i</a:t>
            </a:r>
            <a:r>
              <a:rPr lang="en-AU" altLang="zh-CN" dirty="0" smtClean="0">
                <a:ea typeface="+mn-ea"/>
                <a:cs typeface="Times New Roman" pitchFamily="18" charset="0"/>
              </a:rPr>
              <a:t> = 1 to 16 do</a:t>
            </a:r>
          </a:p>
          <a:p>
            <a:pPr lvl="2">
              <a:buFont typeface="Wingdings 2" pitchFamily="18" charset="2"/>
              <a:buNone/>
            </a:pPr>
            <a:r>
              <a:rPr lang="en-AU" altLang="zh-CN" sz="2200" dirty="0" err="1" smtClean="0">
                <a:ea typeface="+mn-ea"/>
                <a:cs typeface="Times New Roman" pitchFamily="18" charset="0"/>
              </a:rPr>
              <a:t>R</a:t>
            </a:r>
            <a:r>
              <a:rPr lang="en-AU" altLang="zh-CN" sz="2200" baseline="-25000" dirty="0" err="1" smtClean="0">
                <a:ea typeface="+mn-ea"/>
                <a:cs typeface="Times New Roman" pitchFamily="18" charset="0"/>
              </a:rPr>
              <a:t>i</a:t>
            </a:r>
            <a:r>
              <a:rPr lang="en-AU" altLang="zh-CN" sz="2200" dirty="0" smtClean="0">
                <a:ea typeface="+mn-ea"/>
                <a:cs typeface="Times New Roman" pitchFamily="18" charset="0"/>
              </a:rPr>
              <a:t> = L</a:t>
            </a:r>
            <a:r>
              <a:rPr lang="en-AU" altLang="zh-CN" sz="2200" baseline="-25000" dirty="0" smtClean="0">
                <a:ea typeface="+mn-ea"/>
                <a:cs typeface="Times New Roman" pitchFamily="18" charset="0"/>
              </a:rPr>
              <a:t>i-1</a:t>
            </a:r>
            <a:r>
              <a:rPr lang="en-AU" altLang="zh-CN" sz="2200" dirty="0" smtClean="0">
                <a:ea typeface="+mn-ea"/>
                <a:cs typeface="Times New Roman" pitchFamily="18" charset="0"/>
              </a:rPr>
              <a:t> </a:t>
            </a:r>
            <a:r>
              <a:rPr lang="en-AU" altLang="zh-CN" sz="2200" dirty="0" smtClean="0">
                <a:latin typeface="+mn-ea"/>
              </a:rPr>
              <a:t>⊕</a:t>
            </a:r>
            <a:r>
              <a:rPr lang="en-AU" altLang="zh-CN" sz="2200" dirty="0" smtClean="0">
                <a:ea typeface="+mn-ea"/>
                <a:cs typeface="Times New Roman" pitchFamily="18" charset="0"/>
              </a:rPr>
              <a:t> P</a:t>
            </a:r>
            <a:r>
              <a:rPr lang="en-AU" altLang="zh-CN" sz="2200" baseline="-25000" dirty="0" smtClean="0">
                <a:ea typeface="+mn-ea"/>
                <a:cs typeface="Times New Roman" pitchFamily="18" charset="0"/>
              </a:rPr>
              <a:t>i</a:t>
            </a:r>
            <a:r>
              <a:rPr lang="en-AU" altLang="zh-CN" sz="2200" dirty="0" smtClean="0">
                <a:ea typeface="+mn-ea"/>
                <a:cs typeface="Times New Roman" pitchFamily="18" charset="0"/>
              </a:rPr>
              <a:t>;</a:t>
            </a:r>
          </a:p>
          <a:p>
            <a:pPr lvl="2">
              <a:buFont typeface="Wingdings 2" pitchFamily="18" charset="2"/>
              <a:buNone/>
            </a:pPr>
            <a:r>
              <a:rPr lang="en-AU" altLang="zh-CN" sz="2200" dirty="0" smtClean="0">
                <a:ea typeface="+mn-ea"/>
                <a:cs typeface="Times New Roman" pitchFamily="18" charset="0"/>
              </a:rPr>
              <a:t>L</a:t>
            </a:r>
            <a:r>
              <a:rPr lang="en-AU" altLang="zh-CN" sz="2200" baseline="-25000" dirty="0" smtClean="0">
                <a:ea typeface="+mn-ea"/>
                <a:cs typeface="Times New Roman" pitchFamily="18" charset="0"/>
              </a:rPr>
              <a:t>i</a:t>
            </a:r>
            <a:r>
              <a:rPr lang="en-AU" altLang="zh-CN" sz="2200" dirty="0" smtClean="0">
                <a:ea typeface="+mn-ea"/>
                <a:cs typeface="Times New Roman" pitchFamily="18" charset="0"/>
              </a:rPr>
              <a:t> = F[</a:t>
            </a:r>
            <a:r>
              <a:rPr lang="en-AU" altLang="zh-CN" sz="2200" dirty="0" err="1" smtClean="0">
                <a:ea typeface="+mn-ea"/>
                <a:cs typeface="Times New Roman" pitchFamily="18" charset="0"/>
              </a:rPr>
              <a:t>R</a:t>
            </a:r>
            <a:r>
              <a:rPr lang="en-AU" altLang="zh-CN" sz="2200" baseline="-25000" dirty="0" err="1" smtClean="0">
                <a:ea typeface="+mn-ea"/>
                <a:cs typeface="Times New Roman" pitchFamily="18" charset="0"/>
              </a:rPr>
              <a:t>i</a:t>
            </a:r>
            <a:r>
              <a:rPr lang="en-AU" altLang="zh-CN" sz="2200" dirty="0" smtClean="0">
                <a:ea typeface="+mn-ea"/>
                <a:cs typeface="Times New Roman" pitchFamily="18" charset="0"/>
              </a:rPr>
              <a:t>] </a:t>
            </a:r>
            <a:r>
              <a:rPr lang="en-AU" altLang="zh-CN" sz="2200" dirty="0" smtClean="0">
                <a:latin typeface="+mn-ea"/>
              </a:rPr>
              <a:t>⊕</a:t>
            </a:r>
            <a:r>
              <a:rPr lang="en-AU" altLang="zh-CN" sz="2200" dirty="0" smtClean="0">
                <a:ea typeface="+mn-ea"/>
                <a:cs typeface="Times New Roman" pitchFamily="18" charset="0"/>
              </a:rPr>
              <a:t> R</a:t>
            </a:r>
            <a:r>
              <a:rPr lang="en-AU" altLang="zh-CN" sz="2200" baseline="-25000" dirty="0" smtClean="0">
                <a:ea typeface="+mn-ea"/>
                <a:cs typeface="Times New Roman" pitchFamily="18" charset="0"/>
              </a:rPr>
              <a:t>i-1</a:t>
            </a:r>
            <a:r>
              <a:rPr lang="en-AU" altLang="zh-CN" sz="2200" dirty="0" smtClean="0">
                <a:ea typeface="+mn-ea"/>
                <a:cs typeface="Times New Roman" pitchFamily="18" charset="0"/>
              </a:rPr>
              <a:t>;</a:t>
            </a:r>
          </a:p>
          <a:p>
            <a:pPr lvl="1">
              <a:buNone/>
            </a:pPr>
            <a:r>
              <a:rPr lang="en-AU" altLang="zh-CN" dirty="0" smtClean="0">
                <a:cs typeface="Times New Roman" pitchFamily="18" charset="0"/>
              </a:rPr>
              <a:t>R</a:t>
            </a:r>
            <a:r>
              <a:rPr lang="en-AU" altLang="zh-CN" baseline="-25000" dirty="0" smtClean="0">
                <a:cs typeface="Times New Roman" pitchFamily="18" charset="0"/>
              </a:rPr>
              <a:t>17</a:t>
            </a:r>
            <a:r>
              <a:rPr lang="en-AU" altLang="zh-CN" dirty="0" smtClean="0">
                <a:cs typeface="Times New Roman" pitchFamily="18" charset="0"/>
              </a:rPr>
              <a:t> = L</a:t>
            </a:r>
            <a:r>
              <a:rPr lang="en-AU" altLang="zh-CN" baseline="-25000" dirty="0" smtClean="0">
                <a:cs typeface="Times New Roman" pitchFamily="18" charset="0"/>
              </a:rPr>
              <a:t>16</a:t>
            </a:r>
            <a:r>
              <a:rPr lang="en-AU" altLang="zh-CN" dirty="0" smtClean="0">
                <a:cs typeface="Times New Roman" pitchFamily="18" charset="0"/>
              </a:rPr>
              <a:t> </a:t>
            </a:r>
            <a:r>
              <a:rPr lang="en-AU" altLang="zh-CN" dirty="0" smtClean="0">
                <a:latin typeface="+mn-ea"/>
              </a:rPr>
              <a:t>⊕</a:t>
            </a:r>
            <a:r>
              <a:rPr lang="en-AU" altLang="zh-CN" dirty="0" smtClean="0">
                <a:cs typeface="Times New Roman" pitchFamily="18" charset="0"/>
              </a:rPr>
              <a:t> P</a:t>
            </a:r>
            <a:r>
              <a:rPr lang="en-AU" altLang="zh-CN" baseline="-25000" dirty="0" smtClean="0">
                <a:cs typeface="Times New Roman" pitchFamily="18" charset="0"/>
              </a:rPr>
              <a:t>17</a:t>
            </a:r>
            <a:r>
              <a:rPr lang="en-AU" altLang="zh-CN" dirty="0" smtClean="0">
                <a:cs typeface="Times New Roman" pitchFamily="18" charset="0"/>
              </a:rPr>
              <a:t>;</a:t>
            </a:r>
          </a:p>
          <a:p>
            <a:pPr lvl="1">
              <a:buNone/>
            </a:pPr>
            <a:r>
              <a:rPr lang="en-AU" altLang="zh-CN" dirty="0" smtClean="0">
                <a:ea typeface="+mn-ea"/>
                <a:cs typeface="Times New Roman" pitchFamily="18" charset="0"/>
              </a:rPr>
              <a:t>L</a:t>
            </a:r>
            <a:r>
              <a:rPr lang="en-AU" altLang="zh-CN" baseline="-25000" dirty="0" smtClean="0">
                <a:ea typeface="+mn-ea"/>
                <a:cs typeface="Times New Roman" pitchFamily="18" charset="0"/>
              </a:rPr>
              <a:t>17</a:t>
            </a:r>
            <a:r>
              <a:rPr lang="en-AU" altLang="zh-CN" dirty="0" smtClean="0">
                <a:ea typeface="+mn-ea"/>
                <a:cs typeface="Times New Roman" pitchFamily="18" charset="0"/>
              </a:rPr>
              <a:t> = R</a:t>
            </a:r>
            <a:r>
              <a:rPr lang="en-AU" altLang="zh-CN" baseline="-25000" dirty="0" smtClean="0">
                <a:ea typeface="+mn-ea"/>
                <a:cs typeface="Times New Roman" pitchFamily="18" charset="0"/>
              </a:rPr>
              <a:t>16</a:t>
            </a:r>
            <a:r>
              <a:rPr lang="en-AU" altLang="zh-CN" dirty="0" smtClean="0">
                <a:ea typeface="+mn-ea"/>
                <a:cs typeface="Times New Roman" pitchFamily="18" charset="0"/>
              </a:rPr>
              <a:t> </a:t>
            </a:r>
            <a:r>
              <a:rPr lang="en-AU" altLang="zh-CN" dirty="0" smtClean="0">
                <a:latin typeface="+mn-ea"/>
              </a:rPr>
              <a:t>⊕</a:t>
            </a:r>
            <a:r>
              <a:rPr lang="en-AU" altLang="zh-CN" dirty="0" smtClean="0">
                <a:ea typeface="+mn-ea"/>
                <a:cs typeface="Times New Roman" pitchFamily="18" charset="0"/>
              </a:rPr>
              <a:t> P</a:t>
            </a:r>
            <a:r>
              <a:rPr lang="en-AU" altLang="zh-CN" baseline="-25000" dirty="0" smtClean="0">
                <a:ea typeface="+mn-ea"/>
                <a:cs typeface="Times New Roman" pitchFamily="18" charset="0"/>
              </a:rPr>
              <a:t>18</a:t>
            </a:r>
            <a:r>
              <a:rPr lang="en-AU" altLang="zh-CN" dirty="0" smtClean="0">
                <a:ea typeface="+mn-ea"/>
                <a:cs typeface="Times New Roman" pitchFamily="18" charset="0"/>
              </a:rPr>
              <a:t>;</a:t>
            </a:r>
          </a:p>
          <a:p>
            <a:pPr>
              <a:buNone/>
            </a:pPr>
            <a:r>
              <a:rPr lang="zh-CN" altLang="en-US" sz="2200" dirty="0" smtClean="0"/>
              <a:t>这里：</a:t>
            </a:r>
          </a:p>
          <a:p>
            <a:pPr lvl="1">
              <a:buNone/>
            </a:pPr>
            <a:r>
              <a:rPr lang="en-AU" altLang="zh-CN" dirty="0" smtClean="0">
                <a:ea typeface="宋体" pitchFamily="2" charset="-122"/>
                <a:cs typeface="Times New Roman" pitchFamily="18" charset="0"/>
              </a:rPr>
              <a:t>F[</a:t>
            </a:r>
            <a:r>
              <a:rPr lang="en-AU" altLang="zh-CN" dirty="0" err="1" smtClean="0">
                <a:ea typeface="宋体" pitchFamily="2" charset="-122"/>
                <a:cs typeface="Times New Roman" pitchFamily="18" charset="0"/>
              </a:rPr>
              <a:t>a,b,c,d</a:t>
            </a:r>
            <a:r>
              <a:rPr lang="en-AU" altLang="zh-CN" dirty="0" smtClean="0">
                <a:ea typeface="宋体" pitchFamily="2" charset="-122"/>
                <a:cs typeface="Times New Roman" pitchFamily="18" charset="0"/>
              </a:rPr>
              <a:t>]=((S</a:t>
            </a:r>
            <a:r>
              <a:rPr lang="en-AU" altLang="zh-CN" baseline="-25000" dirty="0" smtClean="0">
                <a:ea typeface="宋体" pitchFamily="2" charset="-122"/>
                <a:cs typeface="Times New Roman" pitchFamily="18" charset="0"/>
              </a:rPr>
              <a:t>1,a</a:t>
            </a:r>
            <a:r>
              <a:rPr lang="en-AU" altLang="zh-CN" dirty="0" smtClean="0">
                <a:ea typeface="宋体" pitchFamily="2" charset="-122"/>
                <a:cs typeface="Times New Roman" pitchFamily="18" charset="0"/>
              </a:rPr>
              <a:t> + S</a:t>
            </a:r>
            <a:r>
              <a:rPr lang="en-AU" altLang="zh-CN" baseline="-25000" dirty="0" smtClean="0">
                <a:ea typeface="宋体" pitchFamily="2" charset="-122"/>
                <a:cs typeface="Times New Roman" pitchFamily="18" charset="0"/>
              </a:rPr>
              <a:t>2,b</a:t>
            </a:r>
            <a:r>
              <a:rPr lang="en-AU" altLang="zh-CN" dirty="0" smtClean="0">
                <a:ea typeface="宋体" pitchFamily="2" charset="-122"/>
                <a:cs typeface="Times New Roman" pitchFamily="18" charset="0"/>
              </a:rPr>
              <a:t>)</a:t>
            </a:r>
            <a:r>
              <a:rPr lang="en-AU" altLang="zh-CN" dirty="0" smtClean="0">
                <a:latin typeface="+mn-ea"/>
              </a:rPr>
              <a:t>⊕</a:t>
            </a:r>
            <a:r>
              <a:rPr lang="en-AU" altLang="zh-CN" dirty="0" smtClean="0">
                <a:ea typeface="宋体" pitchFamily="2" charset="-122"/>
                <a:cs typeface="Times New Roman" pitchFamily="18" charset="0"/>
              </a:rPr>
              <a:t> S</a:t>
            </a:r>
            <a:r>
              <a:rPr lang="en-AU" altLang="zh-CN" baseline="-25000" dirty="0" smtClean="0">
                <a:ea typeface="宋体" pitchFamily="2" charset="-122"/>
                <a:cs typeface="Times New Roman" pitchFamily="18" charset="0"/>
              </a:rPr>
              <a:t>3,c</a:t>
            </a:r>
            <a:r>
              <a:rPr lang="en-AU" altLang="zh-CN" dirty="0" smtClean="0">
                <a:ea typeface="宋体" pitchFamily="2" charset="-122"/>
                <a:cs typeface="Times New Roman" pitchFamily="18" charset="0"/>
              </a:rPr>
              <a:t>)+S</a:t>
            </a:r>
            <a:r>
              <a:rPr lang="en-AU" altLang="zh-CN" baseline="-25000" dirty="0" smtClean="0">
                <a:ea typeface="宋体" pitchFamily="2" charset="-122"/>
                <a:cs typeface="Times New Roman" pitchFamily="18" charset="0"/>
              </a:rPr>
              <a:t>4,</a:t>
            </a:r>
            <a:r>
              <a:rPr lang="en-US" altLang="zh-CN" baseline="-25000" dirty="0" smtClean="0">
                <a:ea typeface="宋体" pitchFamily="2" charset="-122"/>
                <a:cs typeface="Times New Roman" pitchFamily="18" charset="0"/>
              </a:rPr>
              <a:t>d</a:t>
            </a:r>
            <a:endParaRPr lang="en-AU" altLang="zh-CN" dirty="0" smtClean="0">
              <a:ea typeface="宋体" pitchFamily="2" charset="-122"/>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139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345848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初始置换</a:t>
            </a:r>
            <a:r>
              <a:rPr lang="en-US" altLang="zh-CN" dirty="0" smtClean="0"/>
              <a:t>IP</a:t>
            </a:r>
            <a:r>
              <a:rPr lang="zh-CN" altLang="en-US" dirty="0" smtClean="0"/>
              <a:t>与逆初始置换</a:t>
            </a:r>
            <a:r>
              <a:rPr lang="en-US" altLang="zh-CN" dirty="0" smtClean="0"/>
              <a:t>IP</a:t>
            </a:r>
            <a:r>
              <a:rPr lang="en-US" altLang="zh-CN" baseline="30000" dirty="0" smtClean="0"/>
              <a:t>-1</a:t>
            </a:r>
            <a:endParaRPr lang="zh-CN" altLang="en-US" baseline="30000" dirty="0"/>
          </a:p>
        </p:txBody>
      </p:sp>
      <p:sp>
        <p:nvSpPr>
          <p:cNvPr id="3" name="内容占位符 2"/>
          <p:cNvSpPr>
            <a:spLocks noGrp="1"/>
          </p:cNvSpPr>
          <p:nvPr>
            <p:ph idx="1"/>
          </p:nvPr>
        </p:nvSpPr>
        <p:spPr>
          <a:xfrm>
            <a:off x="357158" y="1500174"/>
            <a:ext cx="3929090" cy="4857784"/>
          </a:xfrm>
        </p:spPr>
        <p:txBody>
          <a:bodyPr>
            <a:normAutofit fontScale="92500" lnSpcReduction="10000"/>
          </a:bodyPr>
          <a:lstStyle/>
          <a:p>
            <a:r>
              <a:rPr lang="zh-CN" altLang="en-US" dirty="0" smtClean="0"/>
              <a:t>置换表中的每个元素表明了输入位在</a:t>
            </a:r>
            <a:r>
              <a:rPr lang="en-US" altLang="zh-CN" dirty="0" smtClean="0"/>
              <a:t>64</a:t>
            </a:r>
            <a:r>
              <a:rPr lang="zh-CN" altLang="en-US" dirty="0" smtClean="0"/>
              <a:t>位输出中的位置</a:t>
            </a:r>
            <a:endParaRPr lang="en-US" altLang="zh-CN" dirty="0" smtClean="0"/>
          </a:p>
          <a:p>
            <a:pPr lvl="1"/>
            <a:endParaRPr lang="en-US" altLang="zh-CN" dirty="0" smtClean="0"/>
          </a:p>
          <a:p>
            <a:r>
              <a:rPr lang="zh-CN" altLang="en-US" dirty="0" smtClean="0"/>
              <a:t>两表互逆</a:t>
            </a:r>
            <a:endParaRPr lang="en-US" altLang="zh-CN" dirty="0" smtClean="0"/>
          </a:p>
          <a:p>
            <a:pPr lvl="1"/>
            <a:r>
              <a:rPr lang="en-US" altLang="zh-CN" dirty="0" smtClean="0"/>
              <a:t>IP</a:t>
            </a:r>
            <a:r>
              <a:rPr lang="zh-CN" altLang="en-US" dirty="0" smtClean="0"/>
              <a:t>表中第</a:t>
            </a:r>
            <a:r>
              <a:rPr lang="en-US" altLang="zh-CN" dirty="0" smtClean="0"/>
              <a:t>1</a:t>
            </a:r>
            <a:r>
              <a:rPr lang="zh-CN" altLang="en-US" dirty="0" smtClean="0"/>
              <a:t>个是</a:t>
            </a:r>
            <a:r>
              <a:rPr lang="en-US" altLang="zh-CN" dirty="0" smtClean="0"/>
              <a:t>58</a:t>
            </a:r>
            <a:r>
              <a:rPr lang="zh-CN" altLang="en-US" dirty="0" smtClean="0"/>
              <a:t>，表示明文的第</a:t>
            </a:r>
            <a:r>
              <a:rPr lang="en-US" altLang="zh-CN" dirty="0" smtClean="0"/>
              <a:t>58</a:t>
            </a:r>
            <a:r>
              <a:rPr lang="zh-CN" altLang="en-US" dirty="0" smtClean="0"/>
              <a:t>位被置换到第</a:t>
            </a:r>
            <a:r>
              <a:rPr lang="en-US" altLang="zh-CN" dirty="0"/>
              <a:t>1</a:t>
            </a:r>
            <a:r>
              <a:rPr lang="zh-CN" altLang="en-US" dirty="0" smtClean="0"/>
              <a:t>位；</a:t>
            </a:r>
            <a:endParaRPr lang="en-US" altLang="zh-CN" dirty="0" smtClean="0"/>
          </a:p>
          <a:p>
            <a:pPr lvl="1"/>
            <a:r>
              <a:rPr lang="en-US" altLang="zh-CN" dirty="0" smtClean="0"/>
              <a:t>IP</a:t>
            </a:r>
            <a:r>
              <a:rPr lang="en-US" altLang="zh-CN" baseline="30000" dirty="0" smtClean="0"/>
              <a:t>-1</a:t>
            </a:r>
            <a:r>
              <a:rPr lang="zh-CN" altLang="en-US" dirty="0" smtClean="0"/>
              <a:t>表中第</a:t>
            </a:r>
            <a:r>
              <a:rPr lang="en-US" altLang="zh-CN" dirty="0" smtClean="0"/>
              <a:t>58</a:t>
            </a:r>
            <a:r>
              <a:rPr lang="zh-CN" altLang="en-US" dirty="0" smtClean="0"/>
              <a:t>个是</a:t>
            </a:r>
            <a:r>
              <a:rPr lang="en-US" altLang="zh-CN" dirty="0" smtClean="0"/>
              <a:t>1</a:t>
            </a:r>
            <a:r>
              <a:rPr lang="zh-CN" altLang="en-US" dirty="0" smtClean="0"/>
              <a:t>，表示输入的第</a:t>
            </a:r>
            <a:r>
              <a:rPr lang="en-US" altLang="zh-CN" dirty="0" smtClean="0"/>
              <a:t>1</a:t>
            </a:r>
            <a:r>
              <a:rPr lang="zh-CN" altLang="en-US" dirty="0" smtClean="0"/>
              <a:t>位被置换到第</a:t>
            </a:r>
            <a:r>
              <a:rPr lang="en-US" altLang="zh-CN" dirty="0" smtClean="0"/>
              <a:t>58</a:t>
            </a:r>
            <a:r>
              <a:rPr lang="zh-CN" altLang="en-US" dirty="0" smtClean="0"/>
              <a:t>位；</a:t>
            </a:r>
            <a:endParaRPr lang="en-US" altLang="zh-CN" dirty="0" smtClean="0"/>
          </a:p>
          <a:p>
            <a:pPr lvl="1"/>
            <a:endParaRPr lang="en-US" altLang="zh-CN" dirty="0" smtClean="0"/>
          </a:p>
          <a:p>
            <a:r>
              <a:rPr lang="zh-CN" altLang="en-US" dirty="0" smtClean="0"/>
              <a:t>注意：</a:t>
            </a:r>
            <a:r>
              <a:rPr lang="en-US" altLang="zh-CN" dirty="0" smtClean="0"/>
              <a:t>IP</a:t>
            </a:r>
            <a:r>
              <a:rPr lang="en-US" altLang="zh-CN" baseline="30000" dirty="0" smtClean="0"/>
              <a:t>-1</a:t>
            </a:r>
            <a:r>
              <a:rPr lang="zh-CN" altLang="en-US" dirty="0" smtClean="0"/>
              <a:t>表很有规律</a:t>
            </a:r>
            <a:endParaRPr lang="zh-CN" altLang="en-US" dirty="0"/>
          </a:p>
        </p:txBody>
      </p:sp>
      <p:pic>
        <p:nvPicPr>
          <p:cNvPr id="221187" name="Picture 3"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4299999" y="1428736"/>
            <a:ext cx="4629719" cy="4143404"/>
          </a:xfrm>
          <a:prstGeom prst="rect">
            <a:avLst/>
          </a:prstGeom>
          <a:noFill/>
          <a:ln>
            <a:noFill/>
          </a:ln>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8"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16782400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2800" dirty="0" smtClean="0"/>
              <a:t>整体结构</a:t>
            </a:r>
            <a:endParaRPr lang="zh-CN" altLang="en-US" sz="2800"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140</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50210" name="Picture 2"/>
          <p:cNvPicPr>
            <a:picLocks noChangeAspect="1" noChangeArrowheads="1"/>
          </p:cNvPicPr>
          <p:nvPr/>
        </p:nvPicPr>
        <p:blipFill>
          <a:blip r:embed="rId2" cstate="print"/>
          <a:srcRect/>
          <a:stretch>
            <a:fillRect/>
          </a:stretch>
        </p:blipFill>
        <p:spPr bwMode="auto">
          <a:xfrm>
            <a:off x="1857356" y="980728"/>
            <a:ext cx="5538804" cy="5414430"/>
          </a:xfrm>
          <a:prstGeom prst="rect">
            <a:avLst/>
          </a:prstGeom>
          <a:noFill/>
          <a:ln w="9525">
            <a:noFill/>
            <a:miter lim="800000"/>
            <a:headEnd/>
            <a:tailEnd/>
          </a:ln>
          <a:effectLst/>
        </p:spPr>
      </p:pic>
      <p:sp>
        <p:nvSpPr>
          <p:cNvPr id="6" name="流程图: 可选过程 5">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4734163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sz="2800" dirty="0" smtClean="0"/>
              <a:t>单轮结构</a:t>
            </a:r>
            <a:endParaRPr lang="zh-CN" altLang="en-US" sz="2800"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141</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49186" name="Picture 2"/>
          <p:cNvPicPr>
            <a:picLocks noChangeAspect="1" noChangeArrowheads="1"/>
          </p:cNvPicPr>
          <p:nvPr/>
        </p:nvPicPr>
        <p:blipFill>
          <a:blip r:embed="rId3" cstate="print"/>
          <a:srcRect/>
          <a:stretch>
            <a:fillRect/>
          </a:stretch>
        </p:blipFill>
        <p:spPr bwMode="auto">
          <a:xfrm>
            <a:off x="2267744" y="1340768"/>
            <a:ext cx="5057775" cy="3990975"/>
          </a:xfrm>
          <a:prstGeom prst="rect">
            <a:avLst/>
          </a:prstGeom>
          <a:noFill/>
          <a:ln w="9525">
            <a:noFill/>
            <a:miter lim="800000"/>
            <a:headEnd/>
            <a:tailEnd/>
          </a:ln>
          <a:effectLst/>
        </p:spPr>
      </p:pic>
      <p:sp>
        <p:nvSpPr>
          <p:cNvPr id="6" name="流程图: 可选过程 5">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8"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929476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Blowfish</a:t>
            </a:r>
            <a:r>
              <a:rPr lang="zh-CN" altLang="en-US" dirty="0" smtClean="0"/>
              <a:t>的</a:t>
            </a:r>
            <a:r>
              <a:rPr lang="en-US" altLang="zh-CN" dirty="0" smtClean="0"/>
              <a:t>S</a:t>
            </a:r>
            <a:r>
              <a:rPr lang="zh-CN" altLang="en-US" dirty="0" smtClean="0"/>
              <a:t>盒依赖于密钥，子密钥和</a:t>
            </a:r>
            <a:r>
              <a:rPr lang="en-US" altLang="zh-CN" dirty="0" smtClean="0"/>
              <a:t>S</a:t>
            </a:r>
            <a:r>
              <a:rPr lang="zh-CN" altLang="en-US" dirty="0" smtClean="0"/>
              <a:t>盒通过重复使用</a:t>
            </a:r>
            <a:r>
              <a:rPr lang="en-US" altLang="zh-CN" dirty="0" smtClean="0"/>
              <a:t>Blowfish</a:t>
            </a:r>
            <a:r>
              <a:rPr lang="zh-CN" altLang="en-US" dirty="0" smtClean="0"/>
              <a:t>本身产生，使得各比特彻底纠缠在一起，密码分析非常困难</a:t>
            </a:r>
          </a:p>
          <a:p>
            <a:r>
              <a:rPr lang="zh-CN" altLang="en-US" dirty="0" smtClean="0"/>
              <a:t>在每一循环中对数据的两部分进行操作，增大了密码强度</a:t>
            </a:r>
          </a:p>
          <a:p>
            <a:r>
              <a:rPr lang="zh-CN" altLang="en-US" dirty="0" smtClean="0"/>
              <a:t>通过选择适当的密钥长度</a:t>
            </a:r>
            <a:r>
              <a:rPr lang="en-US" altLang="zh-CN" dirty="0" smtClean="0"/>
              <a:t>(</a:t>
            </a:r>
            <a:r>
              <a:rPr lang="zh-CN" altLang="en-US" dirty="0" smtClean="0"/>
              <a:t>最长</a:t>
            </a:r>
            <a:r>
              <a:rPr lang="en-US" altLang="zh-CN" dirty="0" smtClean="0"/>
              <a:t>448</a:t>
            </a:r>
            <a:r>
              <a:rPr lang="zh-CN" altLang="en-US" dirty="0" smtClean="0"/>
              <a:t>位</a:t>
            </a:r>
            <a:r>
              <a:rPr lang="en-US" altLang="zh-CN" dirty="0" smtClean="0"/>
              <a:t>)</a:t>
            </a:r>
            <a:r>
              <a:rPr lang="zh-CN" altLang="en-US" dirty="0" smtClean="0"/>
              <a:t>，对穷举攻击来说，</a:t>
            </a:r>
            <a:r>
              <a:rPr lang="en-US" altLang="zh-CN" dirty="0" smtClean="0"/>
              <a:t>Blowfish</a:t>
            </a:r>
            <a:r>
              <a:rPr lang="zh-CN" altLang="en-US" dirty="0" smtClean="0"/>
              <a:t>几乎是不可破的</a:t>
            </a:r>
          </a:p>
          <a:p>
            <a:r>
              <a:rPr lang="en-US" altLang="zh-CN" dirty="0" smtClean="0"/>
              <a:t>Blowfish</a:t>
            </a:r>
            <a:r>
              <a:rPr lang="zh-CN" altLang="en-US" dirty="0" smtClean="0"/>
              <a:t>的算法执行是很快的</a:t>
            </a:r>
          </a:p>
          <a:p>
            <a:pPr>
              <a:buNone/>
            </a:pPr>
            <a:endParaRPr lang="en-US" altLang="zh-CN" dirty="0" smtClean="0"/>
          </a:p>
          <a:p>
            <a:r>
              <a:rPr lang="en-US" altLang="zh-CN" dirty="0" smtClean="0"/>
              <a:t>Blowfish</a:t>
            </a:r>
            <a:r>
              <a:rPr lang="zh-CN" altLang="en-US" dirty="0" smtClean="0"/>
              <a:t>可能是最难破译的常规加密算法</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87025106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三、国际数据加密算法</a:t>
            </a:r>
            <a:r>
              <a:rPr lang="en-US" altLang="zh-CN" sz="4000" dirty="0" smtClean="0"/>
              <a:t>IDEA</a:t>
            </a:r>
            <a:endParaRPr lang="zh-CN" altLang="en-US" dirty="0"/>
          </a:p>
        </p:txBody>
      </p:sp>
      <p:sp>
        <p:nvSpPr>
          <p:cNvPr id="3" name="内容占位符 2"/>
          <p:cNvSpPr>
            <a:spLocks noGrp="1"/>
          </p:cNvSpPr>
          <p:nvPr>
            <p:ph idx="1"/>
          </p:nvPr>
        </p:nvSpPr>
        <p:spPr/>
        <p:txBody>
          <a:bodyPr>
            <a:noAutofit/>
          </a:bodyPr>
          <a:lstStyle/>
          <a:p>
            <a:r>
              <a:rPr lang="zh-CN" altLang="en-US" dirty="0" smtClean="0"/>
              <a:t>国际数据加密算法</a:t>
            </a:r>
            <a:r>
              <a:rPr lang="en-US" altLang="zh-CN" dirty="0" smtClean="0"/>
              <a:t>IDEA (International Data Encryption Algorithm)</a:t>
            </a:r>
          </a:p>
          <a:p>
            <a:pPr lvl="1"/>
            <a:r>
              <a:rPr lang="en-US" altLang="zh-CN" dirty="0" smtClean="0"/>
              <a:t>1990</a:t>
            </a:r>
            <a:r>
              <a:rPr lang="zh-CN" altLang="en-US" dirty="0" smtClean="0"/>
              <a:t>年由瑞士苏黎世联邦工业大学的</a:t>
            </a:r>
            <a:r>
              <a:rPr lang="en-US" altLang="zh-CN" dirty="0" smtClean="0"/>
              <a:t>Lai </a:t>
            </a:r>
            <a:r>
              <a:rPr lang="en-US" altLang="zh-CN" dirty="0" err="1" smtClean="0"/>
              <a:t>Xuejia</a:t>
            </a:r>
            <a:r>
              <a:rPr lang="zh-CN" altLang="en-US" dirty="0" smtClean="0"/>
              <a:t>和</a:t>
            </a:r>
            <a:r>
              <a:rPr lang="en-US" altLang="zh-CN" dirty="0" smtClean="0"/>
              <a:t>James </a:t>
            </a:r>
            <a:r>
              <a:rPr lang="en-US" altLang="zh-CN" dirty="0" err="1" smtClean="0"/>
              <a:t>Messey</a:t>
            </a:r>
            <a:r>
              <a:rPr lang="zh-CN" altLang="en-US" dirty="0" smtClean="0"/>
              <a:t>提出，</a:t>
            </a:r>
            <a:r>
              <a:rPr lang="en-US" altLang="zh-CN" dirty="0" smtClean="0"/>
              <a:t>1992</a:t>
            </a:r>
            <a:r>
              <a:rPr lang="zh-CN" altLang="en-US" dirty="0" smtClean="0"/>
              <a:t>年最终完成</a:t>
            </a:r>
          </a:p>
          <a:p>
            <a:r>
              <a:rPr lang="zh-CN" altLang="en-US" dirty="0" smtClean="0"/>
              <a:t>设计原理</a:t>
            </a:r>
          </a:p>
          <a:p>
            <a:pPr lvl="1"/>
            <a:r>
              <a:rPr lang="en-US" altLang="zh-CN" dirty="0" smtClean="0"/>
              <a:t>128</a:t>
            </a:r>
            <a:r>
              <a:rPr lang="zh-CN" altLang="en-US" dirty="0" smtClean="0"/>
              <a:t>位密钥，</a:t>
            </a:r>
            <a:r>
              <a:rPr lang="en-US" altLang="zh-CN" dirty="0" smtClean="0"/>
              <a:t>64</a:t>
            </a:r>
            <a:r>
              <a:rPr lang="zh-CN" altLang="en-US" dirty="0" smtClean="0"/>
              <a:t>位明文分组，目前尚无破译方法</a:t>
            </a:r>
            <a:endParaRPr lang="en-US" altLang="zh-CN" dirty="0" smtClean="0"/>
          </a:p>
          <a:p>
            <a:pPr lvl="1"/>
            <a:r>
              <a:rPr lang="zh-CN" altLang="en-US" dirty="0" smtClean="0"/>
              <a:t>算法本身倾向于软件实现，加密速度快</a:t>
            </a:r>
          </a:p>
          <a:p>
            <a:pPr lvl="1"/>
            <a:r>
              <a:rPr lang="zh-CN" altLang="en-US" dirty="0" smtClean="0"/>
              <a:t>密码强度</a:t>
            </a:r>
          </a:p>
          <a:p>
            <a:pPr lvl="2"/>
            <a:r>
              <a:rPr lang="zh-CN" altLang="en-US" dirty="0" smtClean="0"/>
              <a:t>分组长度：</a:t>
            </a:r>
            <a:r>
              <a:rPr lang="en-US" altLang="zh-CN" dirty="0" smtClean="0"/>
              <a:t>64</a:t>
            </a:r>
            <a:r>
              <a:rPr lang="zh-CN" altLang="en-US" dirty="0" smtClean="0"/>
              <a:t>位</a:t>
            </a:r>
          </a:p>
          <a:p>
            <a:pPr lvl="2"/>
            <a:r>
              <a:rPr lang="zh-CN" altLang="en-US" dirty="0" smtClean="0"/>
              <a:t>密钥长度：</a:t>
            </a:r>
            <a:r>
              <a:rPr lang="en-US" altLang="zh-CN" dirty="0" smtClean="0"/>
              <a:t>128</a:t>
            </a:r>
            <a:r>
              <a:rPr lang="zh-CN" altLang="en-US" dirty="0" smtClean="0"/>
              <a:t>位</a:t>
            </a:r>
            <a:endParaRPr lang="en-US" altLang="zh-CN" dirty="0" smtClean="0"/>
          </a:p>
          <a:p>
            <a:pPr lvl="2"/>
            <a:r>
              <a:rPr lang="zh-CN" altLang="en-US" dirty="0" smtClean="0"/>
              <a:t>扰乱：密文以复杂交错的方式依赖明文和密钥</a:t>
            </a:r>
          </a:p>
          <a:p>
            <a:pPr lvl="2"/>
            <a:r>
              <a:rPr lang="zh-CN" altLang="en-US" dirty="0" smtClean="0"/>
              <a:t>扩散：每个明文比特都影响每个密文比特</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63024276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nSpc>
                <a:spcPct val="90000"/>
              </a:lnSpc>
            </a:pPr>
            <a:r>
              <a:rPr lang="zh-CN" altLang="en-US" dirty="0" smtClean="0">
                <a:cs typeface="Times New Roman" pitchFamily="18" charset="0"/>
              </a:rPr>
              <a:t>扰乱</a:t>
            </a:r>
            <a:r>
              <a:rPr lang="en-US" altLang="zh-CN" dirty="0" smtClean="0">
                <a:cs typeface="Times New Roman" pitchFamily="18" charset="0"/>
              </a:rPr>
              <a:t>(IDEA</a:t>
            </a:r>
            <a:r>
              <a:rPr lang="zh-CN" altLang="en-US" dirty="0" smtClean="0">
                <a:cs typeface="Times New Roman" pitchFamily="18" charset="0"/>
              </a:rPr>
              <a:t>的三种基本操作</a:t>
            </a:r>
            <a:r>
              <a:rPr lang="en-US" altLang="zh-CN" dirty="0" smtClean="0">
                <a:cs typeface="Times New Roman" pitchFamily="18" charset="0"/>
              </a:rPr>
              <a:t>)</a:t>
            </a:r>
          </a:p>
          <a:p>
            <a:pPr lvl="1">
              <a:lnSpc>
                <a:spcPct val="90000"/>
              </a:lnSpc>
            </a:pPr>
            <a:r>
              <a:rPr lang="zh-CN" altLang="en-US" dirty="0" smtClean="0">
                <a:cs typeface="Times New Roman" pitchFamily="18" charset="0"/>
              </a:rPr>
              <a:t>基本操作是将两个</a:t>
            </a:r>
            <a:r>
              <a:rPr lang="en-US" altLang="zh-CN" dirty="0" smtClean="0">
                <a:cs typeface="Times New Roman" pitchFamily="18" charset="0"/>
              </a:rPr>
              <a:t>16</a:t>
            </a:r>
            <a:r>
              <a:rPr lang="zh-CN" altLang="en-US" dirty="0" smtClean="0">
                <a:cs typeface="Times New Roman" pitchFamily="18" charset="0"/>
              </a:rPr>
              <a:t>位的值映射成一个</a:t>
            </a:r>
            <a:r>
              <a:rPr lang="en-US" altLang="zh-CN" dirty="0" smtClean="0">
                <a:cs typeface="Times New Roman" pitchFamily="18" charset="0"/>
              </a:rPr>
              <a:t>16</a:t>
            </a:r>
            <a:r>
              <a:rPr lang="zh-CN" altLang="en-US" dirty="0" smtClean="0">
                <a:cs typeface="Times New Roman" pitchFamily="18" charset="0"/>
              </a:rPr>
              <a:t>位的值</a:t>
            </a:r>
            <a:endParaRPr lang="en-US" altLang="zh-CN" dirty="0" smtClean="0">
              <a:cs typeface="Times New Roman" pitchFamily="18" charset="0"/>
            </a:endParaRPr>
          </a:p>
          <a:p>
            <a:pPr lvl="2">
              <a:lnSpc>
                <a:spcPct val="90000"/>
              </a:lnSpc>
            </a:pPr>
            <a:r>
              <a:rPr lang="zh-CN" altLang="en-US" dirty="0" smtClean="0">
                <a:cs typeface="Times New Roman" pitchFamily="18" charset="0"/>
              </a:rPr>
              <a:t>逐位异或，</a:t>
            </a:r>
            <a:r>
              <a:rPr lang="zh-CN" altLang="en-US" dirty="0" smtClean="0">
                <a:cs typeface="Times New Roman" pitchFamily="18" charset="0"/>
                <a:sym typeface="Symbol"/>
              </a:rPr>
              <a:t></a:t>
            </a:r>
            <a:endParaRPr lang="en-US" altLang="zh-CN" dirty="0" smtClean="0">
              <a:cs typeface="Times New Roman" pitchFamily="18" charset="0"/>
            </a:endParaRPr>
          </a:p>
          <a:p>
            <a:pPr lvl="2">
              <a:lnSpc>
                <a:spcPct val="90000"/>
              </a:lnSpc>
            </a:pPr>
            <a:r>
              <a:rPr lang="zh-CN" altLang="en-US" dirty="0" smtClean="0">
                <a:cs typeface="Times New Roman" pitchFamily="18" charset="0"/>
              </a:rPr>
              <a:t>整数模</a:t>
            </a:r>
            <a:r>
              <a:rPr lang="en-US" altLang="zh-CN" dirty="0" smtClean="0">
                <a:cs typeface="Times New Roman" pitchFamily="18" charset="0"/>
              </a:rPr>
              <a:t>2</a:t>
            </a:r>
            <a:r>
              <a:rPr lang="en-US" altLang="zh-CN" baseline="30000" dirty="0" smtClean="0">
                <a:cs typeface="Times New Roman" pitchFamily="18" charset="0"/>
              </a:rPr>
              <a:t>16</a:t>
            </a:r>
            <a:r>
              <a:rPr lang="en-US" altLang="zh-CN" dirty="0" smtClean="0">
                <a:cs typeface="Times New Roman" pitchFamily="18" charset="0"/>
              </a:rPr>
              <a:t>(65536)</a:t>
            </a:r>
            <a:r>
              <a:rPr lang="zh-CN" altLang="en-US" dirty="0" smtClean="0">
                <a:cs typeface="Times New Roman" pitchFamily="18" charset="0"/>
              </a:rPr>
              <a:t>加，</a:t>
            </a:r>
            <a:r>
              <a:rPr lang="en-US" altLang="zh-CN" dirty="0" smtClean="0">
                <a:ea typeface="Arial Unicode MS" pitchFamily="34" charset="-122"/>
                <a:cs typeface="Times New Roman" pitchFamily="18" charset="0"/>
              </a:rPr>
              <a:t>⊞</a:t>
            </a:r>
            <a:endParaRPr lang="zh-CN" altLang="en-US" dirty="0" smtClean="0">
              <a:cs typeface="Times New Roman" pitchFamily="18" charset="0"/>
            </a:endParaRPr>
          </a:p>
          <a:p>
            <a:pPr lvl="2">
              <a:lnSpc>
                <a:spcPct val="90000"/>
              </a:lnSpc>
            </a:pPr>
            <a:r>
              <a:rPr lang="zh-CN" altLang="en-US" dirty="0" smtClean="0">
                <a:cs typeface="Times New Roman" pitchFamily="18" charset="0"/>
              </a:rPr>
              <a:t>整数模</a:t>
            </a:r>
            <a:r>
              <a:rPr lang="en-US" altLang="zh-CN" dirty="0" smtClean="0">
                <a:cs typeface="Times New Roman" pitchFamily="18" charset="0"/>
              </a:rPr>
              <a:t>2</a:t>
            </a:r>
            <a:r>
              <a:rPr lang="en-US" altLang="zh-CN" baseline="30000" dirty="0" smtClean="0">
                <a:cs typeface="Times New Roman" pitchFamily="18" charset="0"/>
              </a:rPr>
              <a:t>16</a:t>
            </a:r>
            <a:r>
              <a:rPr lang="en-US" altLang="zh-CN" dirty="0" smtClean="0">
                <a:cs typeface="Times New Roman" pitchFamily="18" charset="0"/>
              </a:rPr>
              <a:t>+1(65537)</a:t>
            </a:r>
            <a:r>
              <a:rPr lang="zh-CN" altLang="en-US" dirty="0" smtClean="0">
                <a:cs typeface="Times New Roman" pitchFamily="18" charset="0"/>
              </a:rPr>
              <a:t>乘，</a:t>
            </a:r>
            <a:r>
              <a:rPr lang="en-US" altLang="zh-CN" dirty="0" smtClean="0">
                <a:ea typeface="Arial Unicode MS" pitchFamily="34" charset="-122"/>
                <a:cs typeface="Times New Roman" pitchFamily="18" charset="0"/>
              </a:rPr>
              <a:t>⊙</a:t>
            </a:r>
          </a:p>
          <a:p>
            <a:pPr lvl="1">
              <a:lnSpc>
                <a:spcPct val="90000"/>
              </a:lnSpc>
            </a:pPr>
            <a:r>
              <a:rPr lang="zh-CN" altLang="en-US" dirty="0" smtClean="0">
                <a:ea typeface="+mn-ea"/>
                <a:cs typeface="Times New Roman" pitchFamily="18" charset="0"/>
              </a:rPr>
              <a:t>均为无符号</a:t>
            </a:r>
            <a:r>
              <a:rPr lang="en-US" altLang="zh-CN" dirty="0" smtClean="0">
                <a:ea typeface="+mn-ea"/>
                <a:cs typeface="Times New Roman" pitchFamily="18" charset="0"/>
              </a:rPr>
              <a:t>16</a:t>
            </a:r>
            <a:r>
              <a:rPr lang="zh-CN" altLang="en-US" dirty="0" smtClean="0">
                <a:ea typeface="+mn-ea"/>
                <a:cs typeface="Times New Roman" pitchFamily="18" charset="0"/>
              </a:rPr>
              <a:t>位整数（乘法中，全零表示</a:t>
            </a:r>
            <a:r>
              <a:rPr lang="en-US" altLang="zh-CN" dirty="0" smtClean="0">
                <a:ea typeface="+mn-ea"/>
                <a:cs typeface="Times New Roman" pitchFamily="18" charset="0"/>
              </a:rPr>
              <a:t>2</a:t>
            </a:r>
            <a:r>
              <a:rPr lang="en-US" altLang="zh-CN" baseline="30000" dirty="0" smtClean="0">
                <a:ea typeface="+mn-ea"/>
                <a:cs typeface="Times New Roman" pitchFamily="18" charset="0"/>
              </a:rPr>
              <a:t>16</a:t>
            </a:r>
            <a:r>
              <a:rPr lang="zh-CN" altLang="en-US" dirty="0" smtClean="0">
                <a:ea typeface="+mn-ea"/>
                <a:cs typeface="Times New Roman" pitchFamily="18" charset="0"/>
              </a:rPr>
              <a:t>）</a:t>
            </a:r>
            <a:endParaRPr lang="en-US" altLang="zh-CN" dirty="0" smtClean="0">
              <a:ea typeface="+mn-ea"/>
              <a:cs typeface="Times New Roman" pitchFamily="18" charset="0"/>
            </a:endParaRPr>
          </a:p>
          <a:p>
            <a:pPr lvl="1">
              <a:lnSpc>
                <a:spcPct val="90000"/>
              </a:lnSpc>
              <a:buNone/>
            </a:pPr>
            <a:r>
              <a:rPr lang="zh-CN" altLang="en-US" dirty="0" smtClean="0">
                <a:cs typeface="Times New Roman" pitchFamily="18" charset="0"/>
              </a:rPr>
              <a:t>例如：</a:t>
            </a:r>
            <a:r>
              <a:rPr lang="en-US" altLang="zh-CN" dirty="0" smtClean="0">
                <a:ea typeface="Arial Unicode MS" pitchFamily="34" charset="-122"/>
                <a:cs typeface="Times New Roman" pitchFamily="18" charset="0"/>
              </a:rPr>
              <a:t>0000000000000000⊙1000000000000000</a:t>
            </a:r>
          </a:p>
          <a:p>
            <a:pPr lvl="1">
              <a:lnSpc>
                <a:spcPct val="90000"/>
              </a:lnSpc>
              <a:buNone/>
            </a:pPr>
            <a:r>
              <a:rPr lang="en-US" altLang="zh-CN" dirty="0" smtClean="0">
                <a:ea typeface="Arial Unicode MS" pitchFamily="34" charset="-122"/>
                <a:cs typeface="Times New Roman" pitchFamily="18" charset="0"/>
              </a:rPr>
              <a:t>		= 1000000000000001</a:t>
            </a:r>
          </a:p>
          <a:p>
            <a:pPr lvl="1">
              <a:lnSpc>
                <a:spcPct val="90000"/>
              </a:lnSpc>
              <a:buNone/>
            </a:pPr>
            <a:r>
              <a:rPr lang="zh-CN" altLang="en-US" dirty="0" smtClean="0">
                <a:cs typeface="Times New Roman" pitchFamily="18" charset="0"/>
              </a:rPr>
              <a:t>因为：</a:t>
            </a:r>
            <a:r>
              <a:rPr lang="en-US" altLang="zh-CN" dirty="0" smtClean="0">
                <a:ea typeface="Arial Unicode MS" pitchFamily="34" charset="-122"/>
                <a:cs typeface="Times New Roman" pitchFamily="18" charset="0"/>
              </a:rPr>
              <a:t>2</a:t>
            </a:r>
            <a:r>
              <a:rPr lang="en-US" altLang="zh-CN" baseline="30000" dirty="0" smtClean="0">
                <a:ea typeface="Arial Unicode MS" pitchFamily="34" charset="-122"/>
                <a:cs typeface="Times New Roman" pitchFamily="18" charset="0"/>
              </a:rPr>
              <a:t>16</a:t>
            </a:r>
            <a:r>
              <a:rPr lang="en-US" altLang="zh-CN" dirty="0" smtClean="0">
                <a:ea typeface="Arial Unicode MS" pitchFamily="34" charset="-122"/>
                <a:cs typeface="Times New Roman" pitchFamily="18" charset="0"/>
              </a:rPr>
              <a:t> </a:t>
            </a:r>
            <a:r>
              <a:rPr lang="en-US" altLang="zh-CN" dirty="0" smtClean="0">
                <a:ea typeface="Arial Unicode MS" pitchFamily="34" charset="-122"/>
                <a:cs typeface="Times New Roman" pitchFamily="18" charset="0"/>
                <a:sym typeface="Symbol"/>
              </a:rPr>
              <a:t></a:t>
            </a:r>
            <a:r>
              <a:rPr lang="en-US" altLang="zh-CN" dirty="0" smtClean="0">
                <a:ea typeface="Arial Unicode MS" pitchFamily="34" charset="-122"/>
                <a:cs typeface="Times New Roman" pitchFamily="18" charset="0"/>
              </a:rPr>
              <a:t> 2</a:t>
            </a:r>
            <a:r>
              <a:rPr lang="en-US" altLang="zh-CN" baseline="30000" dirty="0" smtClean="0">
                <a:ea typeface="Arial Unicode MS" pitchFamily="34" charset="-122"/>
                <a:cs typeface="Times New Roman" pitchFamily="18" charset="0"/>
              </a:rPr>
              <a:t>15</a:t>
            </a:r>
            <a:r>
              <a:rPr lang="en-US" altLang="zh-CN" dirty="0" smtClean="0">
                <a:ea typeface="Arial Unicode MS" pitchFamily="34" charset="-122"/>
                <a:cs typeface="Times New Roman" pitchFamily="18" charset="0"/>
              </a:rPr>
              <a:t> mod (2</a:t>
            </a:r>
            <a:r>
              <a:rPr lang="en-US" altLang="zh-CN" baseline="30000" dirty="0" smtClean="0">
                <a:ea typeface="Arial Unicode MS" pitchFamily="34" charset="-122"/>
                <a:cs typeface="Times New Roman" pitchFamily="18" charset="0"/>
              </a:rPr>
              <a:t>16</a:t>
            </a:r>
            <a:r>
              <a:rPr lang="en-US" altLang="zh-CN" dirty="0" smtClean="0">
                <a:ea typeface="Arial Unicode MS" pitchFamily="34" charset="-122"/>
                <a:cs typeface="Times New Roman" pitchFamily="18" charset="0"/>
              </a:rPr>
              <a:t>+1) = 2</a:t>
            </a:r>
            <a:r>
              <a:rPr lang="en-US" altLang="zh-CN" baseline="30000" dirty="0" smtClean="0">
                <a:ea typeface="Arial Unicode MS" pitchFamily="34" charset="-122"/>
                <a:cs typeface="Times New Roman" pitchFamily="18" charset="0"/>
              </a:rPr>
              <a:t>15</a:t>
            </a:r>
            <a:r>
              <a:rPr lang="en-US" altLang="zh-CN" dirty="0" smtClean="0">
                <a:ea typeface="Arial Unicode MS" pitchFamily="34" charset="-122"/>
                <a:cs typeface="Times New Roman" pitchFamily="18" charset="0"/>
              </a:rPr>
              <a:t> + 1</a:t>
            </a:r>
            <a:endParaRPr lang="en-US" altLang="zh-CN" dirty="0" smtClean="0">
              <a:cs typeface="Times New Roman" pitchFamily="18" charset="0"/>
            </a:endParaRPr>
          </a:p>
          <a:p>
            <a:pPr>
              <a:lnSpc>
                <a:spcPct val="90000"/>
              </a:lnSpc>
            </a:pPr>
            <a:r>
              <a:rPr lang="zh-CN" altLang="en-US" dirty="0" smtClean="0">
                <a:cs typeface="Times New Roman" pitchFamily="18" charset="0"/>
              </a:rPr>
              <a:t>扩散</a:t>
            </a:r>
          </a:p>
          <a:p>
            <a:pPr lvl="1">
              <a:lnSpc>
                <a:spcPct val="90000"/>
              </a:lnSpc>
            </a:pPr>
            <a:r>
              <a:rPr lang="zh-CN" altLang="en-US" dirty="0" smtClean="0">
                <a:cs typeface="Times New Roman" pitchFamily="18" charset="0"/>
              </a:rPr>
              <a:t>由乘积</a:t>
            </a:r>
            <a:r>
              <a:rPr lang="en-US" altLang="zh-CN" dirty="0" smtClean="0">
                <a:cs typeface="Times New Roman" pitchFamily="18" charset="0"/>
              </a:rPr>
              <a:t>/</a:t>
            </a:r>
            <a:r>
              <a:rPr lang="zh-CN" altLang="en-US" dirty="0" smtClean="0">
                <a:cs typeface="Times New Roman" pitchFamily="18" charset="0"/>
              </a:rPr>
              <a:t>相加</a:t>
            </a:r>
            <a:r>
              <a:rPr lang="en-US" altLang="zh-CN" dirty="0" smtClean="0">
                <a:cs typeface="Times New Roman" pitchFamily="18" charset="0"/>
              </a:rPr>
              <a:t>(MA)</a:t>
            </a:r>
            <a:r>
              <a:rPr lang="zh-CN" altLang="en-US" dirty="0" smtClean="0">
                <a:cs typeface="Times New Roman" pitchFamily="18" charset="0"/>
              </a:rPr>
              <a:t>结构的算法基本构件提供</a:t>
            </a:r>
          </a:p>
          <a:p>
            <a:pPr>
              <a:lnSpc>
                <a:spcPct val="90000"/>
              </a:lnSpc>
            </a:pPr>
            <a:r>
              <a:rPr lang="zh-CN" altLang="en-US" dirty="0" smtClean="0">
                <a:cs typeface="Times New Roman" pitchFamily="18" charset="0"/>
              </a:rPr>
              <a:t>实现考虑</a:t>
            </a:r>
          </a:p>
          <a:p>
            <a:pPr lvl="1">
              <a:lnSpc>
                <a:spcPct val="90000"/>
              </a:lnSpc>
            </a:pPr>
            <a:r>
              <a:rPr lang="zh-CN" altLang="en-US" dirty="0" smtClean="0">
                <a:cs typeface="Times New Roman" pitchFamily="18" charset="0"/>
              </a:rPr>
              <a:t>硬件实现速度高，软件灵活低价</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48929620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整体结构：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145</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1251" name="Picture 3"/>
          <p:cNvPicPr>
            <a:picLocks noChangeAspect="1" noChangeArrowheads="1"/>
          </p:cNvPicPr>
          <p:nvPr/>
        </p:nvPicPr>
        <p:blipFill>
          <a:blip r:embed="rId2" cstate="print"/>
          <a:srcRect/>
          <a:stretch>
            <a:fillRect/>
          </a:stretch>
        </p:blipFill>
        <p:spPr bwMode="auto">
          <a:xfrm>
            <a:off x="3131840" y="289500"/>
            <a:ext cx="5655387" cy="6163836"/>
          </a:xfrm>
          <a:prstGeom prst="rect">
            <a:avLst/>
          </a:prstGeom>
          <a:noFill/>
          <a:ln w="9525">
            <a:noFill/>
            <a:miter lim="800000"/>
            <a:headEnd/>
            <a:tailEnd/>
          </a:ln>
          <a:effectLst/>
        </p:spPr>
      </p:pic>
      <p:pic>
        <p:nvPicPr>
          <p:cNvPr id="181252" name="Picture 4"/>
          <p:cNvPicPr>
            <a:picLocks noChangeAspect="1" noChangeArrowheads="1"/>
          </p:cNvPicPr>
          <p:nvPr/>
        </p:nvPicPr>
        <p:blipFill>
          <a:blip r:embed="rId3" cstate="print"/>
          <a:srcRect/>
          <a:stretch>
            <a:fillRect/>
          </a:stretch>
        </p:blipFill>
        <p:spPr bwMode="auto">
          <a:xfrm>
            <a:off x="833424" y="2428868"/>
            <a:ext cx="1809750" cy="2371725"/>
          </a:xfrm>
          <a:prstGeom prst="rect">
            <a:avLst/>
          </a:prstGeom>
          <a:noFill/>
          <a:ln w="9525">
            <a:noFill/>
            <a:miter lim="800000"/>
            <a:headEnd/>
            <a:tailEnd/>
          </a:ln>
          <a:effectLst/>
        </p:spPr>
      </p:pic>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8"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3161753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单轮结构：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146</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3143810" y="450054"/>
            <a:ext cx="4812566" cy="6032254"/>
          </a:xfrm>
          <a:prstGeom prst="rect">
            <a:avLst/>
          </a:prstGeom>
          <a:noFill/>
          <a:ln w="9525">
            <a:noFill/>
            <a:miter lim="800000"/>
            <a:headEnd/>
            <a:tailEnd/>
          </a:ln>
          <a:effectLst/>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9044370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子密钥产生：</a:t>
            </a:r>
            <a:endParaRPr lang="zh-CN" altLang="en-US" dirty="0"/>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147</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Picture 7"/>
          <p:cNvPicPr>
            <a:picLocks noChangeAspect="1" noChangeArrowheads="1"/>
          </p:cNvPicPr>
          <p:nvPr/>
        </p:nvPicPr>
        <p:blipFill>
          <a:blip r:embed="rId2" cstate="print"/>
          <a:srcRect/>
          <a:stretch>
            <a:fillRect/>
          </a:stretch>
        </p:blipFill>
        <p:spPr>
          <a:xfrm>
            <a:off x="500034" y="1500174"/>
            <a:ext cx="8143932" cy="4205188"/>
          </a:xfrm>
          <a:prstGeom prst="rect">
            <a:avLst/>
          </a:prstGeom>
          <a:noFill/>
          <a:ln/>
        </p:spPr>
      </p:pic>
      <p:sp>
        <p:nvSpPr>
          <p:cNvPr id="8" name="流程图: 可选过程 7">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2" name="流程图: 可选过程 11">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980051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输出变换：</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148</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183298" name="Picture 2"/>
          <p:cNvPicPr>
            <a:picLocks noChangeAspect="1" noChangeArrowheads="1"/>
          </p:cNvPicPr>
          <p:nvPr/>
        </p:nvPicPr>
        <p:blipFill>
          <a:blip r:embed="rId2" cstate="print"/>
          <a:srcRect/>
          <a:stretch>
            <a:fillRect/>
          </a:stretch>
        </p:blipFill>
        <p:spPr bwMode="auto">
          <a:xfrm>
            <a:off x="1044856" y="1571612"/>
            <a:ext cx="7027606" cy="3286148"/>
          </a:xfrm>
          <a:prstGeom prst="rect">
            <a:avLst/>
          </a:prstGeom>
          <a:noFill/>
          <a:ln w="9525">
            <a:noFill/>
            <a:miter lim="800000"/>
            <a:headEnd/>
            <a:tailEnd/>
          </a:ln>
          <a:effectLst/>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9386358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a:t>
            </a:r>
            <a:r>
              <a:rPr lang="en-US" altLang="zh-CN" dirty="0" smtClean="0"/>
              <a:t>RC5</a:t>
            </a:r>
            <a:r>
              <a:rPr lang="zh-CN" altLang="en-US" dirty="0" smtClean="0"/>
              <a:t>密码</a:t>
            </a:r>
            <a:endParaRPr lang="zh-CN" altLang="en-US" dirty="0"/>
          </a:p>
        </p:txBody>
      </p:sp>
      <p:sp>
        <p:nvSpPr>
          <p:cNvPr id="3" name="内容占位符 2"/>
          <p:cNvSpPr>
            <a:spLocks noGrp="1"/>
          </p:cNvSpPr>
          <p:nvPr>
            <p:ph idx="1"/>
          </p:nvPr>
        </p:nvSpPr>
        <p:spPr/>
        <p:txBody>
          <a:bodyPr/>
          <a:lstStyle/>
          <a:p>
            <a:r>
              <a:rPr lang="en-AU" altLang="zh-CN" dirty="0" smtClean="0"/>
              <a:t>RC5</a:t>
            </a:r>
            <a:r>
              <a:rPr lang="zh-CN" altLang="en-AU" dirty="0" smtClean="0"/>
              <a:t>是</a:t>
            </a:r>
            <a:r>
              <a:rPr lang="en-AU" altLang="zh-CN" dirty="0" smtClean="0"/>
              <a:t>Ronald </a:t>
            </a:r>
            <a:r>
              <a:rPr lang="en-AU" altLang="zh-CN" dirty="0" err="1" smtClean="0"/>
              <a:t>Rivest</a:t>
            </a:r>
            <a:r>
              <a:rPr lang="zh-CN" altLang="en-AU" dirty="0" smtClean="0"/>
              <a:t>设计的一种对称加密算法，具有如下特点</a:t>
            </a:r>
          </a:p>
          <a:p>
            <a:pPr lvl="1"/>
            <a:r>
              <a:rPr lang="zh-CN" altLang="en-AU" dirty="0" smtClean="0">
                <a:latin typeface="黑体" pitchFamily="2" charset="-122"/>
              </a:rPr>
              <a:t>适于软件和硬件实现</a:t>
            </a:r>
          </a:p>
          <a:p>
            <a:pPr lvl="1"/>
            <a:r>
              <a:rPr lang="zh-CN" altLang="en-AU" dirty="0" smtClean="0">
                <a:latin typeface="黑体" pitchFamily="2" charset="-122"/>
              </a:rPr>
              <a:t>快速：设计成面向字的简单算法，加快运算速度</a:t>
            </a:r>
          </a:p>
          <a:p>
            <a:pPr lvl="1"/>
            <a:r>
              <a:rPr lang="zh-CN" altLang="en-AU" dirty="0" smtClean="0">
                <a:latin typeface="黑体" pitchFamily="2" charset="-122"/>
              </a:rPr>
              <a:t>可用于字长不同的处理器</a:t>
            </a:r>
          </a:p>
          <a:p>
            <a:pPr lvl="1"/>
            <a:r>
              <a:rPr lang="zh-CN" altLang="en-AU" dirty="0" smtClean="0">
                <a:latin typeface="黑体" pitchFamily="2" charset="-122"/>
              </a:rPr>
              <a:t>迭代次数可变</a:t>
            </a:r>
          </a:p>
          <a:p>
            <a:pPr lvl="1"/>
            <a:r>
              <a:rPr lang="zh-CN" altLang="en-AU" dirty="0" smtClean="0">
                <a:latin typeface="黑体" pitchFamily="2" charset="-122"/>
              </a:rPr>
              <a:t>密钥长度可变</a:t>
            </a:r>
          </a:p>
          <a:p>
            <a:pPr lvl="1"/>
            <a:r>
              <a:rPr lang="zh-CN" altLang="en-AU" dirty="0" smtClean="0">
                <a:latin typeface="黑体" pitchFamily="2" charset="-122"/>
              </a:rPr>
              <a:t>简单，易于实现和确定算法强度</a:t>
            </a:r>
          </a:p>
          <a:p>
            <a:pPr lvl="1"/>
            <a:r>
              <a:rPr lang="zh-CN" altLang="en-AU" dirty="0" smtClean="0">
                <a:latin typeface="黑体" pitchFamily="2" charset="-122"/>
              </a:rPr>
              <a:t>对存储量要求低</a:t>
            </a:r>
          </a:p>
          <a:p>
            <a:pPr lvl="1"/>
            <a:r>
              <a:rPr lang="zh-CN" altLang="en-AU" dirty="0" smtClean="0">
                <a:latin typeface="黑体" pitchFamily="2" charset="-122"/>
              </a:rPr>
              <a:t>安全性高</a:t>
            </a:r>
          </a:p>
          <a:p>
            <a:pPr lvl="1"/>
            <a:r>
              <a:rPr lang="zh-CN" altLang="en-AU" dirty="0" smtClean="0">
                <a:latin typeface="黑体" pitchFamily="2" charset="-122"/>
              </a:rPr>
              <a:t>与数据相关的循环</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57069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轮结构</a:t>
            </a:r>
            <a:endParaRPr lang="zh-CN" altLang="en-US" dirty="0"/>
          </a:p>
        </p:txBody>
      </p:sp>
      <p:sp>
        <p:nvSpPr>
          <p:cNvPr id="3" name="内容占位符 2"/>
          <p:cNvSpPr>
            <a:spLocks noGrp="1"/>
          </p:cNvSpPr>
          <p:nvPr>
            <p:ph idx="1"/>
          </p:nvPr>
        </p:nvSpPr>
        <p:spPr>
          <a:xfrm>
            <a:off x="357158" y="1500174"/>
            <a:ext cx="4714908" cy="4857784"/>
          </a:xfrm>
        </p:spPr>
        <p:txBody>
          <a:bodyPr/>
          <a:lstStyle/>
          <a:p>
            <a:r>
              <a:rPr lang="en-US" altLang="zh-CN" dirty="0" smtClean="0"/>
              <a:t>64</a:t>
            </a:r>
            <a:r>
              <a:rPr lang="zh-CN" altLang="en-US" dirty="0" smtClean="0"/>
              <a:t>位数据分为</a:t>
            </a:r>
            <a:r>
              <a:rPr lang="en-US" altLang="zh-CN" dirty="0" smtClean="0"/>
              <a:t>L</a:t>
            </a:r>
            <a:r>
              <a:rPr lang="zh-CN" altLang="en-US" dirty="0" smtClean="0"/>
              <a:t>、</a:t>
            </a:r>
            <a:r>
              <a:rPr lang="en-US" altLang="zh-CN" dirty="0" smtClean="0"/>
              <a:t>R</a:t>
            </a:r>
            <a:r>
              <a:rPr lang="zh-CN" altLang="en-US" dirty="0" smtClean="0"/>
              <a:t>各</a:t>
            </a:r>
            <a:r>
              <a:rPr lang="en-US" altLang="zh-CN" dirty="0" smtClean="0"/>
              <a:t>32</a:t>
            </a:r>
            <a:r>
              <a:rPr lang="zh-CN" altLang="en-US" dirty="0" smtClean="0"/>
              <a:t>位</a:t>
            </a:r>
            <a:endParaRPr lang="en-US" altLang="zh-CN" dirty="0" smtClean="0"/>
          </a:p>
          <a:p>
            <a:r>
              <a:rPr lang="zh-CN" altLang="en-US" dirty="0" smtClean="0"/>
              <a:t>子密钥</a:t>
            </a:r>
            <a:r>
              <a:rPr lang="en-US" altLang="zh-CN" dirty="0" smtClean="0"/>
              <a:t>K</a:t>
            </a:r>
            <a:r>
              <a:rPr lang="zh-CN" altLang="en-US" dirty="0" smtClean="0"/>
              <a:t>为</a:t>
            </a:r>
            <a:r>
              <a:rPr lang="en-US" altLang="zh-CN" dirty="0" smtClean="0"/>
              <a:t>48</a:t>
            </a:r>
            <a:r>
              <a:rPr lang="zh-CN" altLang="en-US" dirty="0" smtClean="0"/>
              <a:t>位</a:t>
            </a:r>
            <a:endParaRPr lang="en-US" altLang="zh-CN" dirty="0" smtClean="0"/>
          </a:p>
          <a:p>
            <a:endParaRPr lang="en-US" altLang="zh-CN" dirty="0" smtClean="0"/>
          </a:p>
          <a:p>
            <a:r>
              <a:rPr lang="zh-CN" altLang="en-US" dirty="0" smtClean="0"/>
              <a:t>轮函数：</a:t>
            </a:r>
            <a:endParaRPr lang="en-US" altLang="zh-CN" dirty="0" smtClean="0"/>
          </a:p>
          <a:p>
            <a:pPr lvl="1"/>
            <a:r>
              <a:rPr lang="zh-CN" altLang="en-US" dirty="0" smtClean="0"/>
              <a:t>将</a:t>
            </a:r>
            <a:r>
              <a:rPr lang="en-US" altLang="zh-CN" dirty="0" smtClean="0"/>
              <a:t>32</a:t>
            </a:r>
            <a:r>
              <a:rPr lang="zh-CN" altLang="en-US" dirty="0" smtClean="0"/>
              <a:t>位</a:t>
            </a:r>
            <a:r>
              <a:rPr lang="en-US" altLang="zh-CN" dirty="0" smtClean="0"/>
              <a:t>R</a:t>
            </a:r>
            <a:r>
              <a:rPr lang="zh-CN" altLang="en-US" dirty="0" smtClean="0"/>
              <a:t>通过</a:t>
            </a:r>
            <a:r>
              <a:rPr lang="en-US" altLang="zh-CN" dirty="0" smtClean="0"/>
              <a:t>E</a:t>
            </a:r>
            <a:r>
              <a:rPr lang="zh-CN" altLang="en-US" dirty="0" smtClean="0"/>
              <a:t>扩展为</a:t>
            </a:r>
            <a:r>
              <a:rPr lang="en-US" altLang="zh-CN" dirty="0" smtClean="0"/>
              <a:t>48</a:t>
            </a:r>
            <a:r>
              <a:rPr lang="zh-CN" altLang="en-US" dirty="0" smtClean="0"/>
              <a:t>位</a:t>
            </a:r>
            <a:endParaRPr lang="en-US" altLang="zh-CN" dirty="0" smtClean="0"/>
          </a:p>
          <a:p>
            <a:pPr lvl="1"/>
            <a:r>
              <a:rPr lang="zh-CN" altLang="en-US" dirty="0" smtClean="0"/>
              <a:t>与密钥</a:t>
            </a:r>
            <a:r>
              <a:rPr lang="en-US" altLang="zh-CN" dirty="0" smtClean="0"/>
              <a:t>K</a:t>
            </a:r>
            <a:r>
              <a:rPr lang="zh-CN" altLang="en-US" dirty="0" smtClean="0"/>
              <a:t>异或</a:t>
            </a:r>
            <a:endParaRPr lang="en-US" altLang="zh-CN" dirty="0" smtClean="0"/>
          </a:p>
          <a:p>
            <a:pPr lvl="1"/>
            <a:r>
              <a:rPr lang="zh-CN" altLang="en-US" dirty="0" smtClean="0"/>
              <a:t>由</a:t>
            </a:r>
            <a:r>
              <a:rPr lang="en-US" altLang="zh-CN" dirty="0" smtClean="0"/>
              <a:t>8</a:t>
            </a:r>
            <a:r>
              <a:rPr lang="zh-CN" altLang="en-US" dirty="0" smtClean="0"/>
              <a:t>个</a:t>
            </a:r>
            <a:r>
              <a:rPr lang="en-US" altLang="zh-CN" dirty="0" smtClean="0"/>
              <a:t>S</a:t>
            </a:r>
            <a:r>
              <a:rPr lang="zh-CN" altLang="en-US" dirty="0" smtClean="0"/>
              <a:t>盒子紧缩为</a:t>
            </a:r>
            <a:r>
              <a:rPr lang="en-US" altLang="zh-CN" dirty="0" smtClean="0"/>
              <a:t>32</a:t>
            </a:r>
            <a:r>
              <a:rPr lang="zh-CN" altLang="en-US" dirty="0" smtClean="0"/>
              <a:t>位</a:t>
            </a:r>
            <a:endParaRPr lang="en-US" altLang="zh-CN" dirty="0" smtClean="0"/>
          </a:p>
          <a:p>
            <a:pPr lvl="1"/>
            <a:r>
              <a:rPr lang="zh-CN" altLang="en-US" dirty="0" smtClean="0"/>
              <a:t>由置换</a:t>
            </a:r>
            <a:r>
              <a:rPr lang="en-US" altLang="zh-CN" dirty="0" smtClean="0"/>
              <a:t>P</a:t>
            </a:r>
            <a:r>
              <a:rPr lang="zh-CN" altLang="en-US" dirty="0" smtClean="0"/>
              <a:t>作用后输出</a:t>
            </a:r>
            <a:endParaRPr lang="en-US" altLang="zh-CN" dirty="0" smtClean="0"/>
          </a:p>
          <a:p>
            <a:endParaRPr lang="zh-CN" altLang="en-US" dirty="0"/>
          </a:p>
        </p:txBody>
      </p:sp>
      <p:grpSp>
        <p:nvGrpSpPr>
          <p:cNvPr id="133" name="组合 132"/>
          <p:cNvGrpSpPr/>
          <p:nvPr/>
        </p:nvGrpSpPr>
        <p:grpSpPr>
          <a:xfrm>
            <a:off x="5357818" y="1428736"/>
            <a:ext cx="3500462" cy="4798488"/>
            <a:chOff x="5000628" y="1285860"/>
            <a:chExt cx="3500462" cy="4798488"/>
          </a:xfrm>
        </p:grpSpPr>
        <p:sp>
          <p:nvSpPr>
            <p:cNvPr id="12" name="矩形 11"/>
            <p:cNvSpPr/>
            <p:nvPr/>
          </p:nvSpPr>
          <p:spPr>
            <a:xfrm>
              <a:off x="5715008" y="2071678"/>
              <a:ext cx="2000264" cy="28575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手动操作 6"/>
            <p:cNvSpPr/>
            <p:nvPr/>
          </p:nvSpPr>
          <p:spPr>
            <a:xfrm>
              <a:off x="5857884" y="3643314"/>
              <a:ext cx="1714512" cy="285752"/>
            </a:xfrm>
            <a:prstGeom prst="flowChartManualOperation">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S</a:t>
              </a:r>
              <a:r>
                <a:rPr lang="zh-CN" altLang="en-US" dirty="0" smtClean="0">
                  <a:solidFill>
                    <a:schemeClr val="tx1"/>
                  </a:solidFill>
                  <a:latin typeface="Times New Roman" pitchFamily="18" charset="0"/>
                  <a:cs typeface="Times New Roman" pitchFamily="18" charset="0"/>
                </a:rPr>
                <a:t>盒置换</a:t>
              </a:r>
              <a:endParaRPr lang="zh-CN" altLang="en-US" dirty="0">
                <a:solidFill>
                  <a:schemeClr val="tx1"/>
                </a:solidFill>
                <a:latin typeface="Times New Roman" pitchFamily="18" charset="0"/>
                <a:cs typeface="Times New Roman" pitchFamily="18" charset="0"/>
              </a:endParaRPr>
            </a:p>
          </p:txBody>
        </p:sp>
        <p:sp>
          <p:nvSpPr>
            <p:cNvPr id="8" name="梯形 7"/>
            <p:cNvSpPr/>
            <p:nvPr/>
          </p:nvSpPr>
          <p:spPr>
            <a:xfrm>
              <a:off x="5857884" y="2214554"/>
              <a:ext cx="1714512" cy="284958"/>
            </a:xfrm>
            <a:prstGeom prst="trapezoid">
              <a:avLst>
                <a:gd name="adj" fmla="val 98332"/>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扩展置换</a:t>
              </a:r>
              <a:r>
                <a:rPr lang="en-US" altLang="zh-CN" dirty="0" smtClean="0">
                  <a:solidFill>
                    <a:schemeClr val="tx1"/>
                  </a:solidFill>
                  <a:latin typeface="Times New Roman" pitchFamily="18" charset="0"/>
                  <a:cs typeface="Times New Roman" pitchFamily="18" charset="0"/>
                </a:rPr>
                <a:t>E</a:t>
              </a:r>
              <a:endParaRPr lang="zh-CN" altLang="en-US" dirty="0">
                <a:solidFill>
                  <a:schemeClr val="tx1"/>
                </a:solidFill>
                <a:latin typeface="Times New Roman" pitchFamily="18" charset="0"/>
                <a:cs typeface="Times New Roman" pitchFamily="18" charset="0"/>
              </a:endParaRPr>
            </a:p>
          </p:txBody>
        </p:sp>
        <p:sp>
          <p:nvSpPr>
            <p:cNvPr id="9" name="流程图: 或者 8"/>
            <p:cNvSpPr/>
            <p:nvPr/>
          </p:nvSpPr>
          <p:spPr>
            <a:xfrm>
              <a:off x="6572264" y="2928934"/>
              <a:ext cx="285752" cy="285752"/>
            </a:xfrm>
            <a:prstGeom prst="flowChartOr">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072198" y="4357694"/>
              <a:ext cx="1285884" cy="285752"/>
            </a:xfrm>
            <a:prstGeom prst="rect">
              <a:avLst/>
            </a:prstGeom>
            <a:solidFill>
              <a:schemeClr val="accent5">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Times New Roman" pitchFamily="18" charset="0"/>
                  <a:cs typeface="Times New Roman" pitchFamily="18" charset="0"/>
                </a:rPr>
                <a:t>置换</a:t>
              </a:r>
              <a:r>
                <a:rPr lang="en-US" altLang="zh-CN" dirty="0" smtClean="0">
                  <a:solidFill>
                    <a:schemeClr val="tx1"/>
                  </a:solidFill>
                  <a:latin typeface="Times New Roman" pitchFamily="18" charset="0"/>
                  <a:cs typeface="Times New Roman" pitchFamily="18" charset="0"/>
                </a:rPr>
                <a:t>P</a:t>
              </a:r>
              <a:endParaRPr lang="zh-CN" altLang="en-US" baseline="30000" dirty="0">
                <a:solidFill>
                  <a:schemeClr val="tx1"/>
                </a:solidFill>
                <a:latin typeface="Times New Roman" pitchFamily="18" charset="0"/>
                <a:cs typeface="Times New Roman" pitchFamily="18" charset="0"/>
              </a:endParaRPr>
            </a:p>
          </p:txBody>
        </p:sp>
        <p:cxnSp>
          <p:nvCxnSpPr>
            <p:cNvPr id="61" name="直接箭头连接符 60"/>
            <p:cNvCxnSpPr>
              <a:endCxn id="8" idx="0"/>
            </p:cNvCxnSpPr>
            <p:nvPr/>
          </p:nvCxnSpPr>
          <p:spPr>
            <a:xfrm rot="5400000">
              <a:off x="6429388" y="1928802"/>
              <a:ext cx="57150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8" idx="2"/>
              <a:endCxn id="9" idx="0"/>
            </p:cNvCxnSpPr>
            <p:nvPr/>
          </p:nvCxnSpPr>
          <p:spPr>
            <a:xfrm rot="5400000">
              <a:off x="6500429" y="2714223"/>
              <a:ext cx="42942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9" idx="4"/>
              <a:endCxn id="7" idx="0"/>
            </p:cNvCxnSpPr>
            <p:nvPr/>
          </p:nvCxnSpPr>
          <p:spPr>
            <a:xfrm rot="5400000">
              <a:off x="6500826" y="342900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0" idx="2"/>
              <a:endCxn id="80" idx="0"/>
            </p:cNvCxnSpPr>
            <p:nvPr/>
          </p:nvCxnSpPr>
          <p:spPr>
            <a:xfrm rot="5400000">
              <a:off x="6500826" y="485776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流程图: 或者 79"/>
            <p:cNvSpPr/>
            <p:nvPr/>
          </p:nvSpPr>
          <p:spPr>
            <a:xfrm>
              <a:off x="6572264" y="5072074"/>
              <a:ext cx="285752" cy="285752"/>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箭头连接符 82"/>
            <p:cNvCxnSpPr/>
            <p:nvPr/>
          </p:nvCxnSpPr>
          <p:spPr>
            <a:xfrm rot="5400000">
              <a:off x="6537339" y="5535627"/>
              <a:ext cx="357190"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形状 84"/>
            <p:cNvCxnSpPr>
              <a:endCxn id="80" idx="2"/>
            </p:cNvCxnSpPr>
            <p:nvPr/>
          </p:nvCxnSpPr>
          <p:spPr>
            <a:xfrm rot="16200000" flipH="1">
              <a:off x="4107653" y="2750339"/>
              <a:ext cx="3571900" cy="1357322"/>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 idx="2"/>
              <a:endCxn id="60" idx="0"/>
            </p:cNvCxnSpPr>
            <p:nvPr/>
          </p:nvCxnSpPr>
          <p:spPr>
            <a:xfrm rot="5400000">
              <a:off x="6500826" y="4143380"/>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rot="5400000">
              <a:off x="3536149" y="3607595"/>
              <a:ext cx="3786214" cy="42862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0800000">
              <a:off x="5643570" y="1928803"/>
              <a:ext cx="107157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endCxn id="9" idx="6"/>
            </p:cNvCxnSpPr>
            <p:nvPr/>
          </p:nvCxnSpPr>
          <p:spPr>
            <a:xfrm rot="10800000">
              <a:off x="6858016" y="3071810"/>
              <a:ext cx="1285884"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8106430" y="2885260"/>
              <a:ext cx="394660"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K</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104" name="TextBox 103"/>
            <p:cNvSpPr txBox="1"/>
            <p:nvPr/>
          </p:nvSpPr>
          <p:spPr>
            <a:xfrm>
              <a:off x="6500826" y="1285860"/>
              <a:ext cx="510076"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R</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105" name="TextBox 104"/>
            <p:cNvSpPr txBox="1"/>
            <p:nvPr/>
          </p:nvSpPr>
          <p:spPr>
            <a:xfrm>
              <a:off x="5000628" y="1285860"/>
              <a:ext cx="49725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L</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108" name="TextBox 107"/>
            <p:cNvSpPr txBox="1"/>
            <p:nvPr/>
          </p:nvSpPr>
          <p:spPr>
            <a:xfrm>
              <a:off x="6572264" y="5715016"/>
              <a:ext cx="381836"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R</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109" name="TextBox 108"/>
            <p:cNvSpPr txBox="1"/>
            <p:nvPr/>
          </p:nvSpPr>
          <p:spPr>
            <a:xfrm>
              <a:off x="5072066" y="5715016"/>
              <a:ext cx="36901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L</a:t>
              </a:r>
              <a:r>
                <a:rPr lang="en-US" altLang="zh-CN" baseline="-25000" dirty="0"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cxnSp>
          <p:nvCxnSpPr>
            <p:cNvPr id="116" name="直接连接符 115"/>
            <p:cNvCxnSpPr/>
            <p:nvPr/>
          </p:nvCxnSpPr>
          <p:spPr>
            <a:xfrm rot="5400000">
              <a:off x="5143504" y="178592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6643702" y="5429264"/>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5400000">
              <a:off x="6643702" y="171448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5400000">
              <a:off x="7786710" y="300037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5400000">
              <a:off x="6643702" y="264318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6643702" y="335756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5400000">
              <a:off x="6643702" y="407194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rot="5400000">
              <a:off x="6643702" y="4714884"/>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5786446" y="2786058"/>
              <a:ext cx="327334"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F</a:t>
              </a:r>
              <a:endParaRPr lang="zh-CN" altLang="en-US" sz="2000" baseline="-25000" dirty="0">
                <a:latin typeface="Times New Roman" pitchFamily="18" charset="0"/>
                <a:cs typeface="Times New Roman" pitchFamily="18" charset="0"/>
              </a:endParaRPr>
            </a:p>
          </p:txBody>
        </p:sp>
        <p:sp>
          <p:nvSpPr>
            <p:cNvPr id="125" name="TextBox 124"/>
            <p:cNvSpPr txBox="1"/>
            <p:nvPr/>
          </p:nvSpPr>
          <p:spPr>
            <a:xfrm>
              <a:off x="6715140" y="157161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6" name="TextBox 125"/>
            <p:cNvSpPr txBox="1"/>
            <p:nvPr/>
          </p:nvSpPr>
          <p:spPr>
            <a:xfrm>
              <a:off x="5214942" y="164305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7" name="TextBox 126"/>
            <p:cNvSpPr txBox="1"/>
            <p:nvPr/>
          </p:nvSpPr>
          <p:spPr>
            <a:xfrm>
              <a:off x="6715140" y="392906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8" name="TextBox 127"/>
            <p:cNvSpPr txBox="1"/>
            <p:nvPr/>
          </p:nvSpPr>
          <p:spPr>
            <a:xfrm>
              <a:off x="6715140" y="459977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29" name="TextBox 128"/>
            <p:cNvSpPr txBox="1"/>
            <p:nvPr/>
          </p:nvSpPr>
          <p:spPr>
            <a:xfrm>
              <a:off x="6715140" y="527424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p:txBody>
        </p:sp>
        <p:sp>
          <p:nvSpPr>
            <p:cNvPr id="130" name="TextBox 129"/>
            <p:cNvSpPr txBox="1"/>
            <p:nvPr/>
          </p:nvSpPr>
          <p:spPr>
            <a:xfrm>
              <a:off x="6715140" y="250030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sp>
          <p:nvSpPr>
            <p:cNvPr id="131" name="TextBox 130"/>
            <p:cNvSpPr txBox="1"/>
            <p:nvPr/>
          </p:nvSpPr>
          <p:spPr>
            <a:xfrm>
              <a:off x="6715140" y="3214686"/>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sp>
          <p:nvSpPr>
            <p:cNvPr id="132" name="TextBox 131"/>
            <p:cNvSpPr txBox="1"/>
            <p:nvPr/>
          </p:nvSpPr>
          <p:spPr>
            <a:xfrm>
              <a:off x="7715272" y="2714620"/>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baseline="-25000"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45" name="流程图: 可选过程 44">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46" name="流程图: 可选过程 45">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47" name="流程图: 可选过程 4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48" name="流程图: 可选过程 4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49" name="流程图: 可选过程 48">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159038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smtClean="0"/>
              <a:t>RC5</a:t>
            </a:r>
            <a:r>
              <a:rPr lang="zh-CN" altLang="en-US" dirty="0" smtClean="0"/>
              <a:t>包含一族密码：</a:t>
            </a:r>
            <a:r>
              <a:rPr lang="en-US" altLang="zh-CN" dirty="0" smtClean="0"/>
              <a:t>RC5-w/r/b</a:t>
            </a:r>
          </a:p>
          <a:p>
            <a:pPr lvl="1"/>
            <a:r>
              <a:rPr lang="en-US" altLang="zh-CN" dirty="0" smtClean="0"/>
              <a:t>w = </a:t>
            </a:r>
            <a:r>
              <a:rPr lang="zh-CN" altLang="en-US" dirty="0" smtClean="0"/>
              <a:t>以比特为单位的字大小</a:t>
            </a:r>
            <a:r>
              <a:rPr lang="en-US" altLang="zh-CN" dirty="0" smtClean="0"/>
              <a:t>(16,32,64)</a:t>
            </a:r>
            <a:r>
              <a:rPr lang="zh-CN" altLang="en-US" dirty="0" smtClean="0"/>
              <a:t>，每个分组包含两个字</a:t>
            </a:r>
            <a:endParaRPr lang="en-US" altLang="zh-CN" dirty="0" smtClean="0"/>
          </a:p>
          <a:p>
            <a:pPr lvl="1"/>
            <a:r>
              <a:rPr lang="en-US" altLang="zh-CN" dirty="0" smtClean="0"/>
              <a:t>r = </a:t>
            </a:r>
            <a:r>
              <a:rPr lang="zh-CN" altLang="en-US" dirty="0" smtClean="0"/>
              <a:t>迭代轮数</a:t>
            </a:r>
            <a:r>
              <a:rPr lang="en-US" altLang="zh-CN" dirty="0" smtClean="0"/>
              <a:t> (0..255)</a:t>
            </a:r>
          </a:p>
          <a:p>
            <a:pPr lvl="1"/>
            <a:r>
              <a:rPr lang="en-US" altLang="zh-CN" dirty="0" smtClean="0"/>
              <a:t>b = </a:t>
            </a:r>
            <a:r>
              <a:rPr lang="zh-CN" altLang="en-US" dirty="0" smtClean="0"/>
              <a:t>密钥字节数</a:t>
            </a:r>
            <a:r>
              <a:rPr lang="en-US" altLang="zh-CN" dirty="0" smtClean="0"/>
              <a:t> (0..255)</a:t>
            </a:r>
          </a:p>
          <a:p>
            <a:endParaRPr lang="en-US" altLang="zh-CN" dirty="0" smtClean="0"/>
          </a:p>
          <a:p>
            <a:r>
              <a:rPr lang="zh-CN" altLang="en-US" dirty="0" smtClean="0"/>
              <a:t>常用版本是</a:t>
            </a:r>
            <a:r>
              <a:rPr lang="en-US" altLang="zh-CN" dirty="0" smtClean="0"/>
              <a:t>RC5-32/12/16</a:t>
            </a:r>
          </a:p>
          <a:p>
            <a:pPr lvl="1"/>
            <a:r>
              <a:rPr lang="zh-CN" altLang="en-US" dirty="0" smtClean="0"/>
              <a:t>每字</a:t>
            </a:r>
            <a:r>
              <a:rPr lang="en-US" altLang="zh-CN" dirty="0" smtClean="0"/>
              <a:t>32</a:t>
            </a:r>
            <a:r>
              <a:rPr lang="zh-CN" altLang="en-US" dirty="0" smtClean="0"/>
              <a:t>比特，分组大小</a:t>
            </a:r>
            <a:r>
              <a:rPr lang="en-US" altLang="zh-CN" dirty="0" smtClean="0"/>
              <a:t>64</a:t>
            </a:r>
            <a:r>
              <a:rPr lang="zh-CN" altLang="en-US" dirty="0" smtClean="0"/>
              <a:t>比特</a:t>
            </a:r>
            <a:endParaRPr lang="en-US" altLang="zh-CN" dirty="0" smtClean="0"/>
          </a:p>
          <a:p>
            <a:pPr lvl="1"/>
            <a:r>
              <a:rPr lang="en-US" altLang="zh-CN" dirty="0" smtClean="0"/>
              <a:t>12</a:t>
            </a:r>
            <a:r>
              <a:rPr lang="zh-CN" altLang="en-US" dirty="0" smtClean="0"/>
              <a:t>轮迭代</a:t>
            </a:r>
            <a:endParaRPr lang="en-US" altLang="zh-CN" dirty="0" smtClean="0"/>
          </a:p>
          <a:p>
            <a:pPr lvl="1"/>
            <a:r>
              <a:rPr lang="en-US" altLang="zh-CN" dirty="0" smtClean="0"/>
              <a:t>16</a:t>
            </a:r>
            <a:r>
              <a:rPr lang="zh-CN" altLang="en-US" dirty="0" smtClean="0"/>
              <a:t>字节（</a:t>
            </a:r>
            <a:r>
              <a:rPr lang="en-US" altLang="zh-CN" dirty="0" smtClean="0"/>
              <a:t>128</a:t>
            </a:r>
            <a:r>
              <a:rPr lang="zh-CN" altLang="en-US" dirty="0" smtClean="0"/>
              <a:t>比特）密钥</a:t>
            </a:r>
            <a:endParaRPr lang="en-AU" altLang="zh-CN" dirty="0" smtClean="0">
              <a:ea typeface="宋体" pitchFamily="2" charset="-122"/>
            </a:endParaRP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5029796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密钥扩展</a:t>
            </a:r>
            <a:endParaRPr lang="zh-CN" altLang="en-US" dirty="0"/>
          </a:p>
        </p:txBody>
      </p:sp>
      <p:sp>
        <p:nvSpPr>
          <p:cNvPr id="3" name="内容占位符 2"/>
          <p:cNvSpPr>
            <a:spLocks noGrp="1"/>
          </p:cNvSpPr>
          <p:nvPr>
            <p:ph idx="1"/>
          </p:nvPr>
        </p:nvSpPr>
        <p:spPr/>
        <p:txBody>
          <a:bodyPr/>
          <a:lstStyle/>
          <a:p>
            <a:r>
              <a:rPr lang="en-US" altLang="zh-CN" dirty="0" smtClean="0"/>
              <a:t>RC5</a:t>
            </a:r>
            <a:r>
              <a:rPr lang="zh-CN" altLang="en-US" dirty="0" smtClean="0"/>
              <a:t>使用</a:t>
            </a:r>
            <a:r>
              <a:rPr lang="en-US" altLang="zh-CN" dirty="0" smtClean="0"/>
              <a:t>2r+2</a:t>
            </a:r>
            <a:r>
              <a:rPr lang="zh-CN" altLang="en-US" dirty="0" smtClean="0"/>
              <a:t>个子密钥字</a:t>
            </a:r>
            <a:r>
              <a:rPr lang="en-US" altLang="zh-CN" dirty="0" smtClean="0"/>
              <a:t>(w-bits)</a:t>
            </a:r>
            <a:r>
              <a:rPr lang="zh-CN" altLang="en-US" dirty="0" smtClean="0"/>
              <a:t>，存储于数组</a:t>
            </a:r>
            <a:r>
              <a:rPr lang="en-US" altLang="zh-CN" dirty="0" smtClean="0"/>
              <a:t>S[</a:t>
            </a:r>
            <a:r>
              <a:rPr lang="en-US" altLang="zh-CN" dirty="0" err="1" smtClean="0"/>
              <a:t>i</a:t>
            </a:r>
            <a:r>
              <a:rPr lang="en-US" altLang="zh-CN" dirty="0" smtClean="0"/>
              <a:t>],</a:t>
            </a:r>
            <a:r>
              <a:rPr lang="en-US" altLang="zh-CN" dirty="0" err="1" smtClean="0"/>
              <a:t>i</a:t>
            </a:r>
            <a:r>
              <a:rPr lang="en-US" altLang="zh-CN" dirty="0" smtClean="0"/>
              <a:t>=0..t-1</a:t>
            </a:r>
          </a:p>
          <a:p>
            <a:endParaRPr lang="en-US" altLang="zh-CN" dirty="0" smtClean="0"/>
          </a:p>
          <a:p>
            <a:r>
              <a:rPr lang="zh-CN" altLang="en-US" dirty="0" smtClean="0"/>
              <a:t>子密钥产生</a:t>
            </a:r>
            <a:endParaRPr lang="en-US" altLang="zh-CN" dirty="0" smtClean="0"/>
          </a:p>
          <a:p>
            <a:pPr lvl="1"/>
            <a:r>
              <a:rPr lang="zh-CN" altLang="en-US" dirty="0" smtClean="0"/>
              <a:t>根据常数</a:t>
            </a:r>
            <a:r>
              <a:rPr lang="en-US" altLang="zh-CN" dirty="0" smtClean="0"/>
              <a:t>e</a:t>
            </a:r>
            <a:r>
              <a:rPr lang="zh-CN" altLang="en-US" dirty="0" smtClean="0"/>
              <a:t>和</a:t>
            </a:r>
            <a:r>
              <a:rPr lang="el-GR" altLang="zh-CN" dirty="0" smtClean="0">
                <a:latin typeface="Times New Roman"/>
                <a:cs typeface="Times New Roman"/>
              </a:rPr>
              <a:t>Φ</a:t>
            </a:r>
            <a:r>
              <a:rPr lang="en-US" altLang="zh-CN" dirty="0" smtClean="0">
                <a:latin typeface="Times New Roman"/>
                <a:cs typeface="Times New Roman"/>
              </a:rPr>
              <a:t>(</a:t>
            </a:r>
            <a:r>
              <a:rPr lang="zh-CN" altLang="en-US" dirty="0" smtClean="0">
                <a:latin typeface="Times New Roman"/>
                <a:cs typeface="Times New Roman"/>
              </a:rPr>
              <a:t>黄金分割比</a:t>
            </a:r>
            <a:r>
              <a:rPr lang="en-US" altLang="zh-CN" dirty="0" smtClean="0">
                <a:latin typeface="Times New Roman"/>
                <a:cs typeface="Times New Roman"/>
              </a:rPr>
              <a:t>)</a:t>
            </a:r>
            <a:r>
              <a:rPr lang="zh-CN" altLang="en-US" dirty="0" smtClean="0">
                <a:sym typeface="Symbol"/>
              </a:rPr>
              <a:t>初始化数组</a:t>
            </a:r>
            <a:r>
              <a:rPr lang="en-US" altLang="zh-CN" dirty="0" smtClean="0"/>
              <a:t>S</a:t>
            </a:r>
          </a:p>
          <a:p>
            <a:pPr lvl="1"/>
            <a:r>
              <a:rPr lang="zh-CN" altLang="en-US" dirty="0" smtClean="0"/>
              <a:t>密钥字节存放（低位在前）于一个</a:t>
            </a:r>
            <a:r>
              <a:rPr lang="en-US" altLang="zh-CN" dirty="0" smtClean="0"/>
              <a:t>c</a:t>
            </a:r>
            <a:r>
              <a:rPr lang="zh-CN" altLang="en-US" dirty="0" smtClean="0"/>
              <a:t>个字的数组</a:t>
            </a:r>
            <a:r>
              <a:rPr lang="en-US" altLang="zh-CN" dirty="0" smtClean="0"/>
              <a:t>L</a:t>
            </a:r>
            <a:r>
              <a:rPr lang="zh-CN" altLang="en-US" dirty="0" smtClean="0"/>
              <a:t>中</a:t>
            </a:r>
            <a:endParaRPr lang="en-US" altLang="zh-CN" dirty="0" smtClean="0"/>
          </a:p>
          <a:p>
            <a:pPr lvl="1"/>
            <a:r>
              <a:rPr lang="zh-CN" altLang="en-US" dirty="0" smtClean="0"/>
              <a:t>通过一个混合运算将</a:t>
            </a:r>
            <a:r>
              <a:rPr lang="en-US" altLang="zh-CN" dirty="0" smtClean="0"/>
              <a:t>L</a:t>
            </a:r>
            <a:r>
              <a:rPr lang="zh-CN" altLang="en-US" dirty="0" smtClean="0"/>
              <a:t>和</a:t>
            </a:r>
            <a:r>
              <a:rPr lang="en-US" altLang="zh-CN" dirty="0" smtClean="0"/>
              <a:t>S</a:t>
            </a:r>
            <a:r>
              <a:rPr lang="zh-CN" altLang="en-US" dirty="0" smtClean="0"/>
              <a:t>合成为最终的</a:t>
            </a:r>
            <a:r>
              <a:rPr lang="en-US" altLang="zh-CN" dirty="0" smtClean="0"/>
              <a:t>S</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7873561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sz="2800" dirty="0" smtClean="0"/>
              <a:t>子密钥产生</a:t>
            </a:r>
            <a:endParaRPr lang="zh-CN" altLang="en-US" sz="2800"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152</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5" name="Picture 2"/>
          <p:cNvPicPr>
            <a:picLocks noChangeAspect="1" noChangeArrowheads="1"/>
          </p:cNvPicPr>
          <p:nvPr/>
        </p:nvPicPr>
        <p:blipFill>
          <a:blip r:embed="rId2" cstate="print">
            <a:lum bright="-30000" contrast="40000"/>
          </a:blip>
          <a:srcRect/>
          <a:stretch>
            <a:fillRect/>
          </a:stretch>
        </p:blipFill>
        <p:spPr bwMode="auto">
          <a:xfrm>
            <a:off x="251520" y="1124744"/>
            <a:ext cx="8501122" cy="4379678"/>
          </a:xfrm>
          <a:prstGeom prst="rect">
            <a:avLst/>
          </a:prstGeom>
          <a:noFill/>
          <a:ln w="9525">
            <a:noFill/>
            <a:miter lim="800000"/>
            <a:headEnd/>
            <a:tailEnd/>
          </a:ln>
          <a:effectLst/>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2947696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子密钥产生</a:t>
            </a:r>
            <a:endParaRPr lang="en-US" dirty="0"/>
          </a:p>
        </p:txBody>
      </p:sp>
      <p:sp>
        <p:nvSpPr>
          <p:cNvPr id="3" name="内容占位符 2"/>
          <p:cNvSpPr>
            <a:spLocks noGrp="1"/>
          </p:cNvSpPr>
          <p:nvPr>
            <p:ph idx="1"/>
          </p:nvPr>
        </p:nvSpPr>
        <p:spPr/>
        <p:txBody>
          <a:bodyPr/>
          <a:lstStyle/>
          <a:p>
            <a:pPr marL="914400" lvl="1" indent="-457200">
              <a:buFont typeface="+mj-lt"/>
              <a:buAutoNum type="arabicPeriod"/>
            </a:pPr>
            <a:r>
              <a:rPr lang="zh-CN" altLang="en-US" dirty="0" smtClean="0"/>
              <a:t>初始化</a:t>
            </a:r>
            <a:endParaRPr lang="en-US" altLang="zh-CN" dirty="0" smtClean="0"/>
          </a:p>
          <a:p>
            <a:pPr marL="1166813" lvl="2" indent="-363538">
              <a:buNone/>
            </a:pPr>
            <a:r>
              <a:rPr lang="en-US" dirty="0" smtClean="0"/>
              <a:t>P</a:t>
            </a:r>
            <a:r>
              <a:rPr lang="en-US" baseline="-25000" dirty="0" smtClean="0"/>
              <a:t>w</a:t>
            </a:r>
            <a:r>
              <a:rPr lang="en-US" dirty="0" smtClean="0"/>
              <a:t>=Odd[(e-2)2</a:t>
            </a:r>
            <a:r>
              <a:rPr lang="en-US" baseline="30000" dirty="0" smtClean="0"/>
              <a:t>w</a:t>
            </a:r>
            <a:r>
              <a:rPr lang="en-US" dirty="0" smtClean="0"/>
              <a:t>]; </a:t>
            </a:r>
            <a:r>
              <a:rPr lang="en-US" dirty="0" err="1" smtClean="0"/>
              <a:t>Q</a:t>
            </a:r>
            <a:r>
              <a:rPr lang="en-US" baseline="-25000" dirty="0" err="1" smtClean="0"/>
              <a:t>w</a:t>
            </a:r>
            <a:r>
              <a:rPr lang="en-US" dirty="0" smtClean="0"/>
              <a:t>=Odd[(</a:t>
            </a:r>
            <a:r>
              <a:rPr lang="el-GR" altLang="zh-CN" dirty="0" smtClean="0">
                <a:latin typeface="Times New Roman"/>
                <a:cs typeface="Times New Roman"/>
              </a:rPr>
              <a:t>Φ</a:t>
            </a:r>
            <a:r>
              <a:rPr lang="en-US" dirty="0" smtClean="0"/>
              <a:t>-2)2</a:t>
            </a:r>
            <a:r>
              <a:rPr lang="en-US" baseline="30000" dirty="0" smtClean="0"/>
              <a:t>w</a:t>
            </a:r>
            <a:r>
              <a:rPr lang="en-US" dirty="0" smtClean="0"/>
              <a:t>];</a:t>
            </a:r>
          </a:p>
          <a:p>
            <a:pPr marL="1166813" lvl="2" indent="-363538">
              <a:buNone/>
            </a:pPr>
            <a:r>
              <a:rPr lang="en-US" dirty="0" smtClean="0"/>
              <a:t>e=2.718 281 828 459; </a:t>
            </a:r>
            <a:r>
              <a:rPr lang="el-GR" altLang="zh-CN" dirty="0" smtClean="0">
                <a:latin typeface="Times New Roman"/>
                <a:cs typeface="Times New Roman"/>
              </a:rPr>
              <a:t>Φ</a:t>
            </a:r>
            <a:r>
              <a:rPr lang="en-US" altLang="zh-CN" dirty="0" smtClean="0">
                <a:latin typeface="Times New Roman"/>
                <a:cs typeface="Times New Roman"/>
              </a:rPr>
              <a:t>=1.618 033 988 749</a:t>
            </a:r>
          </a:p>
          <a:p>
            <a:pPr marL="1166813" lvl="2" indent="-363538">
              <a:buNone/>
            </a:pPr>
            <a:r>
              <a:rPr lang="en-US" dirty="0" smtClean="0">
                <a:latin typeface="Times New Roman"/>
                <a:cs typeface="Times New Roman"/>
              </a:rPr>
              <a:t>Odd[x]</a:t>
            </a:r>
            <a:r>
              <a:rPr lang="zh-CN" altLang="en-US" dirty="0" smtClean="0">
                <a:latin typeface="Times New Roman"/>
                <a:cs typeface="Times New Roman"/>
              </a:rPr>
              <a:t>表示与</a:t>
            </a:r>
            <a:r>
              <a:rPr lang="en-US" altLang="zh-CN" dirty="0" smtClean="0">
                <a:latin typeface="Times New Roman"/>
                <a:cs typeface="Times New Roman"/>
              </a:rPr>
              <a:t>x</a:t>
            </a:r>
            <a:r>
              <a:rPr lang="zh-CN" altLang="en-US" dirty="0" smtClean="0">
                <a:latin typeface="Times New Roman"/>
                <a:cs typeface="Times New Roman"/>
              </a:rPr>
              <a:t>最接近的奇数</a:t>
            </a:r>
            <a:endParaRPr lang="en-US" altLang="zh-CN" dirty="0" smtClean="0">
              <a:latin typeface="Times New Roman"/>
              <a:cs typeface="Times New Roman"/>
            </a:endParaRPr>
          </a:p>
          <a:p>
            <a:pPr marL="1166813" lvl="2" indent="-363538">
              <a:buNone/>
            </a:pPr>
            <a:r>
              <a:rPr lang="en-US" dirty="0" smtClean="0">
                <a:latin typeface="Times New Roman"/>
                <a:cs typeface="Times New Roman"/>
              </a:rPr>
              <a:t>S[0]=P</a:t>
            </a:r>
            <a:r>
              <a:rPr lang="en-US" baseline="-25000" dirty="0" smtClean="0">
                <a:latin typeface="Times New Roman"/>
                <a:cs typeface="Times New Roman"/>
              </a:rPr>
              <a:t>w</a:t>
            </a:r>
            <a:r>
              <a:rPr lang="en-US" dirty="0" smtClean="0">
                <a:latin typeface="Times New Roman"/>
                <a:cs typeface="Times New Roman"/>
              </a:rPr>
              <a:t>;</a:t>
            </a:r>
          </a:p>
          <a:p>
            <a:pPr marL="1166813" lvl="2" indent="-363538">
              <a:buNone/>
            </a:pPr>
            <a:r>
              <a:rPr lang="en-US" dirty="0" smtClean="0">
                <a:latin typeface="Times New Roman"/>
                <a:cs typeface="Times New Roman"/>
              </a:rPr>
              <a:t>for </a:t>
            </a:r>
            <a:r>
              <a:rPr lang="en-US" dirty="0" err="1" smtClean="0">
                <a:latin typeface="Times New Roman"/>
                <a:cs typeface="Times New Roman"/>
              </a:rPr>
              <a:t>i</a:t>
            </a:r>
            <a:r>
              <a:rPr lang="en-US" dirty="0" smtClean="0">
                <a:latin typeface="Times New Roman"/>
                <a:cs typeface="Times New Roman"/>
              </a:rPr>
              <a:t>=1 to t-1 do</a:t>
            </a:r>
          </a:p>
          <a:p>
            <a:pPr marL="1166813" lvl="2" indent="0">
              <a:buNone/>
            </a:pPr>
            <a:r>
              <a:rPr lang="en-US" dirty="0" smtClean="0">
                <a:latin typeface="Times New Roman"/>
                <a:cs typeface="Times New Roman"/>
              </a:rPr>
              <a:t>S[</a:t>
            </a:r>
            <a:r>
              <a:rPr lang="en-US" dirty="0" err="1" smtClean="0">
                <a:latin typeface="Times New Roman"/>
                <a:cs typeface="Times New Roman"/>
              </a:rPr>
              <a:t>i</a:t>
            </a:r>
            <a:r>
              <a:rPr lang="en-US" dirty="0" smtClean="0">
                <a:latin typeface="Times New Roman"/>
                <a:cs typeface="Times New Roman"/>
              </a:rPr>
              <a:t>]=S[i-1]+</a:t>
            </a:r>
            <a:r>
              <a:rPr lang="en-US" dirty="0" err="1" smtClean="0">
                <a:latin typeface="Times New Roman"/>
                <a:cs typeface="Times New Roman"/>
              </a:rPr>
              <a:t>Q</a:t>
            </a:r>
            <a:r>
              <a:rPr lang="en-US" baseline="-25000" dirty="0" err="1" smtClean="0">
                <a:latin typeface="Times New Roman"/>
                <a:cs typeface="Times New Roman"/>
              </a:rPr>
              <a:t>w</a:t>
            </a:r>
            <a:r>
              <a:rPr lang="en-US" dirty="0" smtClean="0">
                <a:latin typeface="Times New Roman"/>
                <a:cs typeface="Times New Roman"/>
              </a:rPr>
              <a:t>;</a:t>
            </a:r>
          </a:p>
          <a:p>
            <a:pPr marL="914400" lvl="1" indent="-457200">
              <a:buFont typeface="+mj-lt"/>
              <a:buAutoNum type="arabicPeriod" startAt="2"/>
            </a:pPr>
            <a:endParaRPr lang="en-US" altLang="zh-CN" dirty="0" smtClean="0"/>
          </a:p>
          <a:p>
            <a:pPr marL="914400" lvl="1" indent="-457200">
              <a:buFont typeface="+mj-lt"/>
              <a:buAutoNum type="arabicPeriod" startAt="2"/>
            </a:pPr>
            <a:r>
              <a:rPr lang="zh-CN" altLang="en-US" dirty="0" smtClean="0"/>
              <a:t>混合：</a:t>
            </a:r>
            <a:endParaRPr lang="en-US" altLang="zh-CN" dirty="0" smtClean="0"/>
          </a:p>
          <a:p>
            <a:pPr marL="1166813" lvl="2" indent="-363538">
              <a:buNone/>
            </a:pPr>
            <a:r>
              <a:rPr lang="en-US" dirty="0" err="1" smtClean="0">
                <a:latin typeface="Times New Roman"/>
                <a:cs typeface="Times New Roman"/>
              </a:rPr>
              <a:t>i</a:t>
            </a:r>
            <a:r>
              <a:rPr lang="en-US" dirty="0" smtClean="0">
                <a:latin typeface="Times New Roman"/>
                <a:cs typeface="Times New Roman"/>
              </a:rPr>
              <a:t>=j=X=Y=0;</a:t>
            </a:r>
          </a:p>
          <a:p>
            <a:pPr marL="1166813" lvl="2" indent="-363538">
              <a:buNone/>
            </a:pPr>
            <a:r>
              <a:rPr lang="en-US" dirty="0" smtClean="0">
                <a:latin typeface="Times New Roman"/>
                <a:cs typeface="Times New Roman"/>
              </a:rPr>
              <a:t>do 3×max(</a:t>
            </a:r>
            <a:r>
              <a:rPr lang="en-US" dirty="0" err="1" smtClean="0">
                <a:latin typeface="Times New Roman"/>
                <a:cs typeface="Times New Roman"/>
              </a:rPr>
              <a:t>t,c</a:t>
            </a:r>
            <a:r>
              <a:rPr lang="en-US" dirty="0" smtClean="0">
                <a:latin typeface="Times New Roman"/>
                <a:cs typeface="Times New Roman"/>
              </a:rPr>
              <a:t>) times</a:t>
            </a:r>
          </a:p>
          <a:p>
            <a:pPr marL="1166813" lvl="2" indent="0">
              <a:buNone/>
            </a:pPr>
            <a:r>
              <a:rPr lang="en-US" dirty="0" smtClean="0">
                <a:latin typeface="Times New Roman"/>
                <a:cs typeface="Times New Roman"/>
              </a:rPr>
              <a:t>S[</a:t>
            </a:r>
            <a:r>
              <a:rPr lang="en-US" dirty="0" err="1" smtClean="0">
                <a:latin typeface="Times New Roman"/>
                <a:cs typeface="Times New Roman"/>
              </a:rPr>
              <a:t>i</a:t>
            </a:r>
            <a:r>
              <a:rPr lang="en-US" dirty="0" smtClean="0">
                <a:latin typeface="Times New Roman"/>
                <a:cs typeface="Times New Roman"/>
              </a:rPr>
              <a:t>]=(S[</a:t>
            </a:r>
            <a:r>
              <a:rPr lang="en-US" dirty="0" err="1" smtClean="0">
                <a:latin typeface="Times New Roman"/>
                <a:cs typeface="Times New Roman"/>
              </a:rPr>
              <a:t>i</a:t>
            </a:r>
            <a:r>
              <a:rPr lang="en-US" dirty="0" smtClean="0">
                <a:latin typeface="Times New Roman"/>
                <a:cs typeface="Times New Roman"/>
              </a:rPr>
              <a:t>]+X+Y)&lt;&lt;&lt;3; X=S[</a:t>
            </a:r>
            <a:r>
              <a:rPr lang="en-US" dirty="0" err="1" smtClean="0">
                <a:latin typeface="Times New Roman"/>
                <a:cs typeface="Times New Roman"/>
              </a:rPr>
              <a:t>i</a:t>
            </a:r>
            <a:r>
              <a:rPr lang="en-US" dirty="0" smtClean="0">
                <a:latin typeface="Times New Roman"/>
                <a:cs typeface="Times New Roman"/>
              </a:rPr>
              <a:t>]; </a:t>
            </a:r>
            <a:r>
              <a:rPr lang="en-US" dirty="0" err="1" smtClean="0">
                <a:latin typeface="Times New Roman"/>
                <a:cs typeface="Times New Roman"/>
              </a:rPr>
              <a:t>i</a:t>
            </a:r>
            <a:r>
              <a:rPr lang="en-US" dirty="0" smtClean="0">
                <a:latin typeface="Times New Roman"/>
                <a:cs typeface="Times New Roman"/>
              </a:rPr>
              <a:t>=(i+1) mod t;</a:t>
            </a:r>
          </a:p>
          <a:p>
            <a:pPr marL="1166813" lvl="2" indent="0">
              <a:buNone/>
            </a:pPr>
            <a:r>
              <a:rPr lang="en-US" dirty="0" smtClean="0">
                <a:latin typeface="Times New Roman"/>
                <a:cs typeface="Times New Roman"/>
              </a:rPr>
              <a:t>L[j]=(L[j]+X+Y)&lt;&lt;&lt;(X+Y); Y=L[j]; j=(j+1) mod c;</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41340867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仿宋_GB2312" pitchFamily="49" charset="-122"/>
              </a:rPr>
              <a:t>加密算法</a:t>
            </a:r>
            <a:endParaRPr lang="zh-CN" altLang="en-US" dirty="0"/>
          </a:p>
        </p:txBody>
      </p:sp>
      <p:sp>
        <p:nvSpPr>
          <p:cNvPr id="3" name="内容占位符 2"/>
          <p:cNvSpPr>
            <a:spLocks noGrp="1"/>
          </p:cNvSpPr>
          <p:nvPr>
            <p:ph idx="1"/>
          </p:nvPr>
        </p:nvSpPr>
        <p:spPr/>
        <p:txBody>
          <a:bodyPr/>
          <a:lstStyle/>
          <a:p>
            <a:pPr lvl="1"/>
            <a:r>
              <a:rPr lang="zh-CN" altLang="en-US" dirty="0" smtClean="0">
                <a:latin typeface="仿宋_GB2312" pitchFamily="49" charset="-122"/>
              </a:rPr>
              <a:t>明文分组分为</a:t>
            </a:r>
            <a:r>
              <a:rPr lang="en-US" altLang="zh-CN" dirty="0" smtClean="0">
                <a:cs typeface="Times New Roman" pitchFamily="18" charset="0"/>
              </a:rPr>
              <a:t>A</a:t>
            </a:r>
            <a:r>
              <a:rPr lang="zh-CN" altLang="en-US" dirty="0" smtClean="0">
                <a:latin typeface="仿宋_GB2312" pitchFamily="49" charset="-122"/>
              </a:rPr>
              <a:t>、</a:t>
            </a:r>
            <a:r>
              <a:rPr lang="en-US" altLang="zh-CN" dirty="0" smtClean="0">
                <a:cs typeface="Times New Roman" pitchFamily="18" charset="0"/>
              </a:rPr>
              <a:t>B</a:t>
            </a:r>
            <a:r>
              <a:rPr lang="zh-CN" altLang="en-US" dirty="0" smtClean="0">
                <a:latin typeface="仿宋_GB2312" pitchFamily="49" charset="-122"/>
              </a:rPr>
              <a:t>两部分</a:t>
            </a:r>
            <a:endParaRPr lang="en-AU" altLang="zh-CN" dirty="0" smtClean="0">
              <a:latin typeface="仿宋_GB2312" pitchFamily="49" charset="-122"/>
            </a:endParaRPr>
          </a:p>
          <a:p>
            <a:pPr marL="1260475" lvl="1" indent="-457200">
              <a:buNone/>
            </a:pPr>
            <a:r>
              <a:rPr lang="en-AU" altLang="zh-CN" dirty="0" smtClean="0">
                <a:ea typeface="宋体" pitchFamily="2" charset="-122"/>
                <a:cs typeface="Times New Roman" pitchFamily="18" charset="0"/>
              </a:rPr>
              <a:t>L</a:t>
            </a:r>
            <a:r>
              <a:rPr lang="en-AU" altLang="zh-CN" baseline="-25000" dirty="0" smtClean="0">
                <a:ea typeface="宋体" pitchFamily="2" charset="-122"/>
                <a:cs typeface="Times New Roman" pitchFamily="18" charset="0"/>
              </a:rPr>
              <a:t>0</a:t>
            </a:r>
            <a:r>
              <a:rPr lang="en-AU" altLang="zh-CN" dirty="0" smtClean="0">
                <a:ea typeface="宋体" pitchFamily="2" charset="-122"/>
                <a:cs typeface="Times New Roman" pitchFamily="18" charset="0"/>
              </a:rPr>
              <a:t> = A + S[0];</a:t>
            </a:r>
          </a:p>
          <a:p>
            <a:pPr marL="1260475" lvl="1" indent="-457200">
              <a:buNone/>
            </a:pPr>
            <a:r>
              <a:rPr lang="en-AU" altLang="zh-CN" dirty="0" smtClean="0">
                <a:ea typeface="宋体" pitchFamily="2" charset="-122"/>
                <a:cs typeface="Times New Roman" pitchFamily="18" charset="0"/>
              </a:rPr>
              <a:t>R</a:t>
            </a:r>
            <a:r>
              <a:rPr lang="en-AU" altLang="zh-CN" baseline="-25000" dirty="0" smtClean="0">
                <a:ea typeface="宋体" pitchFamily="2" charset="-122"/>
                <a:cs typeface="Times New Roman" pitchFamily="18" charset="0"/>
              </a:rPr>
              <a:t>0</a:t>
            </a:r>
            <a:r>
              <a:rPr lang="en-AU" altLang="zh-CN" dirty="0" smtClean="0">
                <a:ea typeface="宋体" pitchFamily="2" charset="-122"/>
                <a:cs typeface="Times New Roman" pitchFamily="18" charset="0"/>
              </a:rPr>
              <a:t> = B + S[1];</a:t>
            </a:r>
          </a:p>
          <a:p>
            <a:pPr marL="1260475" lvl="1" indent="-457200">
              <a:buNone/>
            </a:pPr>
            <a:r>
              <a:rPr lang="en-AU" altLang="zh-CN" dirty="0" smtClean="0">
                <a:ea typeface="宋体" pitchFamily="2" charset="-122"/>
                <a:cs typeface="Times New Roman" pitchFamily="18" charset="0"/>
              </a:rPr>
              <a:t>for </a:t>
            </a:r>
            <a:r>
              <a:rPr lang="en-AU" altLang="zh-CN" dirty="0" err="1" smtClean="0">
                <a:ea typeface="宋体" pitchFamily="2" charset="-122"/>
                <a:cs typeface="Times New Roman" pitchFamily="18" charset="0"/>
              </a:rPr>
              <a:t>i</a:t>
            </a:r>
            <a:r>
              <a:rPr lang="en-AU" altLang="zh-CN" dirty="0" smtClean="0">
                <a:ea typeface="宋体" pitchFamily="2" charset="-122"/>
                <a:cs typeface="Times New Roman" pitchFamily="18" charset="0"/>
              </a:rPr>
              <a:t> = 1 to r do</a:t>
            </a:r>
          </a:p>
          <a:p>
            <a:pPr marL="1703388" lvl="2" indent="-457200">
              <a:buFont typeface="Wingdings 2" pitchFamily="18" charset="2"/>
              <a:buNone/>
            </a:pPr>
            <a:r>
              <a:rPr lang="en-AU" altLang="zh-CN" sz="2200" dirty="0" smtClean="0">
                <a:ea typeface="宋体" pitchFamily="2" charset="-122"/>
                <a:cs typeface="Times New Roman" pitchFamily="18" charset="0"/>
              </a:rPr>
              <a:t>L</a:t>
            </a:r>
            <a:r>
              <a:rPr lang="en-AU" altLang="zh-CN" sz="2200" baseline="-25000" dirty="0" smtClean="0">
                <a:ea typeface="宋体" pitchFamily="2" charset="-122"/>
                <a:cs typeface="Times New Roman" pitchFamily="18" charset="0"/>
              </a:rPr>
              <a:t>i</a:t>
            </a:r>
            <a:r>
              <a:rPr lang="en-AU" altLang="zh-CN" sz="2200" dirty="0" smtClean="0">
                <a:ea typeface="宋体" pitchFamily="2" charset="-122"/>
                <a:cs typeface="Times New Roman" pitchFamily="18" charset="0"/>
              </a:rPr>
              <a:t> = ((L</a:t>
            </a:r>
            <a:r>
              <a:rPr lang="en-AU" altLang="zh-CN" sz="2200" baseline="-25000" dirty="0" smtClean="0">
                <a:ea typeface="宋体" pitchFamily="2" charset="-122"/>
                <a:cs typeface="Times New Roman" pitchFamily="18" charset="0"/>
              </a:rPr>
              <a:t>i-1</a:t>
            </a:r>
            <a:r>
              <a:rPr lang="en-AU" altLang="zh-CN" sz="2200" dirty="0" smtClean="0">
                <a:ea typeface="宋体" pitchFamily="2" charset="-122"/>
                <a:cs typeface="Times New Roman" pitchFamily="18" charset="0"/>
              </a:rPr>
              <a:t> </a:t>
            </a:r>
            <a:r>
              <a:rPr lang="en-AU" altLang="zh-CN" sz="2200" dirty="0" smtClean="0">
                <a:ea typeface="宋体" pitchFamily="2" charset="-122"/>
                <a:cs typeface="Times New Roman" pitchFamily="18" charset="0"/>
                <a:sym typeface="Symbol"/>
              </a:rPr>
              <a:t></a:t>
            </a:r>
            <a:r>
              <a:rPr lang="en-AU" altLang="zh-CN" sz="2200" dirty="0" smtClean="0">
                <a:ea typeface="宋体" pitchFamily="2" charset="-122"/>
                <a:cs typeface="Times New Roman" pitchFamily="18" charset="0"/>
              </a:rPr>
              <a:t> R</a:t>
            </a:r>
            <a:r>
              <a:rPr lang="en-AU" altLang="zh-CN" sz="2200" baseline="-25000" dirty="0" smtClean="0">
                <a:ea typeface="宋体" pitchFamily="2" charset="-122"/>
                <a:cs typeface="Times New Roman" pitchFamily="18" charset="0"/>
              </a:rPr>
              <a:t>i-1</a:t>
            </a:r>
            <a:r>
              <a:rPr lang="en-AU" altLang="zh-CN" sz="2200" dirty="0" smtClean="0">
                <a:ea typeface="宋体" pitchFamily="2" charset="-122"/>
                <a:cs typeface="Times New Roman" pitchFamily="18" charset="0"/>
              </a:rPr>
              <a:t>) &lt;&lt;&lt; R</a:t>
            </a:r>
            <a:r>
              <a:rPr lang="en-AU" altLang="zh-CN" sz="2200" baseline="-25000" dirty="0" smtClean="0">
                <a:ea typeface="宋体" pitchFamily="2" charset="-122"/>
                <a:cs typeface="Times New Roman" pitchFamily="18" charset="0"/>
              </a:rPr>
              <a:t>i-1</a:t>
            </a:r>
            <a:r>
              <a:rPr lang="en-AU" altLang="zh-CN" sz="2200" dirty="0" smtClean="0">
                <a:ea typeface="宋体" pitchFamily="2" charset="-122"/>
                <a:cs typeface="Times New Roman" pitchFamily="18" charset="0"/>
              </a:rPr>
              <a:t>) + S[2 × </a:t>
            </a:r>
            <a:r>
              <a:rPr lang="en-AU" altLang="zh-CN" sz="2200" dirty="0" err="1" smtClean="0">
                <a:ea typeface="宋体" pitchFamily="2" charset="-122"/>
                <a:cs typeface="Times New Roman" pitchFamily="18" charset="0"/>
              </a:rPr>
              <a:t>i</a:t>
            </a:r>
            <a:r>
              <a:rPr lang="en-AU" altLang="zh-CN" sz="2200" dirty="0" smtClean="0">
                <a:ea typeface="宋体" pitchFamily="2" charset="-122"/>
                <a:cs typeface="Times New Roman" pitchFamily="18" charset="0"/>
              </a:rPr>
              <a:t>];</a:t>
            </a:r>
          </a:p>
          <a:p>
            <a:pPr marL="1703388" lvl="2" indent="-457200">
              <a:buFont typeface="Wingdings 2" pitchFamily="18" charset="2"/>
              <a:buNone/>
            </a:pPr>
            <a:r>
              <a:rPr lang="en-AU" altLang="zh-CN" sz="2200" dirty="0" err="1" smtClean="0">
                <a:ea typeface="宋体" pitchFamily="2" charset="-122"/>
                <a:cs typeface="Times New Roman" pitchFamily="18" charset="0"/>
              </a:rPr>
              <a:t>R</a:t>
            </a:r>
            <a:r>
              <a:rPr lang="en-AU" altLang="zh-CN" sz="2200" baseline="-25000" dirty="0" err="1" smtClean="0">
                <a:ea typeface="宋体" pitchFamily="2" charset="-122"/>
                <a:cs typeface="Times New Roman" pitchFamily="18" charset="0"/>
              </a:rPr>
              <a:t>i</a:t>
            </a:r>
            <a:r>
              <a:rPr lang="en-AU" altLang="zh-CN" sz="2200" dirty="0" smtClean="0">
                <a:ea typeface="宋体" pitchFamily="2" charset="-122"/>
                <a:cs typeface="Times New Roman" pitchFamily="18" charset="0"/>
              </a:rPr>
              <a:t> = ((R</a:t>
            </a:r>
            <a:r>
              <a:rPr lang="en-AU" altLang="zh-CN" sz="2200" baseline="-25000" dirty="0" smtClean="0">
                <a:ea typeface="宋体" pitchFamily="2" charset="-122"/>
                <a:cs typeface="Times New Roman" pitchFamily="18" charset="0"/>
              </a:rPr>
              <a:t>i-1</a:t>
            </a:r>
            <a:r>
              <a:rPr lang="en-AU" altLang="zh-CN" sz="2200" dirty="0" smtClean="0">
                <a:ea typeface="宋体" pitchFamily="2" charset="-122"/>
                <a:cs typeface="Times New Roman" pitchFamily="18" charset="0"/>
              </a:rPr>
              <a:t> </a:t>
            </a:r>
            <a:r>
              <a:rPr lang="en-AU" altLang="zh-CN" sz="2200" dirty="0" smtClean="0">
                <a:cs typeface="Times New Roman" pitchFamily="18" charset="0"/>
                <a:sym typeface="Symbol"/>
              </a:rPr>
              <a:t></a:t>
            </a:r>
            <a:r>
              <a:rPr lang="en-AU" altLang="zh-CN" sz="2200" dirty="0" smtClean="0">
                <a:ea typeface="宋体" pitchFamily="2" charset="-122"/>
                <a:cs typeface="Times New Roman" pitchFamily="18" charset="0"/>
              </a:rPr>
              <a:t> L</a:t>
            </a:r>
            <a:r>
              <a:rPr lang="en-AU" altLang="zh-CN" sz="2200" baseline="-25000" dirty="0" smtClean="0">
                <a:ea typeface="宋体" pitchFamily="2" charset="-122"/>
                <a:cs typeface="Times New Roman" pitchFamily="18" charset="0"/>
              </a:rPr>
              <a:t>i</a:t>
            </a:r>
            <a:r>
              <a:rPr lang="en-AU" altLang="zh-CN" sz="2200" dirty="0" smtClean="0">
                <a:ea typeface="宋体" pitchFamily="2" charset="-122"/>
                <a:cs typeface="Times New Roman" pitchFamily="18" charset="0"/>
              </a:rPr>
              <a:t>) &lt;&lt;&lt; L</a:t>
            </a:r>
            <a:r>
              <a:rPr lang="en-AU" altLang="zh-CN" sz="2200" baseline="-25000" dirty="0" smtClean="0">
                <a:ea typeface="宋体" pitchFamily="2" charset="-122"/>
                <a:cs typeface="Times New Roman" pitchFamily="18" charset="0"/>
              </a:rPr>
              <a:t>i</a:t>
            </a:r>
            <a:r>
              <a:rPr lang="en-AU" altLang="zh-CN" sz="2200" dirty="0" smtClean="0">
                <a:ea typeface="宋体" pitchFamily="2" charset="-122"/>
                <a:cs typeface="Times New Roman" pitchFamily="18" charset="0"/>
              </a:rPr>
              <a:t>) + S[2 × </a:t>
            </a:r>
            <a:r>
              <a:rPr lang="en-AU" altLang="zh-CN" sz="2200" dirty="0" err="1" smtClean="0">
                <a:ea typeface="宋体" pitchFamily="2" charset="-122"/>
                <a:cs typeface="Times New Roman" pitchFamily="18" charset="0"/>
              </a:rPr>
              <a:t>i</a:t>
            </a:r>
            <a:r>
              <a:rPr lang="en-AU" altLang="zh-CN" sz="2200" dirty="0" smtClean="0">
                <a:ea typeface="宋体" pitchFamily="2" charset="-122"/>
                <a:cs typeface="Times New Roman" pitchFamily="18" charset="0"/>
              </a:rPr>
              <a:t> + 1];</a:t>
            </a:r>
          </a:p>
          <a:p>
            <a:pPr lvl="1"/>
            <a:r>
              <a:rPr lang="zh-CN" altLang="en-US" dirty="0" smtClean="0">
                <a:latin typeface="仿宋_GB2312" pitchFamily="49" charset="-122"/>
                <a:cs typeface="Times New Roman" pitchFamily="18" charset="0"/>
              </a:rPr>
              <a:t>这里“</a:t>
            </a:r>
            <a:r>
              <a:rPr lang="en-US" altLang="zh-CN" dirty="0" smtClean="0">
                <a:latin typeface="仿宋_GB2312" pitchFamily="49" charset="-122"/>
                <a:cs typeface="Times New Roman" pitchFamily="18" charset="0"/>
              </a:rPr>
              <a:t>&lt;&lt;&lt;</a:t>
            </a:r>
            <a:r>
              <a:rPr lang="zh-CN" altLang="en-US" dirty="0" smtClean="0">
                <a:latin typeface="仿宋_GB2312" pitchFamily="49" charset="-122"/>
                <a:cs typeface="Times New Roman" pitchFamily="18" charset="0"/>
              </a:rPr>
              <a:t>”表示循环左移</a:t>
            </a:r>
            <a:endParaRPr lang="en-AU" altLang="zh-CN" dirty="0" smtClean="0">
              <a:latin typeface="仿宋_GB2312" pitchFamily="49" charset="-122"/>
              <a:cs typeface="Times New Roman" pitchFamily="18" charset="0"/>
            </a:endParaRPr>
          </a:p>
          <a:p>
            <a:pPr lvl="1"/>
            <a:endParaRPr lang="en-US" altLang="zh-CN" dirty="0" smtClean="0">
              <a:cs typeface="Times New Roman" pitchFamily="18" charset="0"/>
            </a:endParaRPr>
          </a:p>
          <a:p>
            <a:r>
              <a:rPr lang="zh-CN" altLang="en-US" dirty="0" smtClean="0">
                <a:cs typeface="Times New Roman" pitchFamily="18" charset="0"/>
              </a:rPr>
              <a:t>每轮迭代类似于两次</a:t>
            </a:r>
            <a:r>
              <a:rPr lang="en-US" altLang="zh-CN" dirty="0" smtClean="0">
                <a:cs typeface="Times New Roman" pitchFamily="18" charset="0"/>
              </a:rPr>
              <a:t>DES</a:t>
            </a:r>
            <a:r>
              <a:rPr lang="zh-CN" altLang="en-US" dirty="0" smtClean="0">
                <a:cs typeface="Times New Roman" pitchFamily="18" charset="0"/>
              </a:rPr>
              <a:t>轮迭代</a:t>
            </a:r>
            <a:endParaRPr lang="en-AU" altLang="zh-CN" dirty="0" smtClean="0">
              <a:ea typeface="宋体" pitchFamily="2" charset="-122"/>
              <a:cs typeface="Times New Roman" pitchFamily="18" charset="0"/>
            </a:endParaRPr>
          </a:p>
          <a:p>
            <a:r>
              <a:rPr lang="zh-CN" altLang="en-US" dirty="0" smtClean="0">
                <a:latin typeface="仿宋_GB2312" pitchFamily="49" charset="-122"/>
                <a:cs typeface="Times New Roman" pitchFamily="18" charset="0"/>
              </a:rPr>
              <a:t>循环移位是非线性的主要来源</a:t>
            </a:r>
            <a:endParaRPr lang="en-AU" altLang="zh-CN" dirty="0" smtClean="0">
              <a:latin typeface="仿宋_GB2312" pitchFamily="49" charset="-122"/>
              <a:cs typeface="Times New Roman" pitchFamily="18" charset="0"/>
            </a:endParaRPr>
          </a:p>
          <a:p>
            <a:r>
              <a:rPr lang="zh-CN" altLang="en-US" dirty="0" smtClean="0">
                <a:latin typeface="仿宋_GB2312" pitchFamily="49" charset="-122"/>
                <a:cs typeface="Times New Roman" pitchFamily="18" charset="0"/>
              </a:rPr>
              <a:t>轮数不能过少（例如</a:t>
            </a:r>
            <a:r>
              <a:rPr lang="en-AU" altLang="zh-CN" dirty="0" smtClean="0">
                <a:cs typeface="Times New Roman" pitchFamily="18" charset="0"/>
              </a:rPr>
              <a:t>12-16</a:t>
            </a:r>
            <a:r>
              <a:rPr lang="zh-CN" altLang="en-US" dirty="0" smtClean="0">
                <a:latin typeface="仿宋_GB2312" pitchFamily="49" charset="-122"/>
                <a:cs typeface="Times New Roman" pitchFamily="18" charset="0"/>
              </a:rPr>
              <a:t>轮）</a:t>
            </a:r>
            <a:endParaRPr lang="en-AU" altLang="zh-CN" dirty="0" smtClean="0">
              <a:latin typeface="仿宋_GB2312" pitchFamily="49" charset="-122"/>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361776310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整体结构</a:t>
            </a:r>
            <a:endParaRPr lang="zh-CN" altLang="en-US" dirty="0"/>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155</a:t>
            </a:fld>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35842" name="Picture 2"/>
          <p:cNvPicPr>
            <a:picLocks noChangeAspect="1" noChangeArrowheads="1"/>
          </p:cNvPicPr>
          <p:nvPr/>
        </p:nvPicPr>
        <p:blipFill>
          <a:blip r:embed="rId2" cstate="print"/>
          <a:srcRect/>
          <a:stretch>
            <a:fillRect/>
          </a:stretch>
        </p:blipFill>
        <p:spPr bwMode="auto">
          <a:xfrm>
            <a:off x="1428728" y="1428735"/>
            <a:ext cx="6357982" cy="4890755"/>
          </a:xfrm>
          <a:prstGeom prst="rect">
            <a:avLst/>
          </a:prstGeom>
          <a:noFill/>
          <a:ln w="9525">
            <a:noFill/>
            <a:miter lim="800000"/>
            <a:headEnd/>
            <a:tailEnd/>
          </a:ln>
          <a:effectLst/>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5953205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五、</a:t>
            </a:r>
            <a:r>
              <a:rPr lang="en-US" altLang="zh-CN" dirty="0" smtClean="0"/>
              <a:t>SMS4</a:t>
            </a:r>
            <a:r>
              <a:rPr lang="zh-CN" altLang="en-US" dirty="0" smtClean="0"/>
              <a:t>密码</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无线局域网产品使用</a:t>
            </a:r>
            <a:endParaRPr lang="en-US" altLang="zh-CN" dirty="0" smtClean="0"/>
          </a:p>
          <a:p>
            <a:r>
              <a:rPr lang="zh-CN" altLang="en-US" dirty="0" smtClean="0"/>
              <a:t>我国第一个公开商用密码标准</a:t>
            </a:r>
            <a:endParaRPr lang="en-US" altLang="zh-CN" dirty="0" smtClean="0"/>
          </a:p>
          <a:p>
            <a:r>
              <a:rPr lang="zh-CN" altLang="en-US" dirty="0" smtClean="0"/>
              <a:t>分组长度</a:t>
            </a:r>
            <a:r>
              <a:rPr lang="en-US" altLang="zh-CN" dirty="0" smtClean="0"/>
              <a:t>128</a:t>
            </a:r>
            <a:r>
              <a:rPr lang="zh-CN" altLang="en-US" dirty="0" smtClean="0"/>
              <a:t>比特，密钥长度</a:t>
            </a:r>
            <a:r>
              <a:rPr lang="en-US" altLang="zh-CN" dirty="0" smtClean="0"/>
              <a:t>128</a:t>
            </a:r>
            <a:r>
              <a:rPr lang="zh-CN" altLang="en-US" dirty="0" smtClean="0"/>
              <a:t>比特</a:t>
            </a:r>
            <a:endParaRPr lang="en-US" altLang="zh-CN" dirty="0" smtClean="0"/>
          </a:p>
          <a:p>
            <a:r>
              <a:rPr lang="zh-CN" altLang="en-US" dirty="0" smtClean="0"/>
              <a:t>加密算法与密钥扩展算法都采用</a:t>
            </a:r>
            <a:r>
              <a:rPr lang="en-US" altLang="zh-CN" dirty="0" smtClean="0"/>
              <a:t>32</a:t>
            </a:r>
            <a:r>
              <a:rPr lang="zh-CN" altLang="en-US" dirty="0" smtClean="0"/>
              <a:t>轮非线性迭代结构</a:t>
            </a:r>
            <a:endParaRPr lang="en-US" altLang="zh-CN" dirty="0" smtClean="0"/>
          </a:p>
          <a:p>
            <a:r>
              <a:rPr lang="zh-CN" altLang="en-US" dirty="0" smtClean="0"/>
              <a:t>解密算法与加密算法结构相同，轮密钥的使用顺序相反</a:t>
            </a:r>
            <a:endParaRPr lang="en-US" altLang="zh-CN" dirty="0" smtClean="0"/>
          </a:p>
          <a:p>
            <a:endParaRPr lang="en-US" altLang="zh-CN" dirty="0" smtClean="0"/>
          </a:p>
          <a:p>
            <a:r>
              <a:rPr lang="zh-CN" altLang="en-US" dirty="0" smtClean="0"/>
              <a:t>输入明文为</a:t>
            </a:r>
            <a:r>
              <a:rPr lang="en-US" altLang="zh-CN" dirty="0" smtClean="0"/>
              <a:t>4</a:t>
            </a:r>
            <a:r>
              <a:rPr lang="zh-CN" altLang="en-US" dirty="0" smtClean="0"/>
              <a:t>个字</a:t>
            </a:r>
            <a:r>
              <a:rPr lang="en-US" altLang="zh-CN" dirty="0" smtClean="0"/>
              <a:t>(X</a:t>
            </a:r>
            <a:r>
              <a:rPr lang="en-US" altLang="zh-CN" baseline="-25000" dirty="0" smtClean="0"/>
              <a:t>0</a:t>
            </a:r>
            <a:r>
              <a:rPr lang="en-US" altLang="zh-CN" dirty="0" smtClean="0"/>
              <a:t>,X</a:t>
            </a:r>
            <a:r>
              <a:rPr lang="en-US" altLang="zh-CN" baseline="-25000" dirty="0" smtClean="0"/>
              <a:t>1</a:t>
            </a:r>
            <a:r>
              <a:rPr lang="en-US" altLang="zh-CN" dirty="0" smtClean="0"/>
              <a:t>,X</a:t>
            </a:r>
            <a:r>
              <a:rPr lang="en-US" altLang="zh-CN" baseline="-25000" dirty="0" smtClean="0"/>
              <a:t>2</a:t>
            </a:r>
            <a:r>
              <a:rPr lang="en-US" altLang="zh-CN" dirty="0" smtClean="0"/>
              <a:t>,X</a:t>
            </a:r>
            <a:r>
              <a:rPr lang="en-US" altLang="zh-CN" baseline="-25000" dirty="0" smtClean="0"/>
              <a:t>3</a:t>
            </a:r>
            <a:r>
              <a:rPr lang="en-US" altLang="zh-CN" dirty="0" smtClean="0"/>
              <a:t>)</a:t>
            </a:r>
          </a:p>
          <a:p>
            <a:r>
              <a:rPr lang="zh-CN" altLang="en-US" dirty="0" smtClean="0"/>
              <a:t>输出密文为</a:t>
            </a:r>
            <a:r>
              <a:rPr lang="en-US" altLang="zh-CN" dirty="0" smtClean="0"/>
              <a:t>4</a:t>
            </a:r>
            <a:r>
              <a:rPr lang="zh-CN" altLang="en-US" dirty="0" smtClean="0"/>
              <a:t>个字</a:t>
            </a:r>
            <a:r>
              <a:rPr lang="en-US" altLang="zh-CN" dirty="0" smtClean="0"/>
              <a:t>(Y</a:t>
            </a:r>
            <a:r>
              <a:rPr lang="en-US" altLang="zh-CN" baseline="-25000" dirty="0" smtClean="0"/>
              <a:t>0</a:t>
            </a:r>
            <a:r>
              <a:rPr lang="en-US" altLang="zh-CN" dirty="0" smtClean="0"/>
              <a:t>,Y</a:t>
            </a:r>
            <a:r>
              <a:rPr lang="en-US" altLang="zh-CN" baseline="-25000" dirty="0" smtClean="0"/>
              <a:t>1</a:t>
            </a:r>
            <a:r>
              <a:rPr lang="en-US" altLang="zh-CN" dirty="0" smtClean="0"/>
              <a:t>,Y</a:t>
            </a:r>
            <a:r>
              <a:rPr lang="en-US" altLang="zh-CN" baseline="-25000" dirty="0" smtClean="0"/>
              <a:t>2</a:t>
            </a:r>
            <a:r>
              <a:rPr lang="en-US" altLang="zh-CN" dirty="0" smtClean="0"/>
              <a:t>,Y</a:t>
            </a:r>
            <a:r>
              <a:rPr lang="en-US" altLang="zh-CN" baseline="-25000" dirty="0" smtClean="0"/>
              <a:t>3</a:t>
            </a:r>
            <a:r>
              <a:rPr lang="en-US" altLang="zh-CN" dirty="0" smtClean="0"/>
              <a:t>)</a:t>
            </a:r>
          </a:p>
          <a:p>
            <a:r>
              <a:rPr lang="zh-CN" altLang="en-US" dirty="0" smtClean="0"/>
              <a:t>密钥为</a:t>
            </a:r>
            <a:r>
              <a:rPr lang="en-US" altLang="zh-CN" dirty="0" smtClean="0"/>
              <a:t>4</a:t>
            </a:r>
            <a:r>
              <a:rPr lang="zh-CN" altLang="en-US" dirty="0" smtClean="0"/>
              <a:t>个字</a:t>
            </a:r>
            <a:r>
              <a:rPr lang="en-US" altLang="zh-CN" dirty="0" smtClean="0"/>
              <a:t>(MK</a:t>
            </a:r>
            <a:r>
              <a:rPr lang="en-US" altLang="zh-CN" baseline="-25000" dirty="0" smtClean="0"/>
              <a:t>0</a:t>
            </a:r>
            <a:r>
              <a:rPr lang="en-US" altLang="zh-CN" dirty="0" smtClean="0"/>
              <a:t>,MK</a:t>
            </a:r>
            <a:r>
              <a:rPr lang="en-US" altLang="zh-CN" baseline="-25000" dirty="0" smtClean="0"/>
              <a:t>1</a:t>
            </a:r>
            <a:r>
              <a:rPr lang="en-US" altLang="zh-CN" dirty="0" smtClean="0"/>
              <a:t>,MK</a:t>
            </a:r>
            <a:r>
              <a:rPr lang="en-US" altLang="zh-CN" baseline="-25000" dirty="0" smtClean="0"/>
              <a:t>2</a:t>
            </a:r>
            <a:r>
              <a:rPr lang="en-US" altLang="zh-CN" dirty="0" smtClean="0"/>
              <a:t>,MK</a:t>
            </a:r>
            <a:r>
              <a:rPr lang="en-US" altLang="zh-CN" baseline="-25000" dirty="0" smtClean="0"/>
              <a:t>3</a:t>
            </a:r>
            <a:r>
              <a:rPr lang="en-US" altLang="zh-CN" dirty="0" smtClean="0"/>
              <a:t>)</a:t>
            </a:r>
          </a:p>
          <a:p>
            <a:r>
              <a:rPr lang="zh-CN" altLang="en-US" dirty="0" smtClean="0"/>
              <a:t>扩展轮密钥为</a:t>
            </a:r>
            <a:r>
              <a:rPr lang="en-US" altLang="zh-CN" dirty="0" err="1" smtClean="0"/>
              <a:t>rk</a:t>
            </a:r>
            <a:r>
              <a:rPr lang="en-US" altLang="zh-CN" baseline="-25000" dirty="0" err="1" smtClean="0"/>
              <a:t>i</a:t>
            </a:r>
            <a:r>
              <a:rPr lang="en-US" altLang="zh-CN" dirty="0" smtClean="0"/>
              <a:t> (</a:t>
            </a:r>
            <a:r>
              <a:rPr lang="en-US" altLang="zh-CN" dirty="0" err="1" smtClean="0"/>
              <a:t>i</a:t>
            </a:r>
            <a:r>
              <a:rPr lang="en-US" altLang="zh-CN" dirty="0" smtClean="0"/>
              <a:t>=0,…,31)</a:t>
            </a:r>
            <a:r>
              <a:rPr lang="zh-CN" altLang="en-US" dirty="0" smtClean="0"/>
              <a:t>，每个轮密钥为字</a:t>
            </a:r>
            <a:endParaRPr lang="en-US" altLang="zh-CN" dirty="0" smtClean="0"/>
          </a:p>
          <a:p>
            <a:r>
              <a:rPr lang="en-US" altLang="zh-CN" dirty="0" smtClean="0"/>
              <a:t>FK=(FK</a:t>
            </a:r>
            <a:r>
              <a:rPr lang="en-US" altLang="zh-CN" baseline="-25000" dirty="0" smtClean="0"/>
              <a:t>0</a:t>
            </a:r>
            <a:r>
              <a:rPr lang="en-US" altLang="zh-CN" dirty="0" smtClean="0"/>
              <a:t>,FK</a:t>
            </a:r>
            <a:r>
              <a:rPr lang="en-US" altLang="zh-CN" baseline="-25000" dirty="0" smtClean="0"/>
              <a:t>1</a:t>
            </a:r>
            <a:r>
              <a:rPr lang="en-US" altLang="zh-CN" dirty="0" smtClean="0"/>
              <a:t>,FK</a:t>
            </a:r>
            <a:r>
              <a:rPr lang="en-US" altLang="zh-CN" baseline="-25000" dirty="0" smtClean="0"/>
              <a:t>2</a:t>
            </a:r>
            <a:r>
              <a:rPr lang="en-US" altLang="zh-CN" dirty="0" smtClean="0"/>
              <a:t>,FK</a:t>
            </a:r>
            <a:r>
              <a:rPr lang="en-US" altLang="zh-CN" baseline="-25000" dirty="0" smtClean="0"/>
              <a:t>3</a:t>
            </a:r>
            <a:r>
              <a:rPr lang="en-US" altLang="zh-CN" dirty="0" smtClean="0"/>
              <a:t>)</a:t>
            </a:r>
            <a:r>
              <a:rPr lang="zh-CN" altLang="en-US" dirty="0" smtClean="0"/>
              <a:t>为系统参数</a:t>
            </a:r>
            <a:endParaRPr lang="en-US" altLang="zh-CN" dirty="0" smtClean="0"/>
          </a:p>
          <a:p>
            <a:r>
              <a:rPr lang="en-US" altLang="zh-CN" dirty="0" smtClean="0"/>
              <a:t>CK=(CK</a:t>
            </a:r>
            <a:r>
              <a:rPr lang="en-US" altLang="zh-CN" baseline="-25000" dirty="0" smtClean="0"/>
              <a:t>0</a:t>
            </a:r>
            <a:r>
              <a:rPr lang="en-US" altLang="zh-CN" dirty="0" smtClean="0"/>
              <a:t>,CK</a:t>
            </a:r>
            <a:r>
              <a:rPr lang="en-US" altLang="zh-CN" baseline="-25000" dirty="0" smtClean="0"/>
              <a:t>1</a:t>
            </a:r>
            <a:r>
              <a:rPr lang="en-US" altLang="zh-CN" dirty="0" smtClean="0"/>
              <a:t>,…,CK</a:t>
            </a:r>
            <a:r>
              <a:rPr lang="en-US" altLang="zh-CN" baseline="-25000" dirty="0" smtClean="0"/>
              <a:t>31</a:t>
            </a:r>
            <a:r>
              <a:rPr lang="en-US" altLang="zh-CN" dirty="0" smtClean="0"/>
              <a:t>)</a:t>
            </a:r>
            <a:r>
              <a:rPr lang="zh-CN" altLang="en-US" dirty="0" smtClean="0"/>
              <a:t>为固定参数</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5737750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dirty="0" smtClean="0"/>
              <a:t>加密算法</a:t>
            </a:r>
            <a:endParaRPr lang="en-US" altLang="zh-CN" dirty="0" smtClean="0"/>
          </a:p>
          <a:p>
            <a:pPr marL="363538" lvl="1">
              <a:buNone/>
            </a:pPr>
            <a:r>
              <a:rPr lang="en-US" altLang="zh-CN" dirty="0" smtClean="0"/>
              <a:t>X</a:t>
            </a:r>
            <a:r>
              <a:rPr lang="en-US" altLang="zh-CN" baseline="-25000" dirty="0" smtClean="0"/>
              <a:t>i+4</a:t>
            </a:r>
            <a:r>
              <a:rPr lang="en-US" altLang="zh-CN" dirty="0" smtClean="0"/>
              <a:t> = F(X</a:t>
            </a:r>
            <a:r>
              <a:rPr lang="en-US" altLang="zh-CN" baseline="-25000" dirty="0" smtClean="0"/>
              <a:t>i</a:t>
            </a:r>
            <a:r>
              <a:rPr lang="en-US" altLang="zh-CN" dirty="0" smtClean="0"/>
              <a:t>,X</a:t>
            </a:r>
            <a:r>
              <a:rPr lang="en-US" altLang="zh-CN" baseline="-25000" dirty="0" smtClean="0"/>
              <a:t>i+1</a:t>
            </a:r>
            <a:r>
              <a:rPr lang="en-US" altLang="zh-CN" dirty="0" smtClean="0"/>
              <a:t>,X</a:t>
            </a:r>
            <a:r>
              <a:rPr lang="en-US" altLang="zh-CN" baseline="-25000" dirty="0" smtClean="0"/>
              <a:t>i+2</a:t>
            </a:r>
            <a:r>
              <a:rPr lang="en-US" altLang="zh-CN" dirty="0" smtClean="0"/>
              <a:t>,X</a:t>
            </a:r>
            <a:r>
              <a:rPr lang="en-US" altLang="zh-CN" baseline="-25000" dirty="0" smtClean="0"/>
              <a:t>i+3</a:t>
            </a:r>
            <a:r>
              <a:rPr lang="en-US" altLang="zh-CN" dirty="0" smtClean="0"/>
              <a:t>,rk</a:t>
            </a:r>
            <a:r>
              <a:rPr lang="en-US" altLang="zh-CN" baseline="-25000" dirty="0" smtClean="0"/>
              <a:t>i</a:t>
            </a:r>
            <a:r>
              <a:rPr lang="en-US" altLang="zh-CN" dirty="0" smtClean="0"/>
              <a:t>) = </a:t>
            </a:r>
            <a:r>
              <a:rPr lang="en-US" altLang="zh-CN" dirty="0" err="1" smtClean="0"/>
              <a:t>X</a:t>
            </a:r>
            <a:r>
              <a:rPr lang="en-US" altLang="zh-CN" baseline="-25000" dirty="0" err="1" smtClean="0"/>
              <a:t>i</a:t>
            </a:r>
            <a:r>
              <a:rPr lang="en-US" altLang="zh-CN" dirty="0" err="1" smtClean="0">
                <a:sym typeface="Symbol"/>
              </a:rPr>
              <a:t></a:t>
            </a:r>
            <a:r>
              <a:rPr lang="en-US" altLang="zh-CN" dirty="0" err="1" smtClean="0"/>
              <a:t>T</a:t>
            </a:r>
            <a:r>
              <a:rPr lang="en-US" altLang="zh-CN" dirty="0" smtClean="0"/>
              <a:t>(X</a:t>
            </a:r>
            <a:r>
              <a:rPr lang="en-US" altLang="zh-CN" baseline="-25000" dirty="0" smtClean="0"/>
              <a:t>i+1</a:t>
            </a:r>
            <a:r>
              <a:rPr lang="en-US" altLang="zh-CN" dirty="0" smtClean="0">
                <a:sym typeface="Symbol"/>
              </a:rPr>
              <a:t></a:t>
            </a:r>
            <a:r>
              <a:rPr lang="en-US" altLang="zh-CN" dirty="0" smtClean="0"/>
              <a:t>X</a:t>
            </a:r>
            <a:r>
              <a:rPr lang="en-US" altLang="zh-CN" baseline="-25000" dirty="0" smtClean="0"/>
              <a:t>i+2</a:t>
            </a:r>
            <a:r>
              <a:rPr lang="en-US" altLang="zh-CN" dirty="0" smtClean="0">
                <a:sym typeface="Symbol"/>
              </a:rPr>
              <a:t></a:t>
            </a:r>
            <a:r>
              <a:rPr lang="en-US" altLang="zh-CN" dirty="0" smtClean="0"/>
              <a:t>X</a:t>
            </a:r>
            <a:r>
              <a:rPr lang="en-US" altLang="zh-CN" baseline="-25000" dirty="0" smtClean="0"/>
              <a:t>i+3</a:t>
            </a:r>
            <a:r>
              <a:rPr lang="en-US" altLang="zh-CN" dirty="0" smtClean="0">
                <a:sym typeface="Symbol"/>
              </a:rPr>
              <a:t></a:t>
            </a:r>
            <a:r>
              <a:rPr lang="en-US" altLang="zh-CN" dirty="0" smtClean="0"/>
              <a:t>rk</a:t>
            </a:r>
            <a:r>
              <a:rPr lang="en-US" altLang="zh-CN" baseline="-25000" dirty="0" smtClean="0"/>
              <a:t>i</a:t>
            </a:r>
            <a:r>
              <a:rPr lang="en-US" altLang="zh-CN" dirty="0" smtClean="0"/>
              <a:t>)</a:t>
            </a:r>
          </a:p>
          <a:p>
            <a:pPr marL="363538" lvl="1">
              <a:buNone/>
            </a:pPr>
            <a:endParaRPr lang="en-US" altLang="zh-CN" dirty="0" smtClean="0"/>
          </a:p>
          <a:p>
            <a:pPr marL="363538" lvl="1">
              <a:buNone/>
            </a:pPr>
            <a:endParaRPr lang="en-US" altLang="zh-CN" dirty="0" smtClean="0"/>
          </a:p>
          <a:p>
            <a:pPr marL="363538" lvl="1">
              <a:buNone/>
            </a:pPr>
            <a:endParaRPr lang="en-US" altLang="zh-CN" dirty="0"/>
          </a:p>
          <a:p>
            <a:pPr marL="763588" lvl="2">
              <a:buNone/>
            </a:pPr>
            <a:endParaRPr lang="en-US" altLang="zh-CN" dirty="0" smtClean="0"/>
          </a:p>
          <a:p>
            <a:pPr marL="763588" lvl="2">
              <a:buNone/>
            </a:pPr>
            <a:endParaRPr lang="en-US" altLang="zh-CN" dirty="0" smtClean="0"/>
          </a:p>
          <a:p>
            <a:pPr marL="763588" lvl="2">
              <a:buNone/>
            </a:pPr>
            <a:endParaRPr lang="en-US" altLang="zh-CN" dirty="0"/>
          </a:p>
          <a:p>
            <a:pPr marL="363538" lvl="1">
              <a:buNone/>
            </a:pPr>
            <a:r>
              <a:rPr lang="en-US" altLang="zh-CN" dirty="0" smtClean="0"/>
              <a:t>(Y</a:t>
            </a:r>
            <a:r>
              <a:rPr lang="en-US" altLang="zh-CN" baseline="-25000" dirty="0" smtClean="0"/>
              <a:t>0</a:t>
            </a:r>
            <a:r>
              <a:rPr lang="en-US" altLang="zh-CN" dirty="0" smtClean="0"/>
              <a:t>,Y</a:t>
            </a:r>
            <a:r>
              <a:rPr lang="en-US" altLang="zh-CN" baseline="-25000" dirty="0" smtClean="0"/>
              <a:t>1</a:t>
            </a:r>
            <a:r>
              <a:rPr lang="en-US" altLang="zh-CN" dirty="0" smtClean="0"/>
              <a:t>,Y</a:t>
            </a:r>
            <a:r>
              <a:rPr lang="en-US" altLang="zh-CN" baseline="-25000" dirty="0" smtClean="0"/>
              <a:t>2</a:t>
            </a:r>
            <a:r>
              <a:rPr lang="en-US" altLang="zh-CN" dirty="0" smtClean="0"/>
              <a:t>,Y</a:t>
            </a:r>
            <a:r>
              <a:rPr lang="en-US" altLang="zh-CN" baseline="-25000" dirty="0" smtClean="0"/>
              <a:t>3</a:t>
            </a:r>
            <a:r>
              <a:rPr lang="en-US" altLang="zh-CN" dirty="0" smtClean="0"/>
              <a:t>) = (X</a:t>
            </a:r>
            <a:r>
              <a:rPr lang="en-US" altLang="zh-CN" baseline="-25000" dirty="0" smtClean="0"/>
              <a:t>35</a:t>
            </a:r>
            <a:r>
              <a:rPr lang="en-US" altLang="zh-CN" dirty="0" smtClean="0"/>
              <a:t>,X</a:t>
            </a:r>
            <a:r>
              <a:rPr lang="en-US" altLang="zh-CN" baseline="-25000" dirty="0" smtClean="0"/>
              <a:t>34</a:t>
            </a:r>
            <a:r>
              <a:rPr lang="en-US" altLang="zh-CN" dirty="0" smtClean="0"/>
              <a:t>,X</a:t>
            </a:r>
            <a:r>
              <a:rPr lang="en-US" altLang="zh-CN" baseline="-25000" dirty="0" smtClean="0"/>
              <a:t>33</a:t>
            </a:r>
            <a:r>
              <a:rPr lang="en-US" altLang="zh-CN" dirty="0" smtClean="0"/>
              <a:t>,X</a:t>
            </a:r>
            <a:r>
              <a:rPr lang="en-US" altLang="zh-CN" baseline="-25000" dirty="0" smtClean="0"/>
              <a:t>32</a:t>
            </a:r>
            <a:r>
              <a:rPr lang="en-US" altLang="zh-CN" dirty="0" smtClean="0"/>
              <a:t>)</a:t>
            </a:r>
          </a:p>
          <a:p>
            <a:pPr marL="763588" lvl="2">
              <a:buNone/>
            </a:pPr>
            <a:endParaRPr lang="en-US" altLang="zh-CN" dirty="0" smtClean="0"/>
          </a:p>
          <a:p>
            <a:r>
              <a:rPr lang="zh-CN" altLang="en-US" dirty="0" smtClean="0"/>
              <a:t>解密算法</a:t>
            </a:r>
            <a:endParaRPr lang="en-US" altLang="zh-CN" dirty="0" smtClean="0"/>
          </a:p>
          <a:p>
            <a:pPr lvl="1"/>
            <a:r>
              <a:rPr lang="zh-CN" altLang="en-US" dirty="0" smtClean="0"/>
              <a:t>结构与加密算法相同，但密钥使用顺序相反</a:t>
            </a:r>
            <a:endParaRPr lang="zh-CN" altLang="en-US" dirty="0"/>
          </a:p>
        </p:txBody>
      </p:sp>
      <p:sp>
        <p:nvSpPr>
          <p:cNvPr id="182302"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2342" name="Rectangle 7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4" name="组合 103"/>
          <p:cNvGrpSpPr/>
          <p:nvPr/>
        </p:nvGrpSpPr>
        <p:grpSpPr>
          <a:xfrm>
            <a:off x="2786050" y="2348880"/>
            <a:ext cx="4023950" cy="2300720"/>
            <a:chOff x="2928926" y="3643288"/>
            <a:chExt cx="4023950" cy="2300720"/>
          </a:xfrm>
        </p:grpSpPr>
        <p:sp>
          <p:nvSpPr>
            <p:cNvPr id="182339" name="Text Box 67"/>
            <p:cNvSpPr txBox="1">
              <a:spLocks noChangeArrowheads="1"/>
            </p:cNvSpPr>
            <p:nvPr/>
          </p:nvSpPr>
          <p:spPr bwMode="auto">
            <a:xfrm>
              <a:off x="2928926" y="3643288"/>
              <a:ext cx="341705" cy="2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182331" name="Text Box 59"/>
            <p:cNvSpPr txBox="1">
              <a:spLocks noChangeArrowheads="1"/>
            </p:cNvSpPr>
            <p:nvPr/>
          </p:nvSpPr>
          <p:spPr bwMode="auto">
            <a:xfrm>
              <a:off x="6395425" y="4192391"/>
              <a:ext cx="557451" cy="590242"/>
            </a:xfrm>
            <a:prstGeom prst="rect">
              <a:avLst/>
            </a:prstGeom>
            <a:solidFill>
              <a:srgbClr val="FFFFFF"/>
            </a:solidFill>
            <a:ln w="1905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t>
              </a:r>
              <a:endParaRPr kumimoji="0" lang="en-US" altLang="zh-CN" b="0" i="0" u="none" strike="noStrike" cap="none" normalizeH="0" baseline="0" smtClean="0">
                <a:ln>
                  <a:noFill/>
                </a:ln>
                <a:solidFill>
                  <a:schemeClr val="tx1"/>
                </a:solidFill>
                <a:effectLst/>
                <a:latin typeface="Arial" pitchFamily="34" charset="0"/>
                <a:ea typeface="宋体" pitchFamily="2" charset="-122"/>
              </a:endParaRPr>
            </a:p>
          </p:txBody>
        </p:sp>
        <p:sp>
          <p:nvSpPr>
            <p:cNvPr id="182329" name="Text Box 57"/>
            <p:cNvSpPr txBox="1">
              <a:spLocks noChangeArrowheads="1"/>
            </p:cNvSpPr>
            <p:nvPr/>
          </p:nvSpPr>
          <p:spPr bwMode="auto">
            <a:xfrm>
              <a:off x="5675102" y="3643288"/>
              <a:ext cx="500066" cy="2857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rk</a:t>
              </a:r>
              <a:r>
                <a:rPr kumimoji="0" lang="en-US" altLang="zh-CN" b="1" i="0"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182326" name="AutoShape 54"/>
            <p:cNvSpPr>
              <a:spLocks noChangeArrowheads="1"/>
            </p:cNvSpPr>
            <p:nvPr/>
          </p:nvSpPr>
          <p:spPr bwMode="auto">
            <a:xfrm>
              <a:off x="5220850" y="4372898"/>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318" name="Text Box 46"/>
            <p:cNvSpPr txBox="1">
              <a:spLocks noChangeArrowheads="1"/>
            </p:cNvSpPr>
            <p:nvPr/>
          </p:nvSpPr>
          <p:spPr bwMode="auto">
            <a:xfrm>
              <a:off x="3500091" y="5643578"/>
              <a:ext cx="428967"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i+1</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182317" name="Text Box 45"/>
            <p:cNvSpPr txBox="1">
              <a:spLocks noChangeArrowheads="1"/>
            </p:cNvSpPr>
            <p:nvPr/>
          </p:nvSpPr>
          <p:spPr bwMode="auto">
            <a:xfrm>
              <a:off x="4143372" y="5643578"/>
              <a:ext cx="440392"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i+2</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182316" name="Text Box 44"/>
            <p:cNvSpPr txBox="1">
              <a:spLocks noChangeArrowheads="1"/>
            </p:cNvSpPr>
            <p:nvPr/>
          </p:nvSpPr>
          <p:spPr bwMode="auto">
            <a:xfrm>
              <a:off x="4714876" y="5643578"/>
              <a:ext cx="500066"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i+3</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182315" name="Text Box 43"/>
            <p:cNvSpPr txBox="1">
              <a:spLocks noChangeArrowheads="1"/>
            </p:cNvSpPr>
            <p:nvPr/>
          </p:nvSpPr>
          <p:spPr bwMode="auto">
            <a:xfrm>
              <a:off x="6445154" y="5643578"/>
              <a:ext cx="468534"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i+4</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cxnSp>
          <p:nvCxnSpPr>
            <p:cNvPr id="38" name="直接箭头连接符 37"/>
            <p:cNvCxnSpPr>
              <a:stCxn id="182329" idx="2"/>
              <a:endCxn id="81" idx="0"/>
            </p:cNvCxnSpPr>
            <p:nvPr/>
          </p:nvCxnSpPr>
          <p:spPr>
            <a:xfrm rot="5400000">
              <a:off x="5702402" y="4150727"/>
              <a:ext cx="444394" cy="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8" idx="2"/>
              <a:endCxn id="182316" idx="0"/>
            </p:cNvCxnSpPr>
            <p:nvPr/>
          </p:nvCxnSpPr>
          <p:spPr>
            <a:xfrm rot="5400000">
              <a:off x="4114992" y="4793661"/>
              <a:ext cx="169983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50" idx="2"/>
              <a:endCxn id="182317" idx="0"/>
            </p:cNvCxnSpPr>
            <p:nvPr/>
          </p:nvCxnSpPr>
          <p:spPr>
            <a:xfrm rot="5400000">
              <a:off x="3513651" y="4793661"/>
              <a:ext cx="1699834" cy="158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Text Box 44"/>
            <p:cNvSpPr txBox="1">
              <a:spLocks noChangeArrowheads="1"/>
            </p:cNvSpPr>
            <p:nvPr/>
          </p:nvSpPr>
          <p:spPr bwMode="auto">
            <a:xfrm>
              <a:off x="4714876" y="3643314"/>
              <a:ext cx="500066"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i+3</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50" name="Text Box 45"/>
            <p:cNvSpPr txBox="1">
              <a:spLocks noChangeArrowheads="1"/>
            </p:cNvSpPr>
            <p:nvPr/>
          </p:nvSpPr>
          <p:spPr bwMode="auto">
            <a:xfrm>
              <a:off x="4143372" y="3643314"/>
              <a:ext cx="440392"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i+2</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sp>
          <p:nvSpPr>
            <p:cNvPr id="53" name="Text Box 46"/>
            <p:cNvSpPr txBox="1">
              <a:spLocks noChangeArrowheads="1"/>
            </p:cNvSpPr>
            <p:nvPr/>
          </p:nvSpPr>
          <p:spPr bwMode="auto">
            <a:xfrm>
              <a:off x="3500430" y="3643314"/>
              <a:ext cx="428967" cy="3004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X</a:t>
              </a:r>
              <a:r>
                <a:rPr kumimoji="0" lang="en-US" altLang="zh-CN"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i+1</a:t>
              </a:r>
              <a:endParaRPr kumimoji="0" lang="en-US" altLang="zh-CN" b="0" i="0" u="none" strike="noStrike" cap="none" normalizeH="0" baseline="0" dirty="0" smtClean="0">
                <a:ln>
                  <a:noFill/>
                </a:ln>
                <a:solidFill>
                  <a:schemeClr val="tx1"/>
                </a:solidFill>
                <a:effectLst/>
                <a:latin typeface="Arial" pitchFamily="34" charset="0"/>
                <a:ea typeface="宋体" pitchFamily="2" charset="-122"/>
              </a:endParaRPr>
            </a:p>
          </p:txBody>
        </p:sp>
        <p:cxnSp>
          <p:nvCxnSpPr>
            <p:cNvPr id="54" name="直接箭头连接符 53"/>
            <p:cNvCxnSpPr>
              <a:stCxn id="53" idx="2"/>
              <a:endCxn id="182318" idx="0"/>
            </p:cNvCxnSpPr>
            <p:nvPr/>
          </p:nvCxnSpPr>
          <p:spPr>
            <a:xfrm rot="5400000">
              <a:off x="2864828" y="4793492"/>
              <a:ext cx="1699834" cy="33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AutoShape 42"/>
            <p:cNvSpPr>
              <a:spLocks noChangeArrowheads="1"/>
            </p:cNvSpPr>
            <p:nvPr/>
          </p:nvSpPr>
          <p:spPr bwMode="auto">
            <a:xfrm>
              <a:off x="3683212" y="4143380"/>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AutoShape 42"/>
            <p:cNvSpPr>
              <a:spLocks noChangeArrowheads="1"/>
            </p:cNvSpPr>
            <p:nvPr/>
          </p:nvSpPr>
          <p:spPr bwMode="auto">
            <a:xfrm>
              <a:off x="4333546" y="4444336"/>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AutoShape 42"/>
            <p:cNvSpPr>
              <a:spLocks noChangeArrowheads="1"/>
            </p:cNvSpPr>
            <p:nvPr/>
          </p:nvSpPr>
          <p:spPr bwMode="auto">
            <a:xfrm>
              <a:off x="4929190" y="4714884"/>
              <a:ext cx="72000" cy="72000"/>
            </a:xfrm>
            <a:prstGeom prst="flowChartConnector">
              <a:avLst/>
            </a:prstGeom>
            <a:solidFill>
              <a:srgbClr val="000000"/>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65" name="直接箭头连接符 64"/>
            <p:cNvCxnSpPr>
              <a:stCxn id="63" idx="6"/>
              <a:endCxn id="182326" idx="2"/>
            </p:cNvCxnSpPr>
            <p:nvPr/>
          </p:nvCxnSpPr>
          <p:spPr>
            <a:xfrm>
              <a:off x="4405546" y="4480336"/>
              <a:ext cx="815304"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62" idx="6"/>
              <a:endCxn id="182326" idx="0"/>
            </p:cNvCxnSpPr>
            <p:nvPr/>
          </p:nvCxnSpPr>
          <p:spPr>
            <a:xfrm>
              <a:off x="3755212" y="4179380"/>
              <a:ext cx="1573638" cy="193518"/>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4" idx="6"/>
              <a:endCxn id="182326" idx="4"/>
            </p:cNvCxnSpPr>
            <p:nvPr/>
          </p:nvCxnSpPr>
          <p:spPr>
            <a:xfrm flipV="1">
              <a:off x="5001190" y="4588898"/>
              <a:ext cx="327660" cy="161986"/>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AutoShape 54"/>
            <p:cNvSpPr>
              <a:spLocks noChangeArrowheads="1"/>
            </p:cNvSpPr>
            <p:nvPr/>
          </p:nvSpPr>
          <p:spPr bwMode="auto">
            <a:xfrm>
              <a:off x="5816062" y="4373460"/>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82" name="直接箭头连接符 81"/>
            <p:cNvCxnSpPr>
              <a:stCxn id="182326" idx="6"/>
              <a:endCxn id="81" idx="2"/>
            </p:cNvCxnSpPr>
            <p:nvPr/>
          </p:nvCxnSpPr>
          <p:spPr>
            <a:xfrm>
              <a:off x="5436850" y="4480898"/>
              <a:ext cx="379212" cy="56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1" idx="6"/>
              <a:endCxn id="182331" idx="1"/>
            </p:cNvCxnSpPr>
            <p:nvPr/>
          </p:nvCxnSpPr>
          <p:spPr>
            <a:xfrm>
              <a:off x="6032062" y="4481460"/>
              <a:ext cx="363363" cy="605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3" name="AutoShape 54"/>
            <p:cNvSpPr>
              <a:spLocks noChangeArrowheads="1"/>
            </p:cNvSpPr>
            <p:nvPr/>
          </p:nvSpPr>
          <p:spPr bwMode="auto">
            <a:xfrm>
              <a:off x="6572264" y="5072074"/>
              <a:ext cx="216000" cy="216000"/>
            </a:xfrm>
            <a:prstGeom prst="flowChartOr">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94" name="直接箭头连接符 93"/>
            <p:cNvCxnSpPr>
              <a:stCxn id="182331" idx="2"/>
              <a:endCxn id="93" idx="0"/>
            </p:cNvCxnSpPr>
            <p:nvPr/>
          </p:nvCxnSpPr>
          <p:spPr>
            <a:xfrm rot="16200000" flipH="1">
              <a:off x="6532487" y="4924296"/>
              <a:ext cx="289441" cy="611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7" name="肘形连接符 69"/>
            <p:cNvCxnSpPr>
              <a:stCxn id="182339" idx="2"/>
              <a:endCxn id="93" idx="2"/>
            </p:cNvCxnSpPr>
            <p:nvPr/>
          </p:nvCxnSpPr>
          <p:spPr>
            <a:xfrm rot="16200000" flipH="1">
              <a:off x="4210517" y="2818327"/>
              <a:ext cx="1251008" cy="3472485"/>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3" idx="4"/>
              <a:endCxn id="182315" idx="0"/>
            </p:cNvCxnSpPr>
            <p:nvPr/>
          </p:nvCxnSpPr>
          <p:spPr>
            <a:xfrm rot="5400000">
              <a:off x="6502091" y="5465405"/>
              <a:ext cx="355504" cy="84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157</a:t>
            </a:fld>
            <a:endParaRPr lang="en-US" altLang="zh-CN" dirty="0"/>
          </a:p>
        </p:txBody>
      </p:sp>
      <p:sp>
        <p:nvSpPr>
          <p:cNvPr id="37" name="流程图: 可选过程 3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40" name="流程图: 可选过程 3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41" name="流程图: 可选过程 4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43" name="流程图: 可选过程 42">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44" name="流程图: 可选过程 43">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6854459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轮函数</a:t>
            </a:r>
            <a:r>
              <a:rPr lang="en-US" altLang="zh-CN" dirty="0" smtClean="0"/>
              <a:t>F</a:t>
            </a:r>
          </a:p>
          <a:p>
            <a:pPr lvl="1">
              <a:buNone/>
            </a:pPr>
            <a:r>
              <a:rPr lang="en-US" altLang="zh-CN" dirty="0" smtClean="0"/>
              <a:t>	F(X</a:t>
            </a:r>
            <a:r>
              <a:rPr lang="en-US" altLang="zh-CN" baseline="-25000" dirty="0" smtClean="0"/>
              <a:t>0</a:t>
            </a:r>
            <a:r>
              <a:rPr lang="en-US" altLang="zh-CN" dirty="0" smtClean="0"/>
              <a:t>,X</a:t>
            </a:r>
            <a:r>
              <a:rPr lang="en-US" altLang="zh-CN" baseline="-25000" dirty="0" smtClean="0"/>
              <a:t>1</a:t>
            </a:r>
            <a:r>
              <a:rPr lang="en-US" altLang="zh-CN" dirty="0" smtClean="0"/>
              <a:t>,X</a:t>
            </a:r>
            <a:r>
              <a:rPr lang="en-US" altLang="zh-CN" baseline="-25000" dirty="0" smtClean="0"/>
              <a:t>2</a:t>
            </a:r>
            <a:r>
              <a:rPr lang="en-US" altLang="zh-CN" dirty="0" smtClean="0"/>
              <a:t>,X</a:t>
            </a:r>
            <a:r>
              <a:rPr lang="en-US" altLang="zh-CN" baseline="-25000" dirty="0" smtClean="0"/>
              <a:t>3</a:t>
            </a:r>
            <a:r>
              <a:rPr lang="en-US" altLang="zh-CN" dirty="0" smtClean="0"/>
              <a:t>,rk)=X</a:t>
            </a:r>
            <a:r>
              <a:rPr lang="en-US" altLang="zh-CN" baseline="-25000" dirty="0" smtClean="0"/>
              <a:t>0</a:t>
            </a:r>
            <a:r>
              <a:rPr lang="en-US" altLang="zh-CN" dirty="0" smtClean="0">
                <a:sym typeface="Symbol"/>
              </a:rPr>
              <a:t>  </a:t>
            </a:r>
            <a:r>
              <a:rPr lang="en-US" altLang="zh-CN" dirty="0" smtClean="0"/>
              <a:t>T(X</a:t>
            </a:r>
            <a:r>
              <a:rPr lang="en-US" altLang="zh-CN" baseline="-25000" dirty="0" smtClean="0"/>
              <a:t>1 </a:t>
            </a:r>
            <a:r>
              <a:rPr lang="en-US" altLang="zh-CN" dirty="0" smtClean="0">
                <a:sym typeface="Symbol"/>
              </a:rPr>
              <a:t> </a:t>
            </a:r>
            <a:r>
              <a:rPr lang="en-US" altLang="zh-CN" dirty="0" smtClean="0"/>
              <a:t>X</a:t>
            </a:r>
            <a:r>
              <a:rPr lang="en-US" altLang="zh-CN" baseline="-25000" dirty="0" smtClean="0"/>
              <a:t>2 </a:t>
            </a:r>
            <a:r>
              <a:rPr lang="en-US" altLang="zh-CN" dirty="0" smtClean="0">
                <a:sym typeface="Symbol"/>
              </a:rPr>
              <a:t> </a:t>
            </a:r>
            <a:r>
              <a:rPr lang="en-US" altLang="zh-CN" dirty="0" smtClean="0"/>
              <a:t>X</a:t>
            </a:r>
            <a:r>
              <a:rPr lang="en-US" altLang="zh-CN" baseline="-25000" dirty="0" smtClean="0"/>
              <a:t>3</a:t>
            </a:r>
            <a:r>
              <a:rPr lang="en-US" altLang="zh-CN" dirty="0" smtClean="0"/>
              <a:t> </a:t>
            </a:r>
            <a:r>
              <a:rPr lang="en-US" altLang="zh-CN" dirty="0" smtClean="0">
                <a:sym typeface="Symbol"/>
              </a:rPr>
              <a:t> </a:t>
            </a:r>
            <a:r>
              <a:rPr lang="en-US" altLang="zh-CN" dirty="0" err="1" smtClean="0"/>
              <a:t>rk</a:t>
            </a:r>
            <a:r>
              <a:rPr lang="en-US" altLang="zh-CN" dirty="0" smtClean="0"/>
              <a:t>)</a:t>
            </a:r>
          </a:p>
          <a:p>
            <a:pPr lvl="1"/>
            <a:r>
              <a:rPr lang="en-US" altLang="zh-CN" dirty="0" smtClean="0"/>
              <a:t>T</a:t>
            </a:r>
            <a:r>
              <a:rPr lang="zh-CN" altLang="en-US" dirty="0" smtClean="0"/>
              <a:t>是可逆变换，由非线性变换</a:t>
            </a:r>
            <a:r>
              <a:rPr lang="el-GR" altLang="zh-CN" dirty="0" smtClean="0">
                <a:latin typeface="Times New Roman"/>
                <a:cs typeface="Times New Roman"/>
              </a:rPr>
              <a:t>τ</a:t>
            </a:r>
            <a:r>
              <a:rPr lang="zh-CN" altLang="en-US" dirty="0" smtClean="0">
                <a:latin typeface="Times New Roman"/>
                <a:cs typeface="Times New Roman"/>
              </a:rPr>
              <a:t>和线性变换</a:t>
            </a:r>
            <a:r>
              <a:rPr lang="en-US" altLang="zh-CN" dirty="0" smtClean="0">
                <a:latin typeface="Times New Roman"/>
                <a:cs typeface="Times New Roman"/>
              </a:rPr>
              <a:t>L</a:t>
            </a:r>
            <a:r>
              <a:rPr lang="zh-CN" altLang="en-US" dirty="0" smtClean="0">
                <a:latin typeface="Times New Roman"/>
                <a:cs typeface="Times New Roman"/>
              </a:rPr>
              <a:t>复合而成</a:t>
            </a:r>
            <a:endParaRPr lang="en-US" altLang="zh-CN" dirty="0" smtClean="0">
              <a:latin typeface="Times New Roman"/>
              <a:cs typeface="Times New Roman"/>
            </a:endParaRPr>
          </a:p>
          <a:p>
            <a:pPr lvl="2">
              <a:buNone/>
            </a:pPr>
            <a:r>
              <a:rPr lang="en-US" altLang="zh-CN" sz="2200" dirty="0" smtClean="0">
                <a:latin typeface="Times New Roman"/>
                <a:cs typeface="Times New Roman"/>
              </a:rPr>
              <a:t>T(.)=L(</a:t>
            </a:r>
            <a:r>
              <a:rPr lang="el-GR" altLang="zh-CN" sz="2200" dirty="0" smtClean="0">
                <a:latin typeface="Times New Roman"/>
                <a:cs typeface="Times New Roman"/>
              </a:rPr>
              <a:t>τ</a:t>
            </a:r>
            <a:r>
              <a:rPr lang="en-US" altLang="zh-CN" sz="2200" dirty="0" smtClean="0">
                <a:latin typeface="Times New Roman"/>
                <a:cs typeface="Times New Roman"/>
              </a:rPr>
              <a:t>(.))</a:t>
            </a:r>
            <a:endParaRPr lang="en-US" altLang="zh-CN" sz="2200" dirty="0" smtClean="0"/>
          </a:p>
          <a:p>
            <a:pPr lvl="1"/>
            <a:r>
              <a:rPr lang="zh-CN" altLang="en-US" dirty="0" smtClean="0"/>
              <a:t>非线性变换</a:t>
            </a:r>
            <a:r>
              <a:rPr lang="el-GR" altLang="zh-CN" dirty="0" smtClean="0">
                <a:latin typeface="Times New Roman"/>
                <a:cs typeface="Times New Roman"/>
              </a:rPr>
              <a:t>τ</a:t>
            </a:r>
            <a:r>
              <a:rPr lang="zh-CN" altLang="en-US" dirty="0" smtClean="0">
                <a:latin typeface="Times New Roman"/>
                <a:cs typeface="Times New Roman"/>
              </a:rPr>
              <a:t>由</a:t>
            </a:r>
            <a:r>
              <a:rPr lang="en-US" altLang="zh-CN" dirty="0" smtClean="0">
                <a:latin typeface="Times New Roman"/>
                <a:cs typeface="Times New Roman"/>
              </a:rPr>
              <a:t>4</a:t>
            </a:r>
            <a:r>
              <a:rPr lang="zh-CN" altLang="en-US" dirty="0" smtClean="0">
                <a:latin typeface="Times New Roman"/>
                <a:cs typeface="Times New Roman"/>
              </a:rPr>
              <a:t>个</a:t>
            </a:r>
            <a:r>
              <a:rPr lang="en-US" altLang="zh-CN" dirty="0" smtClean="0">
                <a:latin typeface="Times New Roman"/>
                <a:cs typeface="Times New Roman"/>
              </a:rPr>
              <a:t>S</a:t>
            </a:r>
            <a:r>
              <a:rPr lang="zh-CN" altLang="en-US" dirty="0" smtClean="0">
                <a:latin typeface="Times New Roman"/>
                <a:cs typeface="Times New Roman"/>
              </a:rPr>
              <a:t>盒构成</a:t>
            </a:r>
            <a:endParaRPr lang="en-US" altLang="zh-CN" dirty="0" smtClean="0">
              <a:latin typeface="Times New Roman"/>
              <a:cs typeface="Times New Roman"/>
            </a:endParaRPr>
          </a:p>
          <a:p>
            <a:pPr lvl="2"/>
            <a:r>
              <a:rPr lang="zh-CN" altLang="en-US" dirty="0" smtClean="0">
                <a:latin typeface="Times New Roman"/>
                <a:cs typeface="Times New Roman"/>
              </a:rPr>
              <a:t>设输入为</a:t>
            </a:r>
            <a:r>
              <a:rPr lang="en-US" altLang="zh-CN" dirty="0" smtClean="0">
                <a:latin typeface="Times New Roman"/>
                <a:cs typeface="Times New Roman"/>
              </a:rPr>
              <a:t>4</a:t>
            </a:r>
            <a:r>
              <a:rPr lang="zh-CN" altLang="en-US" dirty="0" smtClean="0">
                <a:latin typeface="Times New Roman"/>
                <a:cs typeface="Times New Roman"/>
              </a:rPr>
              <a:t>个字节</a:t>
            </a:r>
            <a:r>
              <a:rPr lang="en-US" altLang="zh-CN" dirty="0" smtClean="0">
                <a:latin typeface="Times New Roman"/>
                <a:cs typeface="Times New Roman"/>
              </a:rPr>
              <a:t>(a</a:t>
            </a:r>
            <a:r>
              <a:rPr lang="en-US" altLang="zh-CN" baseline="-25000" dirty="0" smtClean="0">
                <a:latin typeface="Times New Roman"/>
                <a:cs typeface="Times New Roman"/>
              </a:rPr>
              <a:t>0</a:t>
            </a:r>
            <a:r>
              <a:rPr lang="en-US" altLang="zh-CN" dirty="0" smtClean="0">
                <a:latin typeface="Times New Roman"/>
                <a:cs typeface="Times New Roman"/>
              </a:rPr>
              <a:t>,a</a:t>
            </a:r>
            <a:r>
              <a:rPr lang="en-US" altLang="zh-CN" baseline="-25000" dirty="0" smtClean="0">
                <a:latin typeface="Times New Roman"/>
                <a:cs typeface="Times New Roman"/>
              </a:rPr>
              <a:t>1</a:t>
            </a:r>
            <a:r>
              <a:rPr lang="en-US" altLang="zh-CN" dirty="0" smtClean="0">
                <a:latin typeface="Times New Roman"/>
                <a:cs typeface="Times New Roman"/>
              </a:rPr>
              <a:t>,a</a:t>
            </a:r>
            <a:r>
              <a:rPr lang="en-US" altLang="zh-CN" baseline="-25000" dirty="0" smtClean="0">
                <a:latin typeface="Times New Roman"/>
                <a:cs typeface="Times New Roman"/>
              </a:rPr>
              <a:t>2</a:t>
            </a:r>
            <a:r>
              <a:rPr lang="en-US" altLang="zh-CN" dirty="0" smtClean="0">
                <a:latin typeface="Times New Roman"/>
                <a:cs typeface="Times New Roman"/>
              </a:rPr>
              <a:t>,a</a:t>
            </a:r>
            <a:r>
              <a:rPr lang="en-US" altLang="zh-CN" baseline="-25000" dirty="0" smtClean="0">
                <a:latin typeface="Times New Roman"/>
                <a:cs typeface="Times New Roman"/>
              </a:rPr>
              <a:t>3</a:t>
            </a:r>
            <a:r>
              <a:rPr lang="en-US" altLang="zh-CN" dirty="0" smtClean="0">
                <a:latin typeface="Times New Roman"/>
                <a:cs typeface="Times New Roman"/>
              </a:rPr>
              <a:t>)</a:t>
            </a:r>
            <a:r>
              <a:rPr lang="zh-CN" altLang="en-US" dirty="0" smtClean="0">
                <a:latin typeface="Times New Roman"/>
                <a:cs typeface="Times New Roman"/>
              </a:rPr>
              <a:t>，输出为</a:t>
            </a:r>
            <a:r>
              <a:rPr lang="en-US" altLang="zh-CN" dirty="0" smtClean="0">
                <a:latin typeface="Times New Roman"/>
                <a:cs typeface="Times New Roman"/>
              </a:rPr>
              <a:t>(b</a:t>
            </a:r>
            <a:r>
              <a:rPr lang="en-US" altLang="zh-CN" baseline="-25000" dirty="0" smtClean="0">
                <a:latin typeface="Times New Roman"/>
                <a:cs typeface="Times New Roman"/>
              </a:rPr>
              <a:t>0</a:t>
            </a:r>
            <a:r>
              <a:rPr lang="en-US" altLang="zh-CN" dirty="0" smtClean="0">
                <a:latin typeface="Times New Roman"/>
                <a:cs typeface="Times New Roman"/>
              </a:rPr>
              <a:t>,b</a:t>
            </a:r>
            <a:r>
              <a:rPr lang="en-US" altLang="zh-CN" baseline="-25000" dirty="0" smtClean="0">
                <a:latin typeface="Times New Roman"/>
                <a:cs typeface="Times New Roman"/>
              </a:rPr>
              <a:t>1</a:t>
            </a:r>
            <a:r>
              <a:rPr lang="en-US" altLang="zh-CN" dirty="0" smtClean="0">
                <a:latin typeface="Times New Roman"/>
                <a:cs typeface="Times New Roman"/>
              </a:rPr>
              <a:t>,b</a:t>
            </a:r>
            <a:r>
              <a:rPr lang="en-US" altLang="zh-CN" baseline="-25000" dirty="0" smtClean="0">
                <a:latin typeface="Times New Roman"/>
                <a:cs typeface="Times New Roman"/>
              </a:rPr>
              <a:t>2</a:t>
            </a:r>
            <a:r>
              <a:rPr lang="en-US" altLang="zh-CN" dirty="0" smtClean="0">
                <a:latin typeface="Times New Roman"/>
                <a:cs typeface="Times New Roman"/>
              </a:rPr>
              <a:t>,b</a:t>
            </a:r>
            <a:r>
              <a:rPr lang="en-US" altLang="zh-CN" baseline="-25000" dirty="0" smtClean="0">
                <a:latin typeface="Times New Roman"/>
                <a:cs typeface="Times New Roman"/>
              </a:rPr>
              <a:t>3</a:t>
            </a:r>
            <a:r>
              <a:rPr lang="en-US" altLang="zh-CN" dirty="0" smtClean="0">
                <a:latin typeface="Times New Roman"/>
                <a:cs typeface="Times New Roman"/>
              </a:rPr>
              <a:t>)</a:t>
            </a:r>
          </a:p>
          <a:p>
            <a:pPr lvl="2">
              <a:buNone/>
            </a:pPr>
            <a:r>
              <a:rPr lang="en-US" altLang="zh-CN" dirty="0" smtClean="0">
                <a:latin typeface="Times New Roman"/>
                <a:cs typeface="Times New Roman"/>
              </a:rPr>
              <a:t>	 (b</a:t>
            </a:r>
            <a:r>
              <a:rPr lang="en-US" altLang="zh-CN" baseline="-25000" dirty="0" smtClean="0">
                <a:latin typeface="Times New Roman"/>
                <a:cs typeface="Times New Roman"/>
              </a:rPr>
              <a:t>0</a:t>
            </a:r>
            <a:r>
              <a:rPr lang="en-US" altLang="zh-CN" dirty="0" smtClean="0">
                <a:latin typeface="Times New Roman"/>
                <a:cs typeface="Times New Roman"/>
              </a:rPr>
              <a:t>,b</a:t>
            </a:r>
            <a:r>
              <a:rPr lang="en-US" altLang="zh-CN" baseline="-25000" dirty="0" smtClean="0">
                <a:latin typeface="Times New Roman"/>
                <a:cs typeface="Times New Roman"/>
              </a:rPr>
              <a:t>1</a:t>
            </a:r>
            <a:r>
              <a:rPr lang="en-US" altLang="zh-CN" dirty="0" smtClean="0">
                <a:latin typeface="Times New Roman"/>
                <a:cs typeface="Times New Roman"/>
              </a:rPr>
              <a:t>,b</a:t>
            </a:r>
            <a:r>
              <a:rPr lang="en-US" altLang="zh-CN" baseline="-25000" dirty="0" smtClean="0">
                <a:latin typeface="Times New Roman"/>
                <a:cs typeface="Times New Roman"/>
              </a:rPr>
              <a:t>2</a:t>
            </a:r>
            <a:r>
              <a:rPr lang="en-US" altLang="zh-CN" dirty="0" smtClean="0">
                <a:latin typeface="Times New Roman"/>
                <a:cs typeface="Times New Roman"/>
              </a:rPr>
              <a:t>,b</a:t>
            </a:r>
            <a:r>
              <a:rPr lang="en-US" altLang="zh-CN" baseline="-25000" dirty="0" smtClean="0">
                <a:latin typeface="Times New Roman"/>
                <a:cs typeface="Times New Roman"/>
              </a:rPr>
              <a:t>3</a:t>
            </a:r>
            <a:r>
              <a:rPr lang="en-US" altLang="zh-CN" dirty="0" smtClean="0">
                <a:latin typeface="Times New Roman"/>
                <a:cs typeface="Times New Roman"/>
              </a:rPr>
              <a:t>)=</a:t>
            </a:r>
            <a:r>
              <a:rPr lang="el-GR" altLang="zh-CN" dirty="0" smtClean="0">
                <a:latin typeface="Times New Roman"/>
                <a:cs typeface="Times New Roman"/>
              </a:rPr>
              <a:t>τ</a:t>
            </a:r>
            <a:r>
              <a:rPr lang="en-US" altLang="zh-CN" dirty="0" smtClean="0">
                <a:latin typeface="Times New Roman"/>
                <a:cs typeface="Times New Roman"/>
              </a:rPr>
              <a:t>((a</a:t>
            </a:r>
            <a:r>
              <a:rPr lang="en-US" altLang="zh-CN" baseline="-25000" dirty="0" smtClean="0">
                <a:latin typeface="Times New Roman"/>
                <a:cs typeface="Times New Roman"/>
              </a:rPr>
              <a:t>0</a:t>
            </a:r>
            <a:r>
              <a:rPr lang="en-US" altLang="zh-CN" dirty="0" smtClean="0">
                <a:latin typeface="Times New Roman"/>
                <a:cs typeface="Times New Roman"/>
              </a:rPr>
              <a:t>,a</a:t>
            </a:r>
            <a:r>
              <a:rPr lang="en-US" altLang="zh-CN" baseline="-25000" dirty="0" smtClean="0">
                <a:latin typeface="Times New Roman"/>
                <a:cs typeface="Times New Roman"/>
              </a:rPr>
              <a:t>1</a:t>
            </a:r>
            <a:r>
              <a:rPr lang="en-US" altLang="zh-CN" dirty="0" smtClean="0">
                <a:latin typeface="Times New Roman"/>
                <a:cs typeface="Times New Roman"/>
              </a:rPr>
              <a:t>,a</a:t>
            </a:r>
            <a:r>
              <a:rPr lang="en-US" altLang="zh-CN" baseline="-25000" dirty="0" smtClean="0">
                <a:latin typeface="Times New Roman"/>
                <a:cs typeface="Times New Roman"/>
              </a:rPr>
              <a:t>2</a:t>
            </a:r>
            <a:r>
              <a:rPr lang="en-US" altLang="zh-CN" dirty="0" smtClean="0">
                <a:latin typeface="Times New Roman"/>
                <a:cs typeface="Times New Roman"/>
              </a:rPr>
              <a:t>,a</a:t>
            </a:r>
            <a:r>
              <a:rPr lang="en-US" altLang="zh-CN" baseline="-25000" dirty="0" smtClean="0">
                <a:latin typeface="Times New Roman"/>
                <a:cs typeface="Times New Roman"/>
              </a:rPr>
              <a:t>3</a:t>
            </a:r>
            <a:r>
              <a:rPr lang="en-US" altLang="zh-CN" dirty="0" smtClean="0">
                <a:latin typeface="Times New Roman"/>
                <a:cs typeface="Times New Roman"/>
              </a:rPr>
              <a:t>))= (S(a</a:t>
            </a:r>
            <a:r>
              <a:rPr lang="en-US" altLang="zh-CN" baseline="-25000" dirty="0" smtClean="0">
                <a:latin typeface="Times New Roman"/>
                <a:cs typeface="Times New Roman"/>
              </a:rPr>
              <a:t>0</a:t>
            </a:r>
            <a:r>
              <a:rPr lang="en-US" altLang="zh-CN" dirty="0" smtClean="0">
                <a:latin typeface="Times New Roman"/>
                <a:cs typeface="Times New Roman"/>
              </a:rPr>
              <a:t>),S(a</a:t>
            </a:r>
            <a:r>
              <a:rPr lang="en-US" altLang="zh-CN" baseline="-25000" dirty="0" smtClean="0">
                <a:latin typeface="Times New Roman"/>
                <a:cs typeface="Times New Roman"/>
              </a:rPr>
              <a:t>1</a:t>
            </a:r>
            <a:r>
              <a:rPr lang="en-US" altLang="zh-CN" dirty="0" smtClean="0">
                <a:latin typeface="Times New Roman"/>
                <a:cs typeface="Times New Roman"/>
              </a:rPr>
              <a:t>),S(a</a:t>
            </a:r>
            <a:r>
              <a:rPr lang="en-US" altLang="zh-CN" baseline="-25000" dirty="0" smtClean="0">
                <a:latin typeface="Times New Roman"/>
                <a:cs typeface="Times New Roman"/>
              </a:rPr>
              <a:t>2</a:t>
            </a:r>
            <a:r>
              <a:rPr lang="en-US" altLang="zh-CN" dirty="0" smtClean="0">
                <a:latin typeface="Times New Roman"/>
                <a:cs typeface="Times New Roman"/>
              </a:rPr>
              <a:t>),S(a</a:t>
            </a:r>
            <a:r>
              <a:rPr lang="en-US" altLang="zh-CN" baseline="-25000" dirty="0" smtClean="0">
                <a:latin typeface="Times New Roman"/>
                <a:cs typeface="Times New Roman"/>
              </a:rPr>
              <a:t>3</a:t>
            </a:r>
            <a:r>
              <a:rPr lang="en-US" altLang="zh-CN" dirty="0" smtClean="0">
                <a:latin typeface="Times New Roman"/>
                <a:cs typeface="Times New Roman"/>
              </a:rPr>
              <a:t>))</a:t>
            </a:r>
          </a:p>
          <a:p>
            <a:pPr lvl="1"/>
            <a:r>
              <a:rPr lang="zh-CN" altLang="en-US" dirty="0" smtClean="0">
                <a:latin typeface="Times New Roman"/>
                <a:cs typeface="Times New Roman"/>
              </a:rPr>
              <a:t>线性变换</a:t>
            </a:r>
            <a:r>
              <a:rPr lang="en-US" altLang="zh-CN" dirty="0" smtClean="0">
                <a:latin typeface="Times New Roman"/>
                <a:cs typeface="Times New Roman"/>
              </a:rPr>
              <a:t>L</a:t>
            </a:r>
          </a:p>
          <a:p>
            <a:pPr lvl="2"/>
            <a:r>
              <a:rPr lang="zh-CN" altLang="en-US" dirty="0" smtClean="0">
                <a:latin typeface="Times New Roman"/>
                <a:cs typeface="Times New Roman"/>
              </a:rPr>
              <a:t>设输入为</a:t>
            </a:r>
            <a:r>
              <a:rPr lang="en-US" altLang="zh-CN" dirty="0" smtClean="0">
                <a:latin typeface="Times New Roman"/>
                <a:cs typeface="Times New Roman"/>
              </a:rPr>
              <a:t>B</a:t>
            </a:r>
            <a:r>
              <a:rPr lang="zh-CN" altLang="en-US" dirty="0" smtClean="0">
                <a:latin typeface="Times New Roman"/>
                <a:cs typeface="Times New Roman"/>
              </a:rPr>
              <a:t>，输出为</a:t>
            </a:r>
            <a:r>
              <a:rPr lang="en-US" altLang="zh-CN" dirty="0" smtClean="0">
                <a:latin typeface="Times New Roman"/>
                <a:cs typeface="Times New Roman"/>
              </a:rPr>
              <a:t>C</a:t>
            </a:r>
            <a:r>
              <a:rPr lang="zh-CN" altLang="en-US" dirty="0" smtClean="0">
                <a:latin typeface="Times New Roman"/>
                <a:cs typeface="Times New Roman"/>
              </a:rPr>
              <a:t>，均为字</a:t>
            </a:r>
            <a:endParaRPr lang="en-US" altLang="zh-CN" dirty="0" smtClean="0">
              <a:latin typeface="Times New Roman"/>
              <a:cs typeface="Times New Roman"/>
            </a:endParaRPr>
          </a:p>
          <a:p>
            <a:pPr lvl="2">
              <a:buNone/>
            </a:pPr>
            <a:r>
              <a:rPr lang="en-US" altLang="zh-CN" dirty="0" smtClean="0">
                <a:latin typeface="Times New Roman"/>
                <a:cs typeface="Times New Roman"/>
              </a:rPr>
              <a:t>	C=B</a:t>
            </a:r>
            <a:r>
              <a:rPr lang="en-US" altLang="zh-CN" dirty="0" smtClean="0"/>
              <a:t> </a:t>
            </a:r>
            <a:r>
              <a:rPr lang="en-US" altLang="zh-CN" dirty="0" smtClean="0">
                <a:sym typeface="Symbol"/>
              </a:rPr>
              <a:t> </a:t>
            </a:r>
            <a:r>
              <a:rPr lang="en-US" altLang="zh-CN" dirty="0" smtClean="0"/>
              <a:t>(B&lt;&lt;&lt;2)</a:t>
            </a:r>
            <a:r>
              <a:rPr lang="en-US" altLang="zh-CN" dirty="0" smtClean="0">
                <a:sym typeface="Symbol"/>
              </a:rPr>
              <a:t>  </a:t>
            </a:r>
            <a:r>
              <a:rPr lang="en-US" altLang="zh-CN" dirty="0" smtClean="0"/>
              <a:t>(B&lt;&lt;&lt;10) </a:t>
            </a:r>
            <a:r>
              <a:rPr lang="en-US" altLang="zh-CN" dirty="0" smtClean="0">
                <a:sym typeface="Symbol"/>
              </a:rPr>
              <a:t> </a:t>
            </a:r>
            <a:r>
              <a:rPr lang="en-US" altLang="zh-CN" dirty="0" smtClean="0"/>
              <a:t>(B&lt;&lt;&lt;18)</a:t>
            </a:r>
            <a:r>
              <a:rPr lang="en-US" altLang="zh-CN" dirty="0" smtClean="0">
                <a:sym typeface="Symbol"/>
              </a:rPr>
              <a:t>  </a:t>
            </a:r>
            <a:r>
              <a:rPr lang="en-US" altLang="zh-CN" dirty="0" smtClean="0"/>
              <a:t>(B&lt;&lt;&lt;24)</a:t>
            </a:r>
          </a:p>
          <a:p>
            <a:pPr lvl="2"/>
            <a:r>
              <a:rPr lang="zh-CN" altLang="en-US" dirty="0" smtClean="0"/>
              <a:t>“</a:t>
            </a:r>
            <a:r>
              <a:rPr lang="en-US" altLang="zh-CN" dirty="0" smtClean="0"/>
              <a:t>&lt;&lt;&lt;</a:t>
            </a:r>
            <a:r>
              <a:rPr lang="zh-CN" altLang="en-US" dirty="0" smtClean="0"/>
              <a:t>”是循环左移</a:t>
            </a:r>
            <a:endParaRPr lang="en-US" altLang="zh-CN" dirty="0" smtClean="0"/>
          </a:p>
          <a:p>
            <a:pPr lvl="1"/>
            <a:r>
              <a:rPr lang="zh-CN" altLang="en-US" dirty="0" smtClean="0"/>
              <a:t>每轮</a:t>
            </a:r>
            <a:r>
              <a:rPr lang="en-US" altLang="zh-CN" dirty="0" smtClean="0"/>
              <a:t>4</a:t>
            </a:r>
            <a:r>
              <a:rPr lang="zh-CN" altLang="en-US" dirty="0" smtClean="0"/>
              <a:t>次查表，</a:t>
            </a:r>
            <a:r>
              <a:rPr lang="en-US" altLang="zh-CN" dirty="0" smtClean="0"/>
              <a:t>4</a:t>
            </a:r>
            <a:r>
              <a:rPr lang="zh-CN" altLang="en-US" dirty="0" smtClean="0"/>
              <a:t>次循环移位，</a:t>
            </a:r>
            <a:r>
              <a:rPr lang="en-US" altLang="zh-CN" dirty="0" smtClean="0"/>
              <a:t>8</a:t>
            </a:r>
            <a:r>
              <a:rPr lang="zh-CN" altLang="en-US" dirty="0" smtClean="0"/>
              <a:t>次异或</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43585475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S</a:t>
            </a:r>
            <a:r>
              <a:rPr lang="zh-CN" altLang="en-US" dirty="0" smtClean="0"/>
              <a:t>盒</a:t>
            </a:r>
            <a:endParaRPr lang="en-US" altLang="zh-CN" dirty="0" smtClean="0"/>
          </a:p>
          <a:p>
            <a:pPr lvl="1"/>
            <a:r>
              <a:rPr lang="en-US" altLang="zh-CN" dirty="0" smtClean="0"/>
              <a:t>8</a:t>
            </a:r>
            <a:r>
              <a:rPr lang="zh-CN" altLang="en-US" dirty="0" smtClean="0"/>
              <a:t>位输入，</a:t>
            </a:r>
            <a:r>
              <a:rPr lang="en-US" altLang="zh-CN" dirty="0" smtClean="0"/>
              <a:t>8</a:t>
            </a:r>
            <a:r>
              <a:rPr lang="zh-CN" altLang="en-US" dirty="0" smtClean="0"/>
              <a:t>位输出</a:t>
            </a:r>
            <a:endParaRPr lang="en-US" altLang="zh-CN" dirty="0" smtClean="0"/>
          </a:p>
          <a:p>
            <a:pPr lvl="1"/>
            <a:r>
              <a:rPr lang="zh-CN" altLang="en-US" dirty="0" smtClean="0"/>
              <a:t>输入的前</a:t>
            </a:r>
            <a:r>
              <a:rPr lang="en-US" altLang="zh-CN" dirty="0" smtClean="0"/>
              <a:t>4</a:t>
            </a:r>
            <a:r>
              <a:rPr lang="zh-CN" altLang="en-US" dirty="0" smtClean="0"/>
              <a:t>位选择行，后</a:t>
            </a:r>
            <a:r>
              <a:rPr lang="en-US" altLang="zh-CN" dirty="0" smtClean="0"/>
              <a:t>4</a:t>
            </a:r>
            <a:r>
              <a:rPr lang="zh-CN" altLang="en-US" dirty="0" smtClean="0"/>
              <a:t>位选择列</a:t>
            </a:r>
            <a:endParaRPr lang="zh-CN" altLang="en-US" dirty="0"/>
          </a:p>
        </p:txBody>
      </p:sp>
      <p:pic>
        <p:nvPicPr>
          <p:cNvPr id="180227" name="Picture 3"/>
          <p:cNvPicPr>
            <a:picLocks noChangeAspect="1" noChangeArrowheads="1"/>
          </p:cNvPicPr>
          <p:nvPr/>
        </p:nvPicPr>
        <p:blipFill>
          <a:blip r:embed="rId2" cstate="print"/>
          <a:srcRect/>
          <a:stretch>
            <a:fillRect/>
          </a:stretch>
        </p:blipFill>
        <p:spPr bwMode="auto">
          <a:xfrm>
            <a:off x="1714480" y="2744308"/>
            <a:ext cx="5929353" cy="3661995"/>
          </a:xfrm>
          <a:prstGeom prst="rect">
            <a:avLst/>
          </a:prstGeom>
          <a:noFill/>
          <a:ln w="9525">
            <a:noFill/>
            <a:miter lim="800000"/>
            <a:headEnd/>
            <a:tailEnd/>
          </a:ln>
          <a:effectLst/>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159</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462133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扩展置换</a:t>
            </a:r>
            <a:r>
              <a:rPr lang="en-US" altLang="zh-CN" dirty="0" smtClean="0"/>
              <a:t>E</a:t>
            </a:r>
            <a:endParaRPr lang="zh-CN" altLang="en-US" dirty="0"/>
          </a:p>
        </p:txBody>
      </p:sp>
      <p:sp>
        <p:nvSpPr>
          <p:cNvPr id="3" name="内容占位符 2"/>
          <p:cNvSpPr>
            <a:spLocks noGrp="1"/>
          </p:cNvSpPr>
          <p:nvPr>
            <p:ph idx="1"/>
          </p:nvPr>
        </p:nvSpPr>
        <p:spPr>
          <a:xfrm>
            <a:off x="457200" y="1295400"/>
            <a:ext cx="8363272" cy="5029200"/>
          </a:xfrm>
        </p:spPr>
        <p:txBody>
          <a:bodyPr/>
          <a:lstStyle/>
          <a:p>
            <a:r>
              <a:rPr lang="zh-CN" altLang="en-US" dirty="0" smtClean="0"/>
              <a:t>观察扩展置换</a:t>
            </a:r>
            <a:r>
              <a:rPr lang="en-US" altLang="zh-CN" dirty="0" smtClean="0"/>
              <a:t>E</a:t>
            </a:r>
          </a:p>
          <a:p>
            <a:pPr lvl="1"/>
            <a:r>
              <a:rPr lang="zh-CN" altLang="en-US" dirty="0" smtClean="0"/>
              <a:t>将</a:t>
            </a:r>
            <a:r>
              <a:rPr lang="en-US" altLang="zh-CN" dirty="0" smtClean="0"/>
              <a:t>32</a:t>
            </a:r>
            <a:r>
              <a:rPr lang="zh-CN" altLang="en-US" dirty="0" smtClean="0"/>
              <a:t>位输入分为</a:t>
            </a:r>
            <a:r>
              <a:rPr lang="en-US" altLang="zh-CN" dirty="0" smtClean="0"/>
              <a:t>8</a:t>
            </a:r>
            <a:r>
              <a:rPr lang="zh-CN" altLang="en-US" dirty="0" smtClean="0"/>
              <a:t>组，每组</a:t>
            </a:r>
            <a:r>
              <a:rPr lang="en-US" altLang="zh-CN" dirty="0" smtClean="0"/>
              <a:t>4</a:t>
            </a:r>
            <a:r>
              <a:rPr lang="zh-CN" altLang="en-US" dirty="0" smtClean="0"/>
              <a:t>位</a:t>
            </a:r>
            <a:endParaRPr lang="en-US" altLang="zh-CN" dirty="0" smtClean="0"/>
          </a:p>
          <a:p>
            <a:pPr lvl="1"/>
            <a:r>
              <a:rPr lang="zh-CN" altLang="en-US" dirty="0" smtClean="0"/>
              <a:t>从相邻两组的邻近位置各取</a:t>
            </a:r>
            <a:r>
              <a:rPr lang="en-US" altLang="zh-CN" dirty="0" smtClean="0"/>
              <a:t>1</a:t>
            </a:r>
            <a:r>
              <a:rPr lang="zh-CN" altLang="en-US" dirty="0" smtClean="0"/>
              <a:t>位</a:t>
            </a:r>
            <a:endParaRPr lang="en-US" altLang="zh-CN" dirty="0" smtClean="0"/>
          </a:p>
          <a:p>
            <a:pPr lvl="1"/>
            <a:r>
              <a:rPr lang="zh-CN" altLang="en-US" dirty="0" smtClean="0"/>
              <a:t>扩展置换</a:t>
            </a:r>
            <a:r>
              <a:rPr lang="en-US" altLang="zh-CN" dirty="0" smtClean="0"/>
              <a:t>E</a:t>
            </a:r>
          </a:p>
          <a:p>
            <a:pPr lvl="1"/>
            <a:endParaRPr lang="en-US" altLang="zh-CN" dirty="0" smtClean="0"/>
          </a:p>
          <a:p>
            <a:pPr lvl="1"/>
            <a:endParaRPr lang="en-US" altLang="zh-CN" dirty="0" smtClean="0"/>
          </a:p>
          <a:p>
            <a:r>
              <a:rPr lang="zh-CN" altLang="en-US" dirty="0" smtClean="0"/>
              <a:t>扩散作用</a:t>
            </a:r>
            <a:endParaRPr lang="en-US" altLang="zh-CN" dirty="0" smtClean="0"/>
          </a:p>
          <a:p>
            <a:pPr lvl="1"/>
            <a:r>
              <a:rPr lang="zh-CN" altLang="en-US" dirty="0" smtClean="0"/>
              <a:t>某一个比特，几轮操作后其影响会扩散到整个分组</a:t>
            </a:r>
            <a:r>
              <a:rPr lang="en-US" altLang="zh-CN" dirty="0" smtClean="0"/>
              <a:t>64</a:t>
            </a:r>
            <a:r>
              <a:rPr lang="zh-CN" altLang="en-US" dirty="0" smtClean="0"/>
              <a:t>位</a:t>
            </a:r>
            <a:endParaRPr lang="en-US" altLang="zh-CN" dirty="0" smtClean="0"/>
          </a:p>
        </p:txBody>
      </p:sp>
      <p:graphicFrame>
        <p:nvGraphicFramePr>
          <p:cNvPr id="9" name="表格 8"/>
          <p:cNvGraphicFramePr>
            <a:graphicFrameLocks noGrp="1"/>
          </p:cNvGraphicFramePr>
          <p:nvPr/>
        </p:nvGraphicFramePr>
        <p:xfrm>
          <a:off x="428602" y="3643314"/>
          <a:ext cx="8358240" cy="357190"/>
        </p:xfrm>
        <a:graphic>
          <a:graphicData uri="http://schemas.openxmlformats.org/drawingml/2006/table">
            <a:tbl>
              <a:tblPr firstRow="1" bandRow="1">
                <a:tableStyleId>{93296810-A885-4BE3-A3E7-6D5BEEA58F35}</a:tableStyleId>
              </a:tblPr>
              <a:tblGrid>
                <a:gridCol w="174130">
                  <a:extLst>
                    <a:ext uri="{9D8B030D-6E8A-4147-A177-3AD203B41FA5}">
                      <a16:colId xmlns:a16="http://schemas.microsoft.com/office/drawing/2014/main" val="20000"/>
                    </a:ext>
                  </a:extLst>
                </a:gridCol>
                <a:gridCol w="174130">
                  <a:extLst>
                    <a:ext uri="{9D8B030D-6E8A-4147-A177-3AD203B41FA5}">
                      <a16:colId xmlns:a16="http://schemas.microsoft.com/office/drawing/2014/main" val="20001"/>
                    </a:ext>
                  </a:extLst>
                </a:gridCol>
                <a:gridCol w="174130">
                  <a:extLst>
                    <a:ext uri="{9D8B030D-6E8A-4147-A177-3AD203B41FA5}">
                      <a16:colId xmlns:a16="http://schemas.microsoft.com/office/drawing/2014/main" val="20002"/>
                    </a:ext>
                  </a:extLst>
                </a:gridCol>
                <a:gridCol w="174130">
                  <a:extLst>
                    <a:ext uri="{9D8B030D-6E8A-4147-A177-3AD203B41FA5}">
                      <a16:colId xmlns:a16="http://schemas.microsoft.com/office/drawing/2014/main" val="20003"/>
                    </a:ext>
                  </a:extLst>
                </a:gridCol>
                <a:gridCol w="174130">
                  <a:extLst>
                    <a:ext uri="{9D8B030D-6E8A-4147-A177-3AD203B41FA5}">
                      <a16:colId xmlns:a16="http://schemas.microsoft.com/office/drawing/2014/main" val="20004"/>
                    </a:ext>
                  </a:extLst>
                </a:gridCol>
                <a:gridCol w="174130">
                  <a:extLst>
                    <a:ext uri="{9D8B030D-6E8A-4147-A177-3AD203B41FA5}">
                      <a16:colId xmlns:a16="http://schemas.microsoft.com/office/drawing/2014/main" val="20005"/>
                    </a:ext>
                  </a:extLst>
                </a:gridCol>
                <a:gridCol w="174130">
                  <a:extLst>
                    <a:ext uri="{9D8B030D-6E8A-4147-A177-3AD203B41FA5}">
                      <a16:colId xmlns:a16="http://schemas.microsoft.com/office/drawing/2014/main" val="20006"/>
                    </a:ext>
                  </a:extLst>
                </a:gridCol>
                <a:gridCol w="174130">
                  <a:extLst>
                    <a:ext uri="{9D8B030D-6E8A-4147-A177-3AD203B41FA5}">
                      <a16:colId xmlns:a16="http://schemas.microsoft.com/office/drawing/2014/main" val="20007"/>
                    </a:ext>
                  </a:extLst>
                </a:gridCol>
                <a:gridCol w="174130">
                  <a:extLst>
                    <a:ext uri="{9D8B030D-6E8A-4147-A177-3AD203B41FA5}">
                      <a16:colId xmlns:a16="http://schemas.microsoft.com/office/drawing/2014/main" val="20008"/>
                    </a:ext>
                  </a:extLst>
                </a:gridCol>
                <a:gridCol w="174130">
                  <a:extLst>
                    <a:ext uri="{9D8B030D-6E8A-4147-A177-3AD203B41FA5}">
                      <a16:colId xmlns:a16="http://schemas.microsoft.com/office/drawing/2014/main" val="20009"/>
                    </a:ext>
                  </a:extLst>
                </a:gridCol>
                <a:gridCol w="174130">
                  <a:extLst>
                    <a:ext uri="{9D8B030D-6E8A-4147-A177-3AD203B41FA5}">
                      <a16:colId xmlns:a16="http://schemas.microsoft.com/office/drawing/2014/main" val="20010"/>
                    </a:ext>
                  </a:extLst>
                </a:gridCol>
                <a:gridCol w="174130">
                  <a:extLst>
                    <a:ext uri="{9D8B030D-6E8A-4147-A177-3AD203B41FA5}">
                      <a16:colId xmlns:a16="http://schemas.microsoft.com/office/drawing/2014/main" val="20011"/>
                    </a:ext>
                  </a:extLst>
                </a:gridCol>
                <a:gridCol w="174130">
                  <a:extLst>
                    <a:ext uri="{9D8B030D-6E8A-4147-A177-3AD203B41FA5}">
                      <a16:colId xmlns:a16="http://schemas.microsoft.com/office/drawing/2014/main" val="20012"/>
                    </a:ext>
                  </a:extLst>
                </a:gridCol>
                <a:gridCol w="174130">
                  <a:extLst>
                    <a:ext uri="{9D8B030D-6E8A-4147-A177-3AD203B41FA5}">
                      <a16:colId xmlns:a16="http://schemas.microsoft.com/office/drawing/2014/main" val="20013"/>
                    </a:ext>
                  </a:extLst>
                </a:gridCol>
                <a:gridCol w="174130">
                  <a:extLst>
                    <a:ext uri="{9D8B030D-6E8A-4147-A177-3AD203B41FA5}">
                      <a16:colId xmlns:a16="http://schemas.microsoft.com/office/drawing/2014/main" val="20014"/>
                    </a:ext>
                  </a:extLst>
                </a:gridCol>
                <a:gridCol w="174130">
                  <a:extLst>
                    <a:ext uri="{9D8B030D-6E8A-4147-A177-3AD203B41FA5}">
                      <a16:colId xmlns:a16="http://schemas.microsoft.com/office/drawing/2014/main" val="20015"/>
                    </a:ext>
                  </a:extLst>
                </a:gridCol>
                <a:gridCol w="174130">
                  <a:extLst>
                    <a:ext uri="{9D8B030D-6E8A-4147-A177-3AD203B41FA5}">
                      <a16:colId xmlns:a16="http://schemas.microsoft.com/office/drawing/2014/main" val="20016"/>
                    </a:ext>
                  </a:extLst>
                </a:gridCol>
                <a:gridCol w="174130">
                  <a:extLst>
                    <a:ext uri="{9D8B030D-6E8A-4147-A177-3AD203B41FA5}">
                      <a16:colId xmlns:a16="http://schemas.microsoft.com/office/drawing/2014/main" val="20017"/>
                    </a:ext>
                  </a:extLst>
                </a:gridCol>
                <a:gridCol w="174130">
                  <a:extLst>
                    <a:ext uri="{9D8B030D-6E8A-4147-A177-3AD203B41FA5}">
                      <a16:colId xmlns:a16="http://schemas.microsoft.com/office/drawing/2014/main" val="20018"/>
                    </a:ext>
                  </a:extLst>
                </a:gridCol>
                <a:gridCol w="174130">
                  <a:extLst>
                    <a:ext uri="{9D8B030D-6E8A-4147-A177-3AD203B41FA5}">
                      <a16:colId xmlns:a16="http://schemas.microsoft.com/office/drawing/2014/main" val="20019"/>
                    </a:ext>
                  </a:extLst>
                </a:gridCol>
                <a:gridCol w="174130">
                  <a:extLst>
                    <a:ext uri="{9D8B030D-6E8A-4147-A177-3AD203B41FA5}">
                      <a16:colId xmlns:a16="http://schemas.microsoft.com/office/drawing/2014/main" val="20020"/>
                    </a:ext>
                  </a:extLst>
                </a:gridCol>
                <a:gridCol w="174130">
                  <a:extLst>
                    <a:ext uri="{9D8B030D-6E8A-4147-A177-3AD203B41FA5}">
                      <a16:colId xmlns:a16="http://schemas.microsoft.com/office/drawing/2014/main" val="20021"/>
                    </a:ext>
                  </a:extLst>
                </a:gridCol>
                <a:gridCol w="174130">
                  <a:extLst>
                    <a:ext uri="{9D8B030D-6E8A-4147-A177-3AD203B41FA5}">
                      <a16:colId xmlns:a16="http://schemas.microsoft.com/office/drawing/2014/main" val="20022"/>
                    </a:ext>
                  </a:extLst>
                </a:gridCol>
                <a:gridCol w="174130">
                  <a:extLst>
                    <a:ext uri="{9D8B030D-6E8A-4147-A177-3AD203B41FA5}">
                      <a16:colId xmlns:a16="http://schemas.microsoft.com/office/drawing/2014/main" val="20023"/>
                    </a:ext>
                  </a:extLst>
                </a:gridCol>
                <a:gridCol w="174130">
                  <a:extLst>
                    <a:ext uri="{9D8B030D-6E8A-4147-A177-3AD203B41FA5}">
                      <a16:colId xmlns:a16="http://schemas.microsoft.com/office/drawing/2014/main" val="20024"/>
                    </a:ext>
                  </a:extLst>
                </a:gridCol>
                <a:gridCol w="174130">
                  <a:extLst>
                    <a:ext uri="{9D8B030D-6E8A-4147-A177-3AD203B41FA5}">
                      <a16:colId xmlns:a16="http://schemas.microsoft.com/office/drawing/2014/main" val="20025"/>
                    </a:ext>
                  </a:extLst>
                </a:gridCol>
                <a:gridCol w="174130">
                  <a:extLst>
                    <a:ext uri="{9D8B030D-6E8A-4147-A177-3AD203B41FA5}">
                      <a16:colId xmlns:a16="http://schemas.microsoft.com/office/drawing/2014/main" val="20026"/>
                    </a:ext>
                  </a:extLst>
                </a:gridCol>
                <a:gridCol w="174130">
                  <a:extLst>
                    <a:ext uri="{9D8B030D-6E8A-4147-A177-3AD203B41FA5}">
                      <a16:colId xmlns:a16="http://schemas.microsoft.com/office/drawing/2014/main" val="20027"/>
                    </a:ext>
                  </a:extLst>
                </a:gridCol>
                <a:gridCol w="174130">
                  <a:extLst>
                    <a:ext uri="{9D8B030D-6E8A-4147-A177-3AD203B41FA5}">
                      <a16:colId xmlns:a16="http://schemas.microsoft.com/office/drawing/2014/main" val="20028"/>
                    </a:ext>
                  </a:extLst>
                </a:gridCol>
                <a:gridCol w="174130">
                  <a:extLst>
                    <a:ext uri="{9D8B030D-6E8A-4147-A177-3AD203B41FA5}">
                      <a16:colId xmlns:a16="http://schemas.microsoft.com/office/drawing/2014/main" val="20029"/>
                    </a:ext>
                  </a:extLst>
                </a:gridCol>
                <a:gridCol w="174130">
                  <a:extLst>
                    <a:ext uri="{9D8B030D-6E8A-4147-A177-3AD203B41FA5}">
                      <a16:colId xmlns:a16="http://schemas.microsoft.com/office/drawing/2014/main" val="20030"/>
                    </a:ext>
                  </a:extLst>
                </a:gridCol>
                <a:gridCol w="174130">
                  <a:extLst>
                    <a:ext uri="{9D8B030D-6E8A-4147-A177-3AD203B41FA5}">
                      <a16:colId xmlns:a16="http://schemas.microsoft.com/office/drawing/2014/main" val="20031"/>
                    </a:ext>
                  </a:extLst>
                </a:gridCol>
                <a:gridCol w="174130">
                  <a:extLst>
                    <a:ext uri="{9D8B030D-6E8A-4147-A177-3AD203B41FA5}">
                      <a16:colId xmlns:a16="http://schemas.microsoft.com/office/drawing/2014/main" val="20032"/>
                    </a:ext>
                  </a:extLst>
                </a:gridCol>
                <a:gridCol w="174130">
                  <a:extLst>
                    <a:ext uri="{9D8B030D-6E8A-4147-A177-3AD203B41FA5}">
                      <a16:colId xmlns:a16="http://schemas.microsoft.com/office/drawing/2014/main" val="20033"/>
                    </a:ext>
                  </a:extLst>
                </a:gridCol>
                <a:gridCol w="174130">
                  <a:extLst>
                    <a:ext uri="{9D8B030D-6E8A-4147-A177-3AD203B41FA5}">
                      <a16:colId xmlns:a16="http://schemas.microsoft.com/office/drawing/2014/main" val="20034"/>
                    </a:ext>
                  </a:extLst>
                </a:gridCol>
                <a:gridCol w="174130">
                  <a:extLst>
                    <a:ext uri="{9D8B030D-6E8A-4147-A177-3AD203B41FA5}">
                      <a16:colId xmlns:a16="http://schemas.microsoft.com/office/drawing/2014/main" val="20035"/>
                    </a:ext>
                  </a:extLst>
                </a:gridCol>
                <a:gridCol w="174130">
                  <a:extLst>
                    <a:ext uri="{9D8B030D-6E8A-4147-A177-3AD203B41FA5}">
                      <a16:colId xmlns:a16="http://schemas.microsoft.com/office/drawing/2014/main" val="20036"/>
                    </a:ext>
                  </a:extLst>
                </a:gridCol>
                <a:gridCol w="174130">
                  <a:extLst>
                    <a:ext uri="{9D8B030D-6E8A-4147-A177-3AD203B41FA5}">
                      <a16:colId xmlns:a16="http://schemas.microsoft.com/office/drawing/2014/main" val="20037"/>
                    </a:ext>
                  </a:extLst>
                </a:gridCol>
                <a:gridCol w="174130">
                  <a:extLst>
                    <a:ext uri="{9D8B030D-6E8A-4147-A177-3AD203B41FA5}">
                      <a16:colId xmlns:a16="http://schemas.microsoft.com/office/drawing/2014/main" val="20038"/>
                    </a:ext>
                  </a:extLst>
                </a:gridCol>
                <a:gridCol w="174130">
                  <a:extLst>
                    <a:ext uri="{9D8B030D-6E8A-4147-A177-3AD203B41FA5}">
                      <a16:colId xmlns:a16="http://schemas.microsoft.com/office/drawing/2014/main" val="20039"/>
                    </a:ext>
                  </a:extLst>
                </a:gridCol>
                <a:gridCol w="174130">
                  <a:extLst>
                    <a:ext uri="{9D8B030D-6E8A-4147-A177-3AD203B41FA5}">
                      <a16:colId xmlns:a16="http://schemas.microsoft.com/office/drawing/2014/main" val="20040"/>
                    </a:ext>
                  </a:extLst>
                </a:gridCol>
                <a:gridCol w="174130">
                  <a:extLst>
                    <a:ext uri="{9D8B030D-6E8A-4147-A177-3AD203B41FA5}">
                      <a16:colId xmlns:a16="http://schemas.microsoft.com/office/drawing/2014/main" val="20041"/>
                    </a:ext>
                  </a:extLst>
                </a:gridCol>
                <a:gridCol w="174130">
                  <a:extLst>
                    <a:ext uri="{9D8B030D-6E8A-4147-A177-3AD203B41FA5}">
                      <a16:colId xmlns:a16="http://schemas.microsoft.com/office/drawing/2014/main" val="20042"/>
                    </a:ext>
                  </a:extLst>
                </a:gridCol>
                <a:gridCol w="174130">
                  <a:extLst>
                    <a:ext uri="{9D8B030D-6E8A-4147-A177-3AD203B41FA5}">
                      <a16:colId xmlns:a16="http://schemas.microsoft.com/office/drawing/2014/main" val="20043"/>
                    </a:ext>
                  </a:extLst>
                </a:gridCol>
                <a:gridCol w="174130">
                  <a:extLst>
                    <a:ext uri="{9D8B030D-6E8A-4147-A177-3AD203B41FA5}">
                      <a16:colId xmlns:a16="http://schemas.microsoft.com/office/drawing/2014/main" val="20044"/>
                    </a:ext>
                  </a:extLst>
                </a:gridCol>
                <a:gridCol w="174130">
                  <a:extLst>
                    <a:ext uri="{9D8B030D-6E8A-4147-A177-3AD203B41FA5}">
                      <a16:colId xmlns:a16="http://schemas.microsoft.com/office/drawing/2014/main" val="20045"/>
                    </a:ext>
                  </a:extLst>
                </a:gridCol>
                <a:gridCol w="174130">
                  <a:extLst>
                    <a:ext uri="{9D8B030D-6E8A-4147-A177-3AD203B41FA5}">
                      <a16:colId xmlns:a16="http://schemas.microsoft.com/office/drawing/2014/main" val="20046"/>
                    </a:ext>
                  </a:extLst>
                </a:gridCol>
                <a:gridCol w="174130">
                  <a:extLst>
                    <a:ext uri="{9D8B030D-6E8A-4147-A177-3AD203B41FA5}">
                      <a16:colId xmlns:a16="http://schemas.microsoft.com/office/drawing/2014/main" val="20047"/>
                    </a:ext>
                  </a:extLst>
                </a:gridCol>
              </a:tblGrid>
              <a:tr h="357190">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nvGraphicFramePr>
        <p:xfrm>
          <a:off x="428602" y="3643314"/>
          <a:ext cx="8358240" cy="357190"/>
        </p:xfrm>
        <a:graphic>
          <a:graphicData uri="http://schemas.openxmlformats.org/drawingml/2006/table">
            <a:tbl>
              <a:tblPr firstRow="1" bandRow="1">
                <a:tableStyleId>{93296810-A885-4BE3-A3E7-6D5BEEA58F35}</a:tableStyleId>
              </a:tblPr>
              <a:tblGrid>
                <a:gridCol w="174130">
                  <a:extLst>
                    <a:ext uri="{9D8B030D-6E8A-4147-A177-3AD203B41FA5}">
                      <a16:colId xmlns:a16="http://schemas.microsoft.com/office/drawing/2014/main" val="20000"/>
                    </a:ext>
                  </a:extLst>
                </a:gridCol>
                <a:gridCol w="174130">
                  <a:extLst>
                    <a:ext uri="{9D8B030D-6E8A-4147-A177-3AD203B41FA5}">
                      <a16:colId xmlns:a16="http://schemas.microsoft.com/office/drawing/2014/main" val="20001"/>
                    </a:ext>
                  </a:extLst>
                </a:gridCol>
                <a:gridCol w="174130">
                  <a:extLst>
                    <a:ext uri="{9D8B030D-6E8A-4147-A177-3AD203B41FA5}">
                      <a16:colId xmlns:a16="http://schemas.microsoft.com/office/drawing/2014/main" val="20002"/>
                    </a:ext>
                  </a:extLst>
                </a:gridCol>
                <a:gridCol w="174130">
                  <a:extLst>
                    <a:ext uri="{9D8B030D-6E8A-4147-A177-3AD203B41FA5}">
                      <a16:colId xmlns:a16="http://schemas.microsoft.com/office/drawing/2014/main" val="20003"/>
                    </a:ext>
                  </a:extLst>
                </a:gridCol>
                <a:gridCol w="174130">
                  <a:extLst>
                    <a:ext uri="{9D8B030D-6E8A-4147-A177-3AD203B41FA5}">
                      <a16:colId xmlns:a16="http://schemas.microsoft.com/office/drawing/2014/main" val="20004"/>
                    </a:ext>
                  </a:extLst>
                </a:gridCol>
                <a:gridCol w="174130">
                  <a:extLst>
                    <a:ext uri="{9D8B030D-6E8A-4147-A177-3AD203B41FA5}">
                      <a16:colId xmlns:a16="http://schemas.microsoft.com/office/drawing/2014/main" val="20005"/>
                    </a:ext>
                  </a:extLst>
                </a:gridCol>
                <a:gridCol w="174130">
                  <a:extLst>
                    <a:ext uri="{9D8B030D-6E8A-4147-A177-3AD203B41FA5}">
                      <a16:colId xmlns:a16="http://schemas.microsoft.com/office/drawing/2014/main" val="20006"/>
                    </a:ext>
                  </a:extLst>
                </a:gridCol>
                <a:gridCol w="174130">
                  <a:extLst>
                    <a:ext uri="{9D8B030D-6E8A-4147-A177-3AD203B41FA5}">
                      <a16:colId xmlns:a16="http://schemas.microsoft.com/office/drawing/2014/main" val="20007"/>
                    </a:ext>
                  </a:extLst>
                </a:gridCol>
                <a:gridCol w="174130">
                  <a:extLst>
                    <a:ext uri="{9D8B030D-6E8A-4147-A177-3AD203B41FA5}">
                      <a16:colId xmlns:a16="http://schemas.microsoft.com/office/drawing/2014/main" val="20008"/>
                    </a:ext>
                  </a:extLst>
                </a:gridCol>
                <a:gridCol w="174130">
                  <a:extLst>
                    <a:ext uri="{9D8B030D-6E8A-4147-A177-3AD203B41FA5}">
                      <a16:colId xmlns:a16="http://schemas.microsoft.com/office/drawing/2014/main" val="20009"/>
                    </a:ext>
                  </a:extLst>
                </a:gridCol>
                <a:gridCol w="174130">
                  <a:extLst>
                    <a:ext uri="{9D8B030D-6E8A-4147-A177-3AD203B41FA5}">
                      <a16:colId xmlns:a16="http://schemas.microsoft.com/office/drawing/2014/main" val="20010"/>
                    </a:ext>
                  </a:extLst>
                </a:gridCol>
                <a:gridCol w="174130">
                  <a:extLst>
                    <a:ext uri="{9D8B030D-6E8A-4147-A177-3AD203B41FA5}">
                      <a16:colId xmlns:a16="http://schemas.microsoft.com/office/drawing/2014/main" val="20011"/>
                    </a:ext>
                  </a:extLst>
                </a:gridCol>
                <a:gridCol w="174130">
                  <a:extLst>
                    <a:ext uri="{9D8B030D-6E8A-4147-A177-3AD203B41FA5}">
                      <a16:colId xmlns:a16="http://schemas.microsoft.com/office/drawing/2014/main" val="20012"/>
                    </a:ext>
                  </a:extLst>
                </a:gridCol>
                <a:gridCol w="174130">
                  <a:extLst>
                    <a:ext uri="{9D8B030D-6E8A-4147-A177-3AD203B41FA5}">
                      <a16:colId xmlns:a16="http://schemas.microsoft.com/office/drawing/2014/main" val="20013"/>
                    </a:ext>
                  </a:extLst>
                </a:gridCol>
                <a:gridCol w="174130">
                  <a:extLst>
                    <a:ext uri="{9D8B030D-6E8A-4147-A177-3AD203B41FA5}">
                      <a16:colId xmlns:a16="http://schemas.microsoft.com/office/drawing/2014/main" val="20014"/>
                    </a:ext>
                  </a:extLst>
                </a:gridCol>
                <a:gridCol w="174130">
                  <a:extLst>
                    <a:ext uri="{9D8B030D-6E8A-4147-A177-3AD203B41FA5}">
                      <a16:colId xmlns:a16="http://schemas.microsoft.com/office/drawing/2014/main" val="20015"/>
                    </a:ext>
                  </a:extLst>
                </a:gridCol>
                <a:gridCol w="174130">
                  <a:extLst>
                    <a:ext uri="{9D8B030D-6E8A-4147-A177-3AD203B41FA5}">
                      <a16:colId xmlns:a16="http://schemas.microsoft.com/office/drawing/2014/main" val="20016"/>
                    </a:ext>
                  </a:extLst>
                </a:gridCol>
                <a:gridCol w="174130">
                  <a:extLst>
                    <a:ext uri="{9D8B030D-6E8A-4147-A177-3AD203B41FA5}">
                      <a16:colId xmlns:a16="http://schemas.microsoft.com/office/drawing/2014/main" val="20017"/>
                    </a:ext>
                  </a:extLst>
                </a:gridCol>
                <a:gridCol w="174130">
                  <a:extLst>
                    <a:ext uri="{9D8B030D-6E8A-4147-A177-3AD203B41FA5}">
                      <a16:colId xmlns:a16="http://schemas.microsoft.com/office/drawing/2014/main" val="20018"/>
                    </a:ext>
                  </a:extLst>
                </a:gridCol>
                <a:gridCol w="174130">
                  <a:extLst>
                    <a:ext uri="{9D8B030D-6E8A-4147-A177-3AD203B41FA5}">
                      <a16:colId xmlns:a16="http://schemas.microsoft.com/office/drawing/2014/main" val="20019"/>
                    </a:ext>
                  </a:extLst>
                </a:gridCol>
                <a:gridCol w="174130">
                  <a:extLst>
                    <a:ext uri="{9D8B030D-6E8A-4147-A177-3AD203B41FA5}">
                      <a16:colId xmlns:a16="http://schemas.microsoft.com/office/drawing/2014/main" val="20020"/>
                    </a:ext>
                  </a:extLst>
                </a:gridCol>
                <a:gridCol w="174130">
                  <a:extLst>
                    <a:ext uri="{9D8B030D-6E8A-4147-A177-3AD203B41FA5}">
                      <a16:colId xmlns:a16="http://schemas.microsoft.com/office/drawing/2014/main" val="20021"/>
                    </a:ext>
                  </a:extLst>
                </a:gridCol>
                <a:gridCol w="174130">
                  <a:extLst>
                    <a:ext uri="{9D8B030D-6E8A-4147-A177-3AD203B41FA5}">
                      <a16:colId xmlns:a16="http://schemas.microsoft.com/office/drawing/2014/main" val="20022"/>
                    </a:ext>
                  </a:extLst>
                </a:gridCol>
                <a:gridCol w="174130">
                  <a:extLst>
                    <a:ext uri="{9D8B030D-6E8A-4147-A177-3AD203B41FA5}">
                      <a16:colId xmlns:a16="http://schemas.microsoft.com/office/drawing/2014/main" val="20023"/>
                    </a:ext>
                  </a:extLst>
                </a:gridCol>
                <a:gridCol w="174130">
                  <a:extLst>
                    <a:ext uri="{9D8B030D-6E8A-4147-A177-3AD203B41FA5}">
                      <a16:colId xmlns:a16="http://schemas.microsoft.com/office/drawing/2014/main" val="20024"/>
                    </a:ext>
                  </a:extLst>
                </a:gridCol>
                <a:gridCol w="174130">
                  <a:extLst>
                    <a:ext uri="{9D8B030D-6E8A-4147-A177-3AD203B41FA5}">
                      <a16:colId xmlns:a16="http://schemas.microsoft.com/office/drawing/2014/main" val="20025"/>
                    </a:ext>
                  </a:extLst>
                </a:gridCol>
                <a:gridCol w="174130">
                  <a:extLst>
                    <a:ext uri="{9D8B030D-6E8A-4147-A177-3AD203B41FA5}">
                      <a16:colId xmlns:a16="http://schemas.microsoft.com/office/drawing/2014/main" val="20026"/>
                    </a:ext>
                  </a:extLst>
                </a:gridCol>
                <a:gridCol w="174130">
                  <a:extLst>
                    <a:ext uri="{9D8B030D-6E8A-4147-A177-3AD203B41FA5}">
                      <a16:colId xmlns:a16="http://schemas.microsoft.com/office/drawing/2014/main" val="20027"/>
                    </a:ext>
                  </a:extLst>
                </a:gridCol>
                <a:gridCol w="174130">
                  <a:extLst>
                    <a:ext uri="{9D8B030D-6E8A-4147-A177-3AD203B41FA5}">
                      <a16:colId xmlns:a16="http://schemas.microsoft.com/office/drawing/2014/main" val="20028"/>
                    </a:ext>
                  </a:extLst>
                </a:gridCol>
                <a:gridCol w="174130">
                  <a:extLst>
                    <a:ext uri="{9D8B030D-6E8A-4147-A177-3AD203B41FA5}">
                      <a16:colId xmlns:a16="http://schemas.microsoft.com/office/drawing/2014/main" val="20029"/>
                    </a:ext>
                  </a:extLst>
                </a:gridCol>
                <a:gridCol w="174130">
                  <a:extLst>
                    <a:ext uri="{9D8B030D-6E8A-4147-A177-3AD203B41FA5}">
                      <a16:colId xmlns:a16="http://schemas.microsoft.com/office/drawing/2014/main" val="20030"/>
                    </a:ext>
                  </a:extLst>
                </a:gridCol>
                <a:gridCol w="174130">
                  <a:extLst>
                    <a:ext uri="{9D8B030D-6E8A-4147-A177-3AD203B41FA5}">
                      <a16:colId xmlns:a16="http://schemas.microsoft.com/office/drawing/2014/main" val="20031"/>
                    </a:ext>
                  </a:extLst>
                </a:gridCol>
                <a:gridCol w="174130">
                  <a:extLst>
                    <a:ext uri="{9D8B030D-6E8A-4147-A177-3AD203B41FA5}">
                      <a16:colId xmlns:a16="http://schemas.microsoft.com/office/drawing/2014/main" val="20032"/>
                    </a:ext>
                  </a:extLst>
                </a:gridCol>
                <a:gridCol w="174130">
                  <a:extLst>
                    <a:ext uri="{9D8B030D-6E8A-4147-A177-3AD203B41FA5}">
                      <a16:colId xmlns:a16="http://schemas.microsoft.com/office/drawing/2014/main" val="20033"/>
                    </a:ext>
                  </a:extLst>
                </a:gridCol>
                <a:gridCol w="174130">
                  <a:extLst>
                    <a:ext uri="{9D8B030D-6E8A-4147-A177-3AD203B41FA5}">
                      <a16:colId xmlns:a16="http://schemas.microsoft.com/office/drawing/2014/main" val="20034"/>
                    </a:ext>
                  </a:extLst>
                </a:gridCol>
                <a:gridCol w="174130">
                  <a:extLst>
                    <a:ext uri="{9D8B030D-6E8A-4147-A177-3AD203B41FA5}">
                      <a16:colId xmlns:a16="http://schemas.microsoft.com/office/drawing/2014/main" val="20035"/>
                    </a:ext>
                  </a:extLst>
                </a:gridCol>
                <a:gridCol w="174130">
                  <a:extLst>
                    <a:ext uri="{9D8B030D-6E8A-4147-A177-3AD203B41FA5}">
                      <a16:colId xmlns:a16="http://schemas.microsoft.com/office/drawing/2014/main" val="20036"/>
                    </a:ext>
                  </a:extLst>
                </a:gridCol>
                <a:gridCol w="174130">
                  <a:extLst>
                    <a:ext uri="{9D8B030D-6E8A-4147-A177-3AD203B41FA5}">
                      <a16:colId xmlns:a16="http://schemas.microsoft.com/office/drawing/2014/main" val="20037"/>
                    </a:ext>
                  </a:extLst>
                </a:gridCol>
                <a:gridCol w="174130">
                  <a:extLst>
                    <a:ext uri="{9D8B030D-6E8A-4147-A177-3AD203B41FA5}">
                      <a16:colId xmlns:a16="http://schemas.microsoft.com/office/drawing/2014/main" val="20038"/>
                    </a:ext>
                  </a:extLst>
                </a:gridCol>
                <a:gridCol w="174130">
                  <a:extLst>
                    <a:ext uri="{9D8B030D-6E8A-4147-A177-3AD203B41FA5}">
                      <a16:colId xmlns:a16="http://schemas.microsoft.com/office/drawing/2014/main" val="20039"/>
                    </a:ext>
                  </a:extLst>
                </a:gridCol>
                <a:gridCol w="174130">
                  <a:extLst>
                    <a:ext uri="{9D8B030D-6E8A-4147-A177-3AD203B41FA5}">
                      <a16:colId xmlns:a16="http://schemas.microsoft.com/office/drawing/2014/main" val="20040"/>
                    </a:ext>
                  </a:extLst>
                </a:gridCol>
                <a:gridCol w="174130">
                  <a:extLst>
                    <a:ext uri="{9D8B030D-6E8A-4147-A177-3AD203B41FA5}">
                      <a16:colId xmlns:a16="http://schemas.microsoft.com/office/drawing/2014/main" val="20041"/>
                    </a:ext>
                  </a:extLst>
                </a:gridCol>
                <a:gridCol w="174130">
                  <a:extLst>
                    <a:ext uri="{9D8B030D-6E8A-4147-A177-3AD203B41FA5}">
                      <a16:colId xmlns:a16="http://schemas.microsoft.com/office/drawing/2014/main" val="20042"/>
                    </a:ext>
                  </a:extLst>
                </a:gridCol>
                <a:gridCol w="174130">
                  <a:extLst>
                    <a:ext uri="{9D8B030D-6E8A-4147-A177-3AD203B41FA5}">
                      <a16:colId xmlns:a16="http://schemas.microsoft.com/office/drawing/2014/main" val="20043"/>
                    </a:ext>
                  </a:extLst>
                </a:gridCol>
                <a:gridCol w="174130">
                  <a:extLst>
                    <a:ext uri="{9D8B030D-6E8A-4147-A177-3AD203B41FA5}">
                      <a16:colId xmlns:a16="http://schemas.microsoft.com/office/drawing/2014/main" val="20044"/>
                    </a:ext>
                  </a:extLst>
                </a:gridCol>
                <a:gridCol w="174130">
                  <a:extLst>
                    <a:ext uri="{9D8B030D-6E8A-4147-A177-3AD203B41FA5}">
                      <a16:colId xmlns:a16="http://schemas.microsoft.com/office/drawing/2014/main" val="20045"/>
                    </a:ext>
                  </a:extLst>
                </a:gridCol>
                <a:gridCol w="174130">
                  <a:extLst>
                    <a:ext uri="{9D8B030D-6E8A-4147-A177-3AD203B41FA5}">
                      <a16:colId xmlns:a16="http://schemas.microsoft.com/office/drawing/2014/main" val="20046"/>
                    </a:ext>
                  </a:extLst>
                </a:gridCol>
                <a:gridCol w="174130">
                  <a:extLst>
                    <a:ext uri="{9D8B030D-6E8A-4147-A177-3AD203B41FA5}">
                      <a16:colId xmlns:a16="http://schemas.microsoft.com/office/drawing/2014/main" val="20047"/>
                    </a:ext>
                  </a:extLst>
                </a:gridCol>
              </a:tblGrid>
              <a:tr h="357190">
                <a:tc>
                  <a:txBody>
                    <a:bodyPr/>
                    <a:lstStyle/>
                    <a:p>
                      <a:pPr algn="ctr"/>
                      <a:r>
                        <a:rPr lang="en-US" altLang="zh-CN" sz="1200" dirty="0" smtClean="0">
                          <a:solidFill>
                            <a:schemeClr val="bg1"/>
                          </a:solidFill>
                          <a:latin typeface="Times New Roman" pitchFamily="18" charset="0"/>
                          <a:cs typeface="Times New Roman" pitchFamily="18" charset="0"/>
                        </a:rPr>
                        <a:t>32</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5</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4</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9</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8</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13</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12</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17</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16</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solidFill>
                            <a:schemeClr val="bg1"/>
                          </a:solidFill>
                          <a:latin typeface="Times New Roman" pitchFamily="18" charset="0"/>
                          <a:cs typeface="Times New Roman" pitchFamily="18" charset="0"/>
                        </a:rPr>
                        <a:t>25</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solidFill>
                            <a:schemeClr val="bg1"/>
                          </a:solidFill>
                          <a:latin typeface="Times New Roman" pitchFamily="18" charset="0"/>
                          <a:cs typeface="Times New Roman" pitchFamily="18" charset="0"/>
                        </a:rPr>
                        <a:t>24</a:t>
                      </a:r>
                      <a:endParaRPr lang="zh-CN" altLang="en-US" sz="1200" dirty="0">
                        <a:solidFill>
                          <a:schemeClr val="bg1"/>
                        </a:solidFill>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FF000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FF0000"/>
                    </a:solidFill>
                  </a:tcPr>
                </a:tc>
                <a:extLst>
                  <a:ext uri="{0D108BD9-81ED-4DB2-BD59-A6C34878D82A}">
                    <a16:rowId xmlns:a16="http://schemas.microsoft.com/office/drawing/2014/main" val="10000"/>
                  </a:ext>
                </a:extLst>
              </a:tr>
            </a:tbl>
          </a:graphicData>
        </a:graphic>
      </p:graphicFrame>
      <p:graphicFrame>
        <p:nvGraphicFramePr>
          <p:cNvPr id="11" name="表格 10"/>
          <p:cNvGraphicFramePr>
            <a:graphicFrameLocks noGrp="1"/>
          </p:cNvGraphicFramePr>
          <p:nvPr/>
        </p:nvGraphicFramePr>
        <p:xfrm>
          <a:off x="428596" y="5429264"/>
          <a:ext cx="8358240" cy="357190"/>
        </p:xfrm>
        <a:graphic>
          <a:graphicData uri="http://schemas.openxmlformats.org/drawingml/2006/table">
            <a:tbl>
              <a:tblPr firstRow="1" bandRow="1">
                <a:tableStyleId>{93296810-A885-4BE3-A3E7-6D5BEEA58F35}</a:tableStyleId>
              </a:tblPr>
              <a:tblGrid>
                <a:gridCol w="174130">
                  <a:extLst>
                    <a:ext uri="{9D8B030D-6E8A-4147-A177-3AD203B41FA5}">
                      <a16:colId xmlns:a16="http://schemas.microsoft.com/office/drawing/2014/main" val="20000"/>
                    </a:ext>
                  </a:extLst>
                </a:gridCol>
                <a:gridCol w="174130">
                  <a:extLst>
                    <a:ext uri="{9D8B030D-6E8A-4147-A177-3AD203B41FA5}">
                      <a16:colId xmlns:a16="http://schemas.microsoft.com/office/drawing/2014/main" val="20001"/>
                    </a:ext>
                  </a:extLst>
                </a:gridCol>
                <a:gridCol w="174130">
                  <a:extLst>
                    <a:ext uri="{9D8B030D-6E8A-4147-A177-3AD203B41FA5}">
                      <a16:colId xmlns:a16="http://schemas.microsoft.com/office/drawing/2014/main" val="20002"/>
                    </a:ext>
                  </a:extLst>
                </a:gridCol>
                <a:gridCol w="174130">
                  <a:extLst>
                    <a:ext uri="{9D8B030D-6E8A-4147-A177-3AD203B41FA5}">
                      <a16:colId xmlns:a16="http://schemas.microsoft.com/office/drawing/2014/main" val="20003"/>
                    </a:ext>
                  </a:extLst>
                </a:gridCol>
                <a:gridCol w="174130">
                  <a:extLst>
                    <a:ext uri="{9D8B030D-6E8A-4147-A177-3AD203B41FA5}">
                      <a16:colId xmlns:a16="http://schemas.microsoft.com/office/drawing/2014/main" val="20004"/>
                    </a:ext>
                  </a:extLst>
                </a:gridCol>
                <a:gridCol w="174130">
                  <a:extLst>
                    <a:ext uri="{9D8B030D-6E8A-4147-A177-3AD203B41FA5}">
                      <a16:colId xmlns:a16="http://schemas.microsoft.com/office/drawing/2014/main" val="20005"/>
                    </a:ext>
                  </a:extLst>
                </a:gridCol>
                <a:gridCol w="174130">
                  <a:extLst>
                    <a:ext uri="{9D8B030D-6E8A-4147-A177-3AD203B41FA5}">
                      <a16:colId xmlns:a16="http://schemas.microsoft.com/office/drawing/2014/main" val="20006"/>
                    </a:ext>
                  </a:extLst>
                </a:gridCol>
                <a:gridCol w="174130">
                  <a:extLst>
                    <a:ext uri="{9D8B030D-6E8A-4147-A177-3AD203B41FA5}">
                      <a16:colId xmlns:a16="http://schemas.microsoft.com/office/drawing/2014/main" val="20007"/>
                    </a:ext>
                  </a:extLst>
                </a:gridCol>
                <a:gridCol w="174130">
                  <a:extLst>
                    <a:ext uri="{9D8B030D-6E8A-4147-A177-3AD203B41FA5}">
                      <a16:colId xmlns:a16="http://schemas.microsoft.com/office/drawing/2014/main" val="20008"/>
                    </a:ext>
                  </a:extLst>
                </a:gridCol>
                <a:gridCol w="174130">
                  <a:extLst>
                    <a:ext uri="{9D8B030D-6E8A-4147-A177-3AD203B41FA5}">
                      <a16:colId xmlns:a16="http://schemas.microsoft.com/office/drawing/2014/main" val="20009"/>
                    </a:ext>
                  </a:extLst>
                </a:gridCol>
                <a:gridCol w="174130">
                  <a:extLst>
                    <a:ext uri="{9D8B030D-6E8A-4147-A177-3AD203B41FA5}">
                      <a16:colId xmlns:a16="http://schemas.microsoft.com/office/drawing/2014/main" val="20010"/>
                    </a:ext>
                  </a:extLst>
                </a:gridCol>
                <a:gridCol w="174130">
                  <a:extLst>
                    <a:ext uri="{9D8B030D-6E8A-4147-A177-3AD203B41FA5}">
                      <a16:colId xmlns:a16="http://schemas.microsoft.com/office/drawing/2014/main" val="20011"/>
                    </a:ext>
                  </a:extLst>
                </a:gridCol>
                <a:gridCol w="174130">
                  <a:extLst>
                    <a:ext uri="{9D8B030D-6E8A-4147-A177-3AD203B41FA5}">
                      <a16:colId xmlns:a16="http://schemas.microsoft.com/office/drawing/2014/main" val="20012"/>
                    </a:ext>
                  </a:extLst>
                </a:gridCol>
                <a:gridCol w="174130">
                  <a:extLst>
                    <a:ext uri="{9D8B030D-6E8A-4147-A177-3AD203B41FA5}">
                      <a16:colId xmlns:a16="http://schemas.microsoft.com/office/drawing/2014/main" val="20013"/>
                    </a:ext>
                  </a:extLst>
                </a:gridCol>
                <a:gridCol w="174130">
                  <a:extLst>
                    <a:ext uri="{9D8B030D-6E8A-4147-A177-3AD203B41FA5}">
                      <a16:colId xmlns:a16="http://schemas.microsoft.com/office/drawing/2014/main" val="20014"/>
                    </a:ext>
                  </a:extLst>
                </a:gridCol>
                <a:gridCol w="174130">
                  <a:extLst>
                    <a:ext uri="{9D8B030D-6E8A-4147-A177-3AD203B41FA5}">
                      <a16:colId xmlns:a16="http://schemas.microsoft.com/office/drawing/2014/main" val="20015"/>
                    </a:ext>
                  </a:extLst>
                </a:gridCol>
                <a:gridCol w="174130">
                  <a:extLst>
                    <a:ext uri="{9D8B030D-6E8A-4147-A177-3AD203B41FA5}">
                      <a16:colId xmlns:a16="http://schemas.microsoft.com/office/drawing/2014/main" val="20016"/>
                    </a:ext>
                  </a:extLst>
                </a:gridCol>
                <a:gridCol w="174130">
                  <a:extLst>
                    <a:ext uri="{9D8B030D-6E8A-4147-A177-3AD203B41FA5}">
                      <a16:colId xmlns:a16="http://schemas.microsoft.com/office/drawing/2014/main" val="20017"/>
                    </a:ext>
                  </a:extLst>
                </a:gridCol>
                <a:gridCol w="174130">
                  <a:extLst>
                    <a:ext uri="{9D8B030D-6E8A-4147-A177-3AD203B41FA5}">
                      <a16:colId xmlns:a16="http://schemas.microsoft.com/office/drawing/2014/main" val="20018"/>
                    </a:ext>
                  </a:extLst>
                </a:gridCol>
                <a:gridCol w="174130">
                  <a:extLst>
                    <a:ext uri="{9D8B030D-6E8A-4147-A177-3AD203B41FA5}">
                      <a16:colId xmlns:a16="http://schemas.microsoft.com/office/drawing/2014/main" val="20019"/>
                    </a:ext>
                  </a:extLst>
                </a:gridCol>
                <a:gridCol w="174130">
                  <a:extLst>
                    <a:ext uri="{9D8B030D-6E8A-4147-A177-3AD203B41FA5}">
                      <a16:colId xmlns:a16="http://schemas.microsoft.com/office/drawing/2014/main" val="20020"/>
                    </a:ext>
                  </a:extLst>
                </a:gridCol>
                <a:gridCol w="174130">
                  <a:extLst>
                    <a:ext uri="{9D8B030D-6E8A-4147-A177-3AD203B41FA5}">
                      <a16:colId xmlns:a16="http://schemas.microsoft.com/office/drawing/2014/main" val="20021"/>
                    </a:ext>
                  </a:extLst>
                </a:gridCol>
                <a:gridCol w="174130">
                  <a:extLst>
                    <a:ext uri="{9D8B030D-6E8A-4147-A177-3AD203B41FA5}">
                      <a16:colId xmlns:a16="http://schemas.microsoft.com/office/drawing/2014/main" val="20022"/>
                    </a:ext>
                  </a:extLst>
                </a:gridCol>
                <a:gridCol w="174130">
                  <a:extLst>
                    <a:ext uri="{9D8B030D-6E8A-4147-A177-3AD203B41FA5}">
                      <a16:colId xmlns:a16="http://schemas.microsoft.com/office/drawing/2014/main" val="20023"/>
                    </a:ext>
                  </a:extLst>
                </a:gridCol>
                <a:gridCol w="174130">
                  <a:extLst>
                    <a:ext uri="{9D8B030D-6E8A-4147-A177-3AD203B41FA5}">
                      <a16:colId xmlns:a16="http://schemas.microsoft.com/office/drawing/2014/main" val="20024"/>
                    </a:ext>
                  </a:extLst>
                </a:gridCol>
                <a:gridCol w="174130">
                  <a:extLst>
                    <a:ext uri="{9D8B030D-6E8A-4147-A177-3AD203B41FA5}">
                      <a16:colId xmlns:a16="http://schemas.microsoft.com/office/drawing/2014/main" val="20025"/>
                    </a:ext>
                  </a:extLst>
                </a:gridCol>
                <a:gridCol w="174130">
                  <a:extLst>
                    <a:ext uri="{9D8B030D-6E8A-4147-A177-3AD203B41FA5}">
                      <a16:colId xmlns:a16="http://schemas.microsoft.com/office/drawing/2014/main" val="20026"/>
                    </a:ext>
                  </a:extLst>
                </a:gridCol>
                <a:gridCol w="174130">
                  <a:extLst>
                    <a:ext uri="{9D8B030D-6E8A-4147-A177-3AD203B41FA5}">
                      <a16:colId xmlns:a16="http://schemas.microsoft.com/office/drawing/2014/main" val="20027"/>
                    </a:ext>
                  </a:extLst>
                </a:gridCol>
                <a:gridCol w="174130">
                  <a:extLst>
                    <a:ext uri="{9D8B030D-6E8A-4147-A177-3AD203B41FA5}">
                      <a16:colId xmlns:a16="http://schemas.microsoft.com/office/drawing/2014/main" val="20028"/>
                    </a:ext>
                  </a:extLst>
                </a:gridCol>
                <a:gridCol w="174130">
                  <a:extLst>
                    <a:ext uri="{9D8B030D-6E8A-4147-A177-3AD203B41FA5}">
                      <a16:colId xmlns:a16="http://schemas.microsoft.com/office/drawing/2014/main" val="20029"/>
                    </a:ext>
                  </a:extLst>
                </a:gridCol>
                <a:gridCol w="174130">
                  <a:extLst>
                    <a:ext uri="{9D8B030D-6E8A-4147-A177-3AD203B41FA5}">
                      <a16:colId xmlns:a16="http://schemas.microsoft.com/office/drawing/2014/main" val="20030"/>
                    </a:ext>
                  </a:extLst>
                </a:gridCol>
                <a:gridCol w="174130">
                  <a:extLst>
                    <a:ext uri="{9D8B030D-6E8A-4147-A177-3AD203B41FA5}">
                      <a16:colId xmlns:a16="http://schemas.microsoft.com/office/drawing/2014/main" val="20031"/>
                    </a:ext>
                  </a:extLst>
                </a:gridCol>
                <a:gridCol w="174130">
                  <a:extLst>
                    <a:ext uri="{9D8B030D-6E8A-4147-A177-3AD203B41FA5}">
                      <a16:colId xmlns:a16="http://schemas.microsoft.com/office/drawing/2014/main" val="20032"/>
                    </a:ext>
                  </a:extLst>
                </a:gridCol>
                <a:gridCol w="174130">
                  <a:extLst>
                    <a:ext uri="{9D8B030D-6E8A-4147-A177-3AD203B41FA5}">
                      <a16:colId xmlns:a16="http://schemas.microsoft.com/office/drawing/2014/main" val="20033"/>
                    </a:ext>
                  </a:extLst>
                </a:gridCol>
                <a:gridCol w="174130">
                  <a:extLst>
                    <a:ext uri="{9D8B030D-6E8A-4147-A177-3AD203B41FA5}">
                      <a16:colId xmlns:a16="http://schemas.microsoft.com/office/drawing/2014/main" val="20034"/>
                    </a:ext>
                  </a:extLst>
                </a:gridCol>
                <a:gridCol w="174130">
                  <a:extLst>
                    <a:ext uri="{9D8B030D-6E8A-4147-A177-3AD203B41FA5}">
                      <a16:colId xmlns:a16="http://schemas.microsoft.com/office/drawing/2014/main" val="20035"/>
                    </a:ext>
                  </a:extLst>
                </a:gridCol>
                <a:gridCol w="174130">
                  <a:extLst>
                    <a:ext uri="{9D8B030D-6E8A-4147-A177-3AD203B41FA5}">
                      <a16:colId xmlns:a16="http://schemas.microsoft.com/office/drawing/2014/main" val="20036"/>
                    </a:ext>
                  </a:extLst>
                </a:gridCol>
                <a:gridCol w="174130">
                  <a:extLst>
                    <a:ext uri="{9D8B030D-6E8A-4147-A177-3AD203B41FA5}">
                      <a16:colId xmlns:a16="http://schemas.microsoft.com/office/drawing/2014/main" val="20037"/>
                    </a:ext>
                  </a:extLst>
                </a:gridCol>
                <a:gridCol w="174130">
                  <a:extLst>
                    <a:ext uri="{9D8B030D-6E8A-4147-A177-3AD203B41FA5}">
                      <a16:colId xmlns:a16="http://schemas.microsoft.com/office/drawing/2014/main" val="20038"/>
                    </a:ext>
                  </a:extLst>
                </a:gridCol>
                <a:gridCol w="174130">
                  <a:extLst>
                    <a:ext uri="{9D8B030D-6E8A-4147-A177-3AD203B41FA5}">
                      <a16:colId xmlns:a16="http://schemas.microsoft.com/office/drawing/2014/main" val="20039"/>
                    </a:ext>
                  </a:extLst>
                </a:gridCol>
                <a:gridCol w="174130">
                  <a:extLst>
                    <a:ext uri="{9D8B030D-6E8A-4147-A177-3AD203B41FA5}">
                      <a16:colId xmlns:a16="http://schemas.microsoft.com/office/drawing/2014/main" val="20040"/>
                    </a:ext>
                  </a:extLst>
                </a:gridCol>
                <a:gridCol w="174130">
                  <a:extLst>
                    <a:ext uri="{9D8B030D-6E8A-4147-A177-3AD203B41FA5}">
                      <a16:colId xmlns:a16="http://schemas.microsoft.com/office/drawing/2014/main" val="20041"/>
                    </a:ext>
                  </a:extLst>
                </a:gridCol>
                <a:gridCol w="174130">
                  <a:extLst>
                    <a:ext uri="{9D8B030D-6E8A-4147-A177-3AD203B41FA5}">
                      <a16:colId xmlns:a16="http://schemas.microsoft.com/office/drawing/2014/main" val="20042"/>
                    </a:ext>
                  </a:extLst>
                </a:gridCol>
                <a:gridCol w="174130">
                  <a:extLst>
                    <a:ext uri="{9D8B030D-6E8A-4147-A177-3AD203B41FA5}">
                      <a16:colId xmlns:a16="http://schemas.microsoft.com/office/drawing/2014/main" val="20043"/>
                    </a:ext>
                  </a:extLst>
                </a:gridCol>
                <a:gridCol w="174130">
                  <a:extLst>
                    <a:ext uri="{9D8B030D-6E8A-4147-A177-3AD203B41FA5}">
                      <a16:colId xmlns:a16="http://schemas.microsoft.com/office/drawing/2014/main" val="20044"/>
                    </a:ext>
                  </a:extLst>
                </a:gridCol>
                <a:gridCol w="174130">
                  <a:extLst>
                    <a:ext uri="{9D8B030D-6E8A-4147-A177-3AD203B41FA5}">
                      <a16:colId xmlns:a16="http://schemas.microsoft.com/office/drawing/2014/main" val="20045"/>
                    </a:ext>
                  </a:extLst>
                </a:gridCol>
                <a:gridCol w="174130">
                  <a:extLst>
                    <a:ext uri="{9D8B030D-6E8A-4147-A177-3AD203B41FA5}">
                      <a16:colId xmlns:a16="http://schemas.microsoft.com/office/drawing/2014/main" val="20046"/>
                    </a:ext>
                  </a:extLst>
                </a:gridCol>
                <a:gridCol w="174130">
                  <a:extLst>
                    <a:ext uri="{9D8B030D-6E8A-4147-A177-3AD203B41FA5}">
                      <a16:colId xmlns:a16="http://schemas.microsoft.com/office/drawing/2014/main" val="20047"/>
                    </a:ext>
                  </a:extLst>
                </a:gridCol>
              </a:tblGrid>
              <a:tr h="357190">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19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23</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24</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25</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26</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27</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28</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29</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30</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31</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r>
                        <a:rPr lang="en-US" altLang="zh-CN" sz="1200" dirty="0" smtClean="0">
                          <a:latin typeface="Times New Roman" pitchFamily="18" charset="0"/>
                          <a:cs typeface="Times New Roman" pitchFamily="18" charset="0"/>
                        </a:rPr>
                        <a:t>32</a:t>
                      </a:r>
                      <a:endParaRPr lang="zh-CN" altLang="en-US" sz="1200" dirty="0">
                        <a:latin typeface="Times New Roman" pitchFamily="18" charset="0"/>
                        <a:cs typeface="Times New Roman" pitchFamily="18" charset="0"/>
                      </a:endParaRPr>
                    </a:p>
                  </a:txBody>
                  <a:tcPr marL="0" marR="0" marT="0" marB="0" anchor="ctr">
                    <a:solidFill>
                      <a:srgbClr val="00B050"/>
                    </a:solidFill>
                  </a:tcPr>
                </a:tc>
                <a:tc>
                  <a:txBody>
                    <a:bodyPr/>
                    <a:lstStyle/>
                    <a:p>
                      <a:pPr algn="ctr"/>
                      <a:endParaRPr lang="zh-CN" altLang="en-US" sz="1200" dirty="0">
                        <a:latin typeface="Times New Roman" pitchFamily="18" charset="0"/>
                        <a:cs typeface="Times New Roman" pitchFamily="18" charset="0"/>
                      </a:endParaRPr>
                    </a:p>
                  </a:txBody>
                  <a:tcPr marL="0" marR="0" marT="0" marB="0" anchor="ctr">
                    <a:solidFill>
                      <a:srgbClr val="00B050"/>
                    </a:solidFill>
                  </a:tcPr>
                </a:tc>
                <a:extLst>
                  <a:ext uri="{0D108BD9-81ED-4DB2-BD59-A6C34878D82A}">
                    <a16:rowId xmlns:a16="http://schemas.microsoft.com/office/drawing/2014/main" val="10000"/>
                  </a:ext>
                </a:extLst>
              </a:tr>
            </a:tbl>
          </a:graphicData>
        </a:graphic>
      </p:graphicFrame>
      <p:cxnSp>
        <p:nvCxnSpPr>
          <p:cNvPr id="13" name="直接连接符 12"/>
          <p:cNvCxnSpPr/>
          <p:nvPr/>
        </p:nvCxnSpPr>
        <p:spPr>
          <a:xfrm>
            <a:off x="2681954" y="5143512"/>
            <a:ext cx="71438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75832" y="6072206"/>
            <a:ext cx="1785950" cy="158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2817914" y="5286388"/>
            <a:ext cx="286546" cy="7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3159569" y="5929330"/>
            <a:ext cx="286546" cy="7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a:t>
            </a:fld>
            <a:endParaRPr lang="en-US" altLang="zh-CN" dirty="0"/>
          </a:p>
        </p:txBody>
      </p:sp>
      <p:sp>
        <p:nvSpPr>
          <p:cNvPr id="15" name="流程图: 可选过程 14">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16" name="流程图: 可选过程 15">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7" name="流程图: 可选过程 1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9" name="流程图: 可选过程 1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0" name="流程图: 可选过程 1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pic>
        <p:nvPicPr>
          <p:cNvPr id="22" name="Picture 2" descr="C:\Documents and Settings\Eric Lee\桌面\未标题-1副本.gif"/>
          <p:cNvPicPr>
            <a:picLocks noChangeAspect="1" noChangeArrowheads="1"/>
          </p:cNvPicPr>
          <p:nvPr/>
        </p:nvPicPr>
        <p:blipFill>
          <a:blip r:embed="rId7"/>
          <a:srcRect/>
          <a:stretch>
            <a:fillRect/>
          </a:stretch>
        </p:blipFill>
        <p:spPr bwMode="auto">
          <a:xfrm>
            <a:off x="5476957" y="1340768"/>
            <a:ext cx="3631547" cy="2253309"/>
          </a:xfrm>
          <a:prstGeom prst="rect">
            <a:avLst/>
          </a:prstGeom>
          <a:noFill/>
        </p:spPr>
      </p:pic>
    </p:spTree>
    <p:extLst>
      <p:ext uri="{BB962C8B-B14F-4D97-AF65-F5344CB8AC3E}">
        <p14:creationId xmlns:p14="http://schemas.microsoft.com/office/powerpoint/2010/main" val="47434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sz="3000" dirty="0" smtClean="0">
                <a:cs typeface="Times New Roman" pitchFamily="18" charset="0"/>
              </a:rPr>
              <a:t>密钥扩展算法</a:t>
            </a:r>
            <a:endParaRPr lang="en-US" altLang="zh-CN" sz="3000" dirty="0" smtClean="0">
              <a:cs typeface="Times New Roman" pitchFamily="18" charset="0"/>
            </a:endParaRPr>
          </a:p>
          <a:p>
            <a:pPr marL="803275" indent="-441325">
              <a:buClr>
                <a:schemeClr val="tx2"/>
              </a:buClr>
              <a:buFont typeface="+mj-lt"/>
              <a:buAutoNum type="arabicPeriod"/>
              <a:tabLst>
                <a:tab pos="803275" algn="l"/>
              </a:tabLst>
            </a:pPr>
            <a:r>
              <a:rPr lang="en-US" altLang="zh-CN" sz="2400" dirty="0" smtClean="0">
                <a:cs typeface="Times New Roman" pitchFamily="18" charset="0"/>
              </a:rPr>
              <a:t>(K</a:t>
            </a:r>
            <a:r>
              <a:rPr lang="en-US" altLang="zh-CN" sz="2400" baseline="-25000" dirty="0" smtClean="0">
                <a:cs typeface="Times New Roman" pitchFamily="18" charset="0"/>
              </a:rPr>
              <a:t>0</a:t>
            </a:r>
            <a:r>
              <a:rPr lang="en-US" altLang="zh-CN" sz="2400" dirty="0" smtClean="0">
                <a:cs typeface="Times New Roman" pitchFamily="18" charset="0"/>
              </a:rPr>
              <a:t>,K</a:t>
            </a:r>
            <a:r>
              <a:rPr lang="en-US" altLang="zh-CN" sz="2400" baseline="-25000" dirty="0" smtClean="0">
                <a:cs typeface="Times New Roman" pitchFamily="18" charset="0"/>
              </a:rPr>
              <a:t>1</a:t>
            </a:r>
            <a:r>
              <a:rPr lang="en-US" altLang="zh-CN" sz="2400" dirty="0" smtClean="0">
                <a:cs typeface="Times New Roman" pitchFamily="18" charset="0"/>
              </a:rPr>
              <a:t>,K</a:t>
            </a:r>
            <a:r>
              <a:rPr lang="en-US" altLang="zh-CN" sz="2400" baseline="-25000" dirty="0" smtClean="0">
                <a:cs typeface="Times New Roman" pitchFamily="18" charset="0"/>
              </a:rPr>
              <a:t>2</a:t>
            </a:r>
            <a:r>
              <a:rPr lang="en-US" altLang="zh-CN" sz="2400" dirty="0" smtClean="0">
                <a:cs typeface="Times New Roman" pitchFamily="18" charset="0"/>
              </a:rPr>
              <a:t>,K</a:t>
            </a:r>
            <a:r>
              <a:rPr lang="en-US" altLang="zh-CN" sz="2400" baseline="-25000" dirty="0" smtClean="0">
                <a:cs typeface="Times New Roman" pitchFamily="18" charset="0"/>
              </a:rPr>
              <a:t>3</a:t>
            </a:r>
            <a:r>
              <a:rPr lang="en-US" altLang="zh-CN" sz="2400" dirty="0" smtClean="0">
                <a:cs typeface="Times New Roman" pitchFamily="18" charset="0"/>
              </a:rPr>
              <a:t>)</a:t>
            </a:r>
          </a:p>
          <a:p>
            <a:pPr marL="1203325" lvl="1" indent="-441325">
              <a:buNone/>
              <a:tabLst>
                <a:tab pos="803275" algn="l"/>
              </a:tabLst>
            </a:pPr>
            <a:r>
              <a:rPr lang="en-US" altLang="zh-CN" dirty="0" smtClean="0">
                <a:cs typeface="Times New Roman" pitchFamily="18" charset="0"/>
              </a:rPr>
              <a:t> = (MK</a:t>
            </a:r>
            <a:r>
              <a:rPr lang="en-US" altLang="zh-CN" baseline="-25000" dirty="0" smtClean="0">
                <a:cs typeface="Times New Roman" pitchFamily="18" charset="0"/>
              </a:rPr>
              <a:t>0</a:t>
            </a:r>
            <a:r>
              <a:rPr lang="en-US" altLang="zh-CN" dirty="0" smtClean="0">
                <a:cs typeface="Times New Roman" pitchFamily="18" charset="0"/>
                <a:sym typeface="Symbol"/>
              </a:rPr>
              <a:t>  </a:t>
            </a:r>
            <a:r>
              <a:rPr lang="en-US" altLang="zh-CN" dirty="0" smtClean="0">
                <a:cs typeface="Times New Roman" pitchFamily="18" charset="0"/>
              </a:rPr>
              <a:t>FK</a:t>
            </a:r>
            <a:r>
              <a:rPr lang="en-US" altLang="zh-CN" baseline="-25000" dirty="0" smtClean="0">
                <a:cs typeface="Times New Roman" pitchFamily="18" charset="0"/>
              </a:rPr>
              <a:t>0</a:t>
            </a:r>
            <a:r>
              <a:rPr lang="en-US" altLang="zh-CN" dirty="0" smtClean="0">
                <a:cs typeface="Times New Roman" pitchFamily="18" charset="0"/>
              </a:rPr>
              <a:t>, MK</a:t>
            </a:r>
            <a:r>
              <a:rPr lang="en-US" altLang="zh-CN" baseline="-25000" dirty="0" smtClean="0">
                <a:cs typeface="Times New Roman" pitchFamily="18" charset="0"/>
              </a:rPr>
              <a:t>1</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FK</a:t>
            </a:r>
            <a:r>
              <a:rPr lang="en-US" altLang="zh-CN" baseline="-25000" dirty="0" smtClean="0">
                <a:cs typeface="Times New Roman" pitchFamily="18" charset="0"/>
              </a:rPr>
              <a:t>1</a:t>
            </a:r>
            <a:r>
              <a:rPr lang="en-US" altLang="zh-CN" dirty="0" smtClean="0">
                <a:cs typeface="Times New Roman" pitchFamily="18" charset="0"/>
              </a:rPr>
              <a:t>, MK</a:t>
            </a:r>
            <a:r>
              <a:rPr lang="en-US" altLang="zh-CN" baseline="-25000" dirty="0" smtClean="0">
                <a:cs typeface="Times New Roman" pitchFamily="18" charset="0"/>
              </a:rPr>
              <a:t>2</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FK</a:t>
            </a:r>
            <a:r>
              <a:rPr lang="en-US" altLang="zh-CN" baseline="-25000" dirty="0" smtClean="0">
                <a:cs typeface="Times New Roman" pitchFamily="18" charset="0"/>
              </a:rPr>
              <a:t>2</a:t>
            </a:r>
            <a:r>
              <a:rPr lang="en-US" altLang="zh-CN" dirty="0" smtClean="0">
                <a:cs typeface="Times New Roman" pitchFamily="18" charset="0"/>
              </a:rPr>
              <a:t>, MK</a:t>
            </a:r>
            <a:r>
              <a:rPr lang="en-US" altLang="zh-CN" baseline="-25000" dirty="0" smtClean="0">
                <a:cs typeface="Times New Roman" pitchFamily="18" charset="0"/>
              </a:rPr>
              <a:t>3</a:t>
            </a:r>
            <a:r>
              <a:rPr lang="en-US" altLang="zh-CN" dirty="0" smtClean="0">
                <a:cs typeface="Times New Roman" pitchFamily="18" charset="0"/>
                <a:sym typeface="Symbol"/>
              </a:rPr>
              <a:t>  </a:t>
            </a:r>
            <a:r>
              <a:rPr lang="en-US" altLang="zh-CN" dirty="0" smtClean="0">
                <a:cs typeface="Times New Roman" pitchFamily="18" charset="0"/>
              </a:rPr>
              <a:t>FK</a:t>
            </a:r>
            <a:r>
              <a:rPr lang="en-US" altLang="zh-CN" baseline="-25000" dirty="0" smtClean="0">
                <a:cs typeface="Times New Roman" pitchFamily="18" charset="0"/>
              </a:rPr>
              <a:t>3</a:t>
            </a:r>
            <a:r>
              <a:rPr lang="en-US" altLang="zh-CN" dirty="0" smtClean="0">
                <a:cs typeface="Times New Roman" pitchFamily="18" charset="0"/>
              </a:rPr>
              <a:t>)</a:t>
            </a:r>
          </a:p>
          <a:p>
            <a:pPr marL="803275" indent="-441325">
              <a:buClr>
                <a:schemeClr val="tx2"/>
              </a:buClr>
              <a:buFont typeface="+mj-lt"/>
              <a:buAutoNum type="arabicPeriod"/>
              <a:tabLst>
                <a:tab pos="803275" algn="l"/>
              </a:tabLst>
            </a:pPr>
            <a:r>
              <a:rPr lang="en-US" altLang="zh-CN" sz="2400" dirty="0" smtClean="0">
                <a:cs typeface="Times New Roman" pitchFamily="18" charset="0"/>
              </a:rPr>
              <a:t>for </a:t>
            </a:r>
            <a:r>
              <a:rPr lang="en-US" altLang="zh-CN" sz="2400" dirty="0" err="1" smtClean="0">
                <a:cs typeface="Times New Roman" pitchFamily="18" charset="0"/>
              </a:rPr>
              <a:t>i</a:t>
            </a:r>
            <a:r>
              <a:rPr lang="en-US" altLang="zh-CN" sz="2400" dirty="0" smtClean="0">
                <a:cs typeface="Times New Roman" pitchFamily="18" charset="0"/>
              </a:rPr>
              <a:t>=0,1,…,31</a:t>
            </a:r>
          </a:p>
          <a:p>
            <a:pPr marL="1339850" lvl="1" indent="0">
              <a:buNone/>
            </a:pPr>
            <a:r>
              <a:rPr lang="en-US" altLang="zh-CN" dirty="0" err="1" smtClean="0">
                <a:cs typeface="Times New Roman" pitchFamily="18" charset="0"/>
              </a:rPr>
              <a:t>rk</a:t>
            </a:r>
            <a:r>
              <a:rPr lang="en-US" altLang="zh-CN" baseline="-25000" dirty="0" err="1" smtClean="0">
                <a:cs typeface="Times New Roman" pitchFamily="18" charset="0"/>
              </a:rPr>
              <a:t>i</a:t>
            </a:r>
            <a:r>
              <a:rPr lang="en-US" altLang="zh-CN" dirty="0" smtClean="0">
                <a:cs typeface="Times New Roman" pitchFamily="18" charset="0"/>
              </a:rPr>
              <a:t>=K</a:t>
            </a:r>
            <a:r>
              <a:rPr lang="en-US" altLang="zh-CN" baseline="-25000" dirty="0" smtClean="0">
                <a:cs typeface="Times New Roman" pitchFamily="18" charset="0"/>
              </a:rPr>
              <a:t>i+4</a:t>
            </a:r>
            <a:r>
              <a:rPr lang="en-US" altLang="zh-CN" dirty="0" smtClean="0">
                <a:cs typeface="Times New Roman" pitchFamily="18" charset="0"/>
              </a:rPr>
              <a:t>= </a:t>
            </a:r>
            <a:r>
              <a:rPr lang="en-US" altLang="zh-CN" dirty="0" err="1" smtClean="0">
                <a:cs typeface="Times New Roman" pitchFamily="18" charset="0"/>
              </a:rPr>
              <a:t>K</a:t>
            </a:r>
            <a:r>
              <a:rPr lang="en-US" altLang="zh-CN" baseline="-25000" dirty="0" err="1" smtClean="0">
                <a:cs typeface="Times New Roman" pitchFamily="18" charset="0"/>
              </a:rPr>
              <a:t>i</a:t>
            </a:r>
            <a:r>
              <a:rPr lang="en-US" altLang="zh-CN" dirty="0" smtClean="0">
                <a:cs typeface="Times New Roman" pitchFamily="18" charset="0"/>
                <a:sym typeface="Symbol"/>
              </a:rPr>
              <a:t>  </a:t>
            </a:r>
            <a:r>
              <a:rPr lang="en-US" altLang="zh-CN" dirty="0" smtClean="0">
                <a:cs typeface="Times New Roman" pitchFamily="18" charset="0"/>
              </a:rPr>
              <a:t>T'(K</a:t>
            </a:r>
            <a:r>
              <a:rPr lang="en-US" altLang="zh-CN" baseline="-25000" dirty="0" smtClean="0">
                <a:cs typeface="Times New Roman" pitchFamily="18" charset="0"/>
              </a:rPr>
              <a:t>i+1 </a:t>
            </a:r>
            <a:r>
              <a:rPr lang="en-US" altLang="zh-CN" dirty="0" smtClean="0">
                <a:cs typeface="Times New Roman" pitchFamily="18" charset="0"/>
                <a:sym typeface="Symbol"/>
              </a:rPr>
              <a:t> </a:t>
            </a:r>
            <a:r>
              <a:rPr lang="en-US" altLang="zh-CN" dirty="0" smtClean="0">
                <a:cs typeface="Times New Roman" pitchFamily="18" charset="0"/>
              </a:rPr>
              <a:t>K</a:t>
            </a:r>
            <a:r>
              <a:rPr lang="en-US" altLang="zh-CN" baseline="-25000" dirty="0" smtClean="0">
                <a:cs typeface="Times New Roman" pitchFamily="18" charset="0"/>
              </a:rPr>
              <a:t>i+2</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smtClean="0">
                <a:cs typeface="Times New Roman" pitchFamily="18" charset="0"/>
              </a:rPr>
              <a:t>K</a:t>
            </a:r>
            <a:r>
              <a:rPr lang="en-US" altLang="zh-CN" baseline="-25000" dirty="0" smtClean="0">
                <a:cs typeface="Times New Roman" pitchFamily="18" charset="0"/>
              </a:rPr>
              <a:t>i+3</a:t>
            </a:r>
            <a:r>
              <a:rPr lang="en-US" altLang="zh-CN" dirty="0" smtClean="0">
                <a:cs typeface="Times New Roman" pitchFamily="18" charset="0"/>
              </a:rPr>
              <a:t> </a:t>
            </a:r>
            <a:r>
              <a:rPr lang="en-US" altLang="zh-CN" dirty="0" smtClean="0">
                <a:cs typeface="Times New Roman" pitchFamily="18" charset="0"/>
                <a:sym typeface="Symbol"/>
              </a:rPr>
              <a:t> </a:t>
            </a:r>
            <a:r>
              <a:rPr lang="en-US" altLang="zh-CN" dirty="0" err="1" smtClean="0">
                <a:cs typeface="Times New Roman" pitchFamily="18" charset="0"/>
              </a:rPr>
              <a:t>CK</a:t>
            </a:r>
            <a:r>
              <a:rPr lang="en-US" altLang="zh-CN" baseline="-25000" dirty="0" err="1" smtClean="0">
                <a:cs typeface="Times New Roman" pitchFamily="18" charset="0"/>
              </a:rPr>
              <a:t>i</a:t>
            </a:r>
            <a:r>
              <a:rPr lang="en-US" altLang="zh-CN" dirty="0" smtClean="0">
                <a:cs typeface="Times New Roman" pitchFamily="18" charset="0"/>
              </a:rPr>
              <a:t>)</a:t>
            </a:r>
          </a:p>
          <a:p>
            <a:pPr marL="357188" indent="-357188"/>
            <a:endParaRPr lang="en-US" altLang="zh-CN" dirty="0" smtClean="0">
              <a:cs typeface="Times New Roman" pitchFamily="18" charset="0"/>
            </a:endParaRPr>
          </a:p>
          <a:p>
            <a:pPr marL="357188" indent="-357188"/>
            <a:r>
              <a:rPr lang="zh-CN" altLang="en-US" sz="3000" dirty="0" smtClean="0">
                <a:cs typeface="Times New Roman" pitchFamily="18" charset="0"/>
              </a:rPr>
              <a:t>说明：</a:t>
            </a:r>
            <a:endParaRPr lang="en-US" altLang="zh-CN" sz="3000" dirty="0" smtClean="0">
              <a:cs typeface="Times New Roman" pitchFamily="18" charset="0"/>
            </a:endParaRPr>
          </a:p>
          <a:p>
            <a:pPr marL="757238" lvl="1" indent="-357188"/>
            <a:r>
              <a:rPr lang="zh-CN" altLang="en-US" dirty="0" smtClean="0">
                <a:cs typeface="Times New Roman" pitchFamily="18" charset="0"/>
              </a:rPr>
              <a:t>可以事先计算、存储以备用</a:t>
            </a:r>
            <a:endParaRPr lang="en-US" altLang="zh-CN" dirty="0" smtClean="0">
              <a:cs typeface="Times New Roman" pitchFamily="18" charset="0"/>
            </a:endParaRPr>
          </a:p>
          <a:p>
            <a:pPr marL="757238" lvl="1" indent="-357188"/>
            <a:r>
              <a:rPr lang="en-US" altLang="zh-CN" dirty="0" smtClean="0">
                <a:cs typeface="Times New Roman" pitchFamily="18" charset="0"/>
              </a:rPr>
              <a:t>T'</a:t>
            </a:r>
            <a:r>
              <a:rPr lang="zh-CN" altLang="en-US" dirty="0" smtClean="0">
                <a:cs typeface="Times New Roman" pitchFamily="18" charset="0"/>
              </a:rPr>
              <a:t>与加密算法轮函数中的</a:t>
            </a:r>
            <a:r>
              <a:rPr lang="en-US" altLang="zh-CN" dirty="0" smtClean="0">
                <a:cs typeface="Times New Roman" pitchFamily="18" charset="0"/>
              </a:rPr>
              <a:t>T</a:t>
            </a:r>
            <a:r>
              <a:rPr lang="zh-CN" altLang="en-US" dirty="0" smtClean="0">
                <a:cs typeface="Times New Roman" pitchFamily="18" charset="0"/>
              </a:rPr>
              <a:t>基本相同，但须将线性变换</a:t>
            </a:r>
            <a:r>
              <a:rPr lang="en-US" altLang="zh-CN" dirty="0" smtClean="0">
                <a:cs typeface="Times New Roman" pitchFamily="18" charset="0"/>
              </a:rPr>
              <a:t>L</a:t>
            </a:r>
            <a:r>
              <a:rPr lang="zh-CN" altLang="en-US" dirty="0" smtClean="0">
                <a:cs typeface="Times New Roman" pitchFamily="18" charset="0"/>
              </a:rPr>
              <a:t>变为</a:t>
            </a:r>
            <a:endParaRPr lang="en-US" altLang="zh-CN" dirty="0" smtClean="0">
              <a:cs typeface="Times New Roman" pitchFamily="18" charset="0"/>
            </a:endParaRPr>
          </a:p>
          <a:p>
            <a:pPr marL="2238375" lvl="1" indent="0">
              <a:buNone/>
            </a:pPr>
            <a:r>
              <a:rPr lang="en-US" altLang="zh-CN" dirty="0" smtClean="0">
                <a:cs typeface="Times New Roman" pitchFamily="18" charset="0"/>
              </a:rPr>
              <a:t>L'(B)= B </a:t>
            </a:r>
            <a:r>
              <a:rPr lang="en-US" altLang="zh-CN" dirty="0" smtClean="0">
                <a:cs typeface="Times New Roman" pitchFamily="18" charset="0"/>
                <a:sym typeface="Symbol"/>
              </a:rPr>
              <a:t> </a:t>
            </a:r>
            <a:r>
              <a:rPr lang="en-US" altLang="zh-CN" dirty="0" smtClean="0">
                <a:cs typeface="Times New Roman" pitchFamily="18" charset="0"/>
              </a:rPr>
              <a:t>(B&lt;&lt;&lt;13) </a:t>
            </a:r>
            <a:r>
              <a:rPr lang="en-US" altLang="zh-CN" dirty="0" smtClean="0">
                <a:cs typeface="Times New Roman" pitchFamily="18" charset="0"/>
                <a:sym typeface="Symbol"/>
              </a:rPr>
              <a:t> </a:t>
            </a:r>
            <a:r>
              <a:rPr lang="en-US" altLang="zh-CN" dirty="0" smtClean="0">
                <a:cs typeface="Times New Roman" pitchFamily="18" charset="0"/>
              </a:rPr>
              <a:t>(B&lt;&lt;&lt;23)</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0783194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357188" indent="-357188" algn="l"/>
            <a:r>
              <a:rPr lang="zh-CN" altLang="en-US" dirty="0" smtClean="0">
                <a:latin typeface="+mn-ea"/>
                <a:cs typeface="Times New Roman" pitchFamily="18" charset="0"/>
              </a:rPr>
              <a:t>系统参数</a:t>
            </a:r>
            <a:endParaRPr lang="en-US" altLang="zh-CN" dirty="0" smtClean="0">
              <a:latin typeface="+mn-ea"/>
              <a:cs typeface="Times New Roman" pitchFamily="18" charset="0"/>
            </a:endParaRPr>
          </a:p>
          <a:p>
            <a:pPr marL="757238" lvl="1" indent="-357188" algn="l"/>
            <a:r>
              <a:rPr lang="en-US" altLang="zh-CN" dirty="0" smtClean="0">
                <a:latin typeface="+mn-ea"/>
                <a:cs typeface="Times New Roman" pitchFamily="18" charset="0"/>
              </a:rPr>
              <a:t>FK</a:t>
            </a:r>
            <a:r>
              <a:rPr lang="en-US" altLang="zh-CN" baseline="-25000" dirty="0" smtClean="0">
                <a:latin typeface="+mn-ea"/>
                <a:cs typeface="Times New Roman" pitchFamily="18" charset="0"/>
              </a:rPr>
              <a:t>0</a:t>
            </a:r>
            <a:r>
              <a:rPr lang="en-US" altLang="zh-CN" dirty="0" smtClean="0">
                <a:latin typeface="+mn-ea"/>
                <a:cs typeface="Times New Roman" pitchFamily="18" charset="0"/>
              </a:rPr>
              <a:t>=(A3B1BAC6)</a:t>
            </a:r>
            <a:r>
              <a:rPr lang="en-US" altLang="zh-CN" baseline="-25000" dirty="0" smtClean="0">
                <a:latin typeface="+mn-ea"/>
                <a:cs typeface="Times New Roman" pitchFamily="18" charset="0"/>
              </a:rPr>
              <a:t>16</a:t>
            </a:r>
            <a:r>
              <a:rPr lang="zh-CN" altLang="en-US" dirty="0" smtClean="0">
                <a:latin typeface="+mn-ea"/>
                <a:cs typeface="Times New Roman" pitchFamily="18" charset="0"/>
              </a:rPr>
              <a:t>，</a:t>
            </a:r>
            <a:r>
              <a:rPr lang="en-US" altLang="zh-CN" dirty="0" smtClean="0">
                <a:latin typeface="+mn-ea"/>
                <a:cs typeface="Times New Roman" pitchFamily="18" charset="0"/>
              </a:rPr>
              <a:t>FK</a:t>
            </a:r>
            <a:r>
              <a:rPr lang="en-US" altLang="zh-CN" baseline="-25000" dirty="0" smtClean="0">
                <a:latin typeface="+mn-ea"/>
                <a:cs typeface="Times New Roman" pitchFamily="18" charset="0"/>
              </a:rPr>
              <a:t>1</a:t>
            </a:r>
            <a:r>
              <a:rPr lang="en-US" altLang="zh-CN" dirty="0" smtClean="0">
                <a:latin typeface="+mn-ea"/>
                <a:cs typeface="Times New Roman" pitchFamily="18" charset="0"/>
              </a:rPr>
              <a:t>=(56AA3350)</a:t>
            </a:r>
            <a:r>
              <a:rPr lang="en-US" altLang="zh-CN" baseline="-25000" dirty="0" smtClean="0">
                <a:latin typeface="+mn-ea"/>
                <a:cs typeface="Times New Roman" pitchFamily="18" charset="0"/>
              </a:rPr>
              <a:t>16</a:t>
            </a:r>
            <a:r>
              <a:rPr lang="zh-CN" altLang="en-US" dirty="0" smtClean="0">
                <a:latin typeface="+mn-ea"/>
                <a:cs typeface="Times New Roman" pitchFamily="18" charset="0"/>
              </a:rPr>
              <a:t>，</a:t>
            </a:r>
            <a:endParaRPr lang="en-US" altLang="zh-CN" dirty="0" smtClean="0">
              <a:latin typeface="+mn-ea"/>
              <a:cs typeface="Times New Roman" pitchFamily="18" charset="0"/>
            </a:endParaRPr>
          </a:p>
          <a:p>
            <a:pPr marL="757238" lvl="1" indent="-357188" algn="l">
              <a:buNone/>
            </a:pPr>
            <a:r>
              <a:rPr lang="en-US" altLang="zh-CN" dirty="0" smtClean="0">
                <a:latin typeface="+mn-ea"/>
                <a:cs typeface="Times New Roman" pitchFamily="18" charset="0"/>
              </a:rPr>
              <a:t>	FK</a:t>
            </a:r>
            <a:r>
              <a:rPr lang="en-US" altLang="zh-CN" baseline="-25000" dirty="0" smtClean="0">
                <a:latin typeface="+mn-ea"/>
                <a:cs typeface="Times New Roman" pitchFamily="18" charset="0"/>
              </a:rPr>
              <a:t>2</a:t>
            </a:r>
            <a:r>
              <a:rPr lang="en-US" altLang="zh-CN" dirty="0" smtClean="0">
                <a:latin typeface="+mn-ea"/>
                <a:cs typeface="Times New Roman" pitchFamily="18" charset="0"/>
              </a:rPr>
              <a:t>=(677D9197)</a:t>
            </a:r>
            <a:r>
              <a:rPr lang="en-US" altLang="zh-CN" baseline="-25000" dirty="0" smtClean="0">
                <a:latin typeface="+mn-ea"/>
                <a:cs typeface="Times New Roman" pitchFamily="18" charset="0"/>
              </a:rPr>
              <a:t>16</a:t>
            </a:r>
            <a:r>
              <a:rPr lang="zh-CN" altLang="en-US" dirty="0" smtClean="0">
                <a:latin typeface="+mn-ea"/>
                <a:cs typeface="Times New Roman" pitchFamily="18" charset="0"/>
              </a:rPr>
              <a:t>，</a:t>
            </a:r>
            <a:r>
              <a:rPr lang="en-US" altLang="zh-CN" dirty="0" smtClean="0">
                <a:latin typeface="+mn-ea"/>
                <a:cs typeface="Times New Roman" pitchFamily="18" charset="0"/>
              </a:rPr>
              <a:t>FK</a:t>
            </a:r>
            <a:r>
              <a:rPr lang="en-US" altLang="zh-CN" baseline="-25000" dirty="0" smtClean="0">
                <a:latin typeface="+mn-ea"/>
                <a:cs typeface="Times New Roman" pitchFamily="18" charset="0"/>
              </a:rPr>
              <a:t>3</a:t>
            </a:r>
            <a:r>
              <a:rPr lang="en-US" altLang="zh-CN" dirty="0" smtClean="0">
                <a:latin typeface="+mn-ea"/>
                <a:cs typeface="Times New Roman" pitchFamily="18" charset="0"/>
              </a:rPr>
              <a:t>=(B27022DC)</a:t>
            </a:r>
            <a:r>
              <a:rPr lang="en-US" altLang="zh-CN" baseline="-25000" dirty="0" smtClean="0">
                <a:latin typeface="+mn-ea"/>
                <a:cs typeface="Times New Roman" pitchFamily="18" charset="0"/>
              </a:rPr>
              <a:t>16</a:t>
            </a:r>
          </a:p>
          <a:p>
            <a:pPr marL="357188" indent="-357188" algn="l"/>
            <a:r>
              <a:rPr lang="zh-CN" altLang="en-US" dirty="0" smtClean="0"/>
              <a:t>固定参数</a:t>
            </a:r>
            <a:endParaRPr lang="en-US" altLang="zh-CN" dirty="0" smtClean="0">
              <a:cs typeface="Times New Roman" pitchFamily="18" charset="0"/>
            </a:endParaRPr>
          </a:p>
          <a:p>
            <a:pPr marL="757238" lvl="1" indent="-357188" algn="l"/>
            <a:r>
              <a:rPr lang="zh-CN" altLang="en-US" dirty="0" smtClean="0">
                <a:cs typeface="Times New Roman" pitchFamily="18" charset="0"/>
              </a:rPr>
              <a:t>设</a:t>
            </a:r>
            <a:r>
              <a:rPr lang="en-US" altLang="zh-CN" dirty="0" err="1" smtClean="0">
                <a:cs typeface="Times New Roman" pitchFamily="18" charset="0"/>
              </a:rPr>
              <a:t>CK</a:t>
            </a:r>
            <a:r>
              <a:rPr lang="en-US" altLang="zh-CN" baseline="-25000" dirty="0" err="1" smtClean="0">
                <a:cs typeface="Times New Roman" pitchFamily="18" charset="0"/>
              </a:rPr>
              <a:t>i</a:t>
            </a:r>
            <a:r>
              <a:rPr lang="en-US" altLang="zh-CN" dirty="0" smtClean="0">
                <a:cs typeface="Times New Roman" pitchFamily="18" charset="0"/>
              </a:rPr>
              <a:t>=(ck</a:t>
            </a:r>
            <a:r>
              <a:rPr lang="en-US" altLang="zh-CN" baseline="-25000" dirty="0" smtClean="0">
                <a:cs typeface="Times New Roman" pitchFamily="18" charset="0"/>
              </a:rPr>
              <a:t>i,0</a:t>
            </a:r>
            <a:r>
              <a:rPr lang="en-US" altLang="zh-CN" dirty="0" smtClean="0">
                <a:cs typeface="Times New Roman" pitchFamily="18" charset="0"/>
              </a:rPr>
              <a:t>,ck</a:t>
            </a:r>
            <a:r>
              <a:rPr lang="en-US" altLang="zh-CN" baseline="-25000" dirty="0" smtClean="0">
                <a:cs typeface="Times New Roman" pitchFamily="18" charset="0"/>
              </a:rPr>
              <a:t>i,1</a:t>
            </a:r>
            <a:r>
              <a:rPr lang="en-US" altLang="zh-CN" dirty="0" smtClean="0">
                <a:cs typeface="Times New Roman" pitchFamily="18" charset="0"/>
              </a:rPr>
              <a:t>,ck</a:t>
            </a:r>
            <a:r>
              <a:rPr lang="en-US" altLang="zh-CN" baseline="-25000" dirty="0" smtClean="0">
                <a:cs typeface="Times New Roman" pitchFamily="18" charset="0"/>
              </a:rPr>
              <a:t>i,2</a:t>
            </a:r>
            <a:r>
              <a:rPr lang="en-US" altLang="zh-CN" dirty="0" smtClean="0">
                <a:cs typeface="Times New Roman" pitchFamily="18" charset="0"/>
              </a:rPr>
              <a:t>,ck</a:t>
            </a:r>
            <a:r>
              <a:rPr lang="en-US" altLang="zh-CN" baseline="-25000" dirty="0" smtClean="0">
                <a:cs typeface="Times New Roman" pitchFamily="18" charset="0"/>
              </a:rPr>
              <a:t>i,3</a:t>
            </a:r>
            <a:r>
              <a:rPr lang="en-US" altLang="zh-CN" dirty="0" smtClean="0">
                <a:cs typeface="Times New Roman" pitchFamily="18" charset="0"/>
              </a:rPr>
              <a:t>)</a:t>
            </a:r>
            <a:r>
              <a:rPr lang="zh-CN" altLang="en-US" dirty="0" smtClean="0">
                <a:cs typeface="Times New Roman" pitchFamily="18" charset="0"/>
              </a:rPr>
              <a:t>以</a:t>
            </a:r>
            <a:r>
              <a:rPr lang="en-US" altLang="zh-CN" dirty="0" smtClean="0">
                <a:cs typeface="Times New Roman" pitchFamily="18" charset="0"/>
              </a:rPr>
              <a:t>4</a:t>
            </a:r>
            <a:r>
              <a:rPr lang="zh-CN" altLang="en-US" dirty="0" smtClean="0">
                <a:cs typeface="Times New Roman" pitchFamily="18" charset="0"/>
              </a:rPr>
              <a:t>个字节表示，则</a:t>
            </a:r>
            <a:endParaRPr lang="en-US" altLang="zh-CN" dirty="0" smtClean="0">
              <a:cs typeface="Times New Roman" pitchFamily="18" charset="0"/>
            </a:endParaRPr>
          </a:p>
          <a:p>
            <a:pPr marL="2774950" lvl="1" indent="0" algn="l">
              <a:buNone/>
            </a:pPr>
            <a:r>
              <a:rPr lang="en-US" altLang="zh-CN" dirty="0" err="1" smtClean="0">
                <a:cs typeface="Times New Roman" pitchFamily="18" charset="0"/>
              </a:rPr>
              <a:t>ck</a:t>
            </a:r>
            <a:r>
              <a:rPr lang="en-US" altLang="zh-CN" baseline="-25000" dirty="0" err="1" smtClean="0">
                <a:cs typeface="Times New Roman" pitchFamily="18" charset="0"/>
              </a:rPr>
              <a:t>i,j</a:t>
            </a:r>
            <a:r>
              <a:rPr lang="en-US" altLang="zh-CN" dirty="0" smtClean="0">
                <a:cs typeface="Times New Roman" pitchFamily="18" charset="0"/>
              </a:rPr>
              <a:t>=(4i+j)×7 (mod 256)</a:t>
            </a:r>
            <a:endParaRPr lang="zh-CN" altLang="en-US" dirty="0" smtClean="0">
              <a:cs typeface="Times New Roman"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585183726"/>
              </p:ext>
            </p:extLst>
          </p:nvPr>
        </p:nvGraphicFramePr>
        <p:xfrm>
          <a:off x="1331640" y="4149080"/>
          <a:ext cx="6696744" cy="2357120"/>
        </p:xfrm>
        <a:graphic>
          <a:graphicData uri="http://schemas.openxmlformats.org/drawingml/2006/table">
            <a:tbl>
              <a:tblPr bandRow="1">
                <a:tableStyleId>{9D7B26C5-4107-4FEC-AEDC-1716B250A1EF}</a:tableStyleId>
              </a:tblPr>
              <a:tblGrid>
                <a:gridCol w="470868">
                  <a:extLst>
                    <a:ext uri="{9D8B030D-6E8A-4147-A177-3AD203B41FA5}">
                      <a16:colId xmlns:a16="http://schemas.microsoft.com/office/drawing/2014/main" val="20000"/>
                    </a:ext>
                  </a:extLst>
                </a:gridCol>
                <a:gridCol w="1203318">
                  <a:extLst>
                    <a:ext uri="{9D8B030D-6E8A-4147-A177-3AD203B41FA5}">
                      <a16:colId xmlns:a16="http://schemas.microsoft.com/office/drawing/2014/main" val="20001"/>
                    </a:ext>
                  </a:extLst>
                </a:gridCol>
                <a:gridCol w="444720">
                  <a:extLst>
                    <a:ext uri="{9D8B030D-6E8A-4147-A177-3AD203B41FA5}">
                      <a16:colId xmlns:a16="http://schemas.microsoft.com/office/drawing/2014/main" val="20002"/>
                    </a:ext>
                  </a:extLst>
                </a:gridCol>
                <a:gridCol w="1229466">
                  <a:extLst>
                    <a:ext uri="{9D8B030D-6E8A-4147-A177-3AD203B41FA5}">
                      <a16:colId xmlns:a16="http://schemas.microsoft.com/office/drawing/2014/main" val="20003"/>
                    </a:ext>
                  </a:extLst>
                </a:gridCol>
                <a:gridCol w="497051">
                  <a:extLst>
                    <a:ext uri="{9D8B030D-6E8A-4147-A177-3AD203B41FA5}">
                      <a16:colId xmlns:a16="http://schemas.microsoft.com/office/drawing/2014/main" val="20004"/>
                    </a:ext>
                  </a:extLst>
                </a:gridCol>
                <a:gridCol w="1177135">
                  <a:extLst>
                    <a:ext uri="{9D8B030D-6E8A-4147-A177-3AD203B41FA5}">
                      <a16:colId xmlns:a16="http://schemas.microsoft.com/office/drawing/2014/main" val="20005"/>
                    </a:ext>
                  </a:extLst>
                </a:gridCol>
                <a:gridCol w="470903">
                  <a:extLst>
                    <a:ext uri="{9D8B030D-6E8A-4147-A177-3AD203B41FA5}">
                      <a16:colId xmlns:a16="http://schemas.microsoft.com/office/drawing/2014/main" val="20006"/>
                    </a:ext>
                  </a:extLst>
                </a:gridCol>
                <a:gridCol w="1203283">
                  <a:extLst>
                    <a:ext uri="{9D8B030D-6E8A-4147-A177-3AD203B41FA5}">
                      <a16:colId xmlns:a16="http://schemas.microsoft.com/office/drawing/2014/main" val="20007"/>
                    </a:ext>
                  </a:extLst>
                </a:gridCol>
              </a:tblGrid>
              <a:tr h="258921">
                <a:tc>
                  <a:txBody>
                    <a:bodyPr/>
                    <a:lstStyle/>
                    <a:p>
                      <a:pPr>
                        <a:lnSpc>
                          <a:spcPts val="1600"/>
                        </a:lnSpc>
                      </a:pPr>
                      <a:r>
                        <a:rPr lang="en-US" altLang="zh-CN" sz="1600" dirty="0" smtClean="0">
                          <a:latin typeface="+mn-ea"/>
                          <a:ea typeface="+mn-ea"/>
                        </a:rPr>
                        <a:t>0</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00070e15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8</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1c232a31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16</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383f464d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24</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545b6269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921">
                <a:tc>
                  <a:txBody>
                    <a:bodyPr/>
                    <a:lstStyle/>
                    <a:p>
                      <a:pPr>
                        <a:lnSpc>
                          <a:spcPts val="1600"/>
                        </a:lnSpc>
                      </a:pPr>
                      <a:r>
                        <a:rPr lang="en-US" altLang="zh-CN" sz="1600" dirty="0" smtClean="0">
                          <a:latin typeface="+mn-ea"/>
                          <a:ea typeface="+mn-ea"/>
                        </a:rPr>
                        <a:t>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70777e85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8c939aa1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17</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a8afb6bd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c4cbd2d9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8921">
                <a:tc>
                  <a:txBody>
                    <a:bodyPr/>
                    <a:lstStyle/>
                    <a:p>
                      <a:pPr>
                        <a:lnSpc>
                          <a:spcPts val="1600"/>
                        </a:lnSpc>
                      </a:pPr>
                      <a:r>
                        <a:rPr lang="en-US" altLang="zh-CN" sz="1600" dirty="0" smtClean="0">
                          <a:latin typeface="+mn-ea"/>
                          <a:ea typeface="+mn-ea"/>
                        </a:rPr>
                        <a:t>2</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e0e7eef5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10</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fc030a11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18</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181f262d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26</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343b4249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8921">
                <a:tc>
                  <a:txBody>
                    <a:bodyPr/>
                    <a:lstStyle/>
                    <a:p>
                      <a:pPr>
                        <a:lnSpc>
                          <a:spcPts val="1600"/>
                        </a:lnSpc>
                      </a:pPr>
                      <a:r>
                        <a:rPr lang="en-US" altLang="zh-CN" sz="1600" dirty="0" smtClean="0">
                          <a:latin typeface="+mn-ea"/>
                          <a:ea typeface="+mn-ea"/>
                        </a:rPr>
                        <a:t>3</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50575e65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6c737a81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888f969d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27</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a4abb2b9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8921">
                <a:tc>
                  <a:txBody>
                    <a:bodyPr/>
                    <a:lstStyle/>
                    <a:p>
                      <a:pPr>
                        <a:lnSpc>
                          <a:spcPts val="1600"/>
                        </a:lnSpc>
                      </a:pPr>
                      <a:r>
                        <a:rPr lang="en-US" altLang="zh-CN" sz="1600" dirty="0" smtClean="0">
                          <a:latin typeface="+mn-ea"/>
                          <a:ea typeface="+mn-ea"/>
                        </a:rPr>
                        <a:t>4</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c0c7ced5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12</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dce3eaf1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20</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f8ff060d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28</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141b2229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8921">
                <a:tc>
                  <a:txBody>
                    <a:bodyPr/>
                    <a:lstStyle/>
                    <a:p>
                      <a:pPr>
                        <a:lnSpc>
                          <a:spcPts val="1600"/>
                        </a:lnSpc>
                      </a:pPr>
                      <a:r>
                        <a:rPr lang="en-US" altLang="zh-CN" sz="1600" dirty="0" smtClean="0">
                          <a:latin typeface="+mn-ea"/>
                          <a:ea typeface="+mn-ea"/>
                        </a:rPr>
                        <a:t>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30373e45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13</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4c535a61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686f767d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848b9299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8921">
                <a:tc>
                  <a:txBody>
                    <a:bodyPr/>
                    <a:lstStyle/>
                    <a:p>
                      <a:pPr>
                        <a:lnSpc>
                          <a:spcPts val="1600"/>
                        </a:lnSpc>
                      </a:pPr>
                      <a:r>
                        <a:rPr lang="en-US" altLang="zh-CN" sz="1600" dirty="0" smtClean="0">
                          <a:latin typeface="+mn-ea"/>
                          <a:ea typeface="+mn-ea"/>
                        </a:rPr>
                        <a:t>6</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a0a7aeb5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14</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bcc3cad1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22</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d8dfe6ed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30</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f4fb0209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8921">
                <a:tc>
                  <a:txBody>
                    <a:bodyPr/>
                    <a:lstStyle/>
                    <a:p>
                      <a:pPr>
                        <a:lnSpc>
                          <a:spcPts val="1600"/>
                        </a:lnSpc>
                      </a:pPr>
                      <a:r>
                        <a:rPr lang="en-US" altLang="zh-CN" sz="1600" dirty="0" smtClean="0">
                          <a:latin typeface="+mn-ea"/>
                          <a:ea typeface="+mn-ea"/>
                        </a:rPr>
                        <a:t>7</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10171e25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15</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2c333a41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23</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484f565d</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31</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ts val="1600"/>
                        </a:lnSpc>
                      </a:pPr>
                      <a:r>
                        <a:rPr lang="en-US" altLang="zh-CN" sz="1600" dirty="0" smtClean="0">
                          <a:latin typeface="+mn-ea"/>
                          <a:ea typeface="+mn-ea"/>
                        </a:rPr>
                        <a:t>646b7279</a:t>
                      </a:r>
                      <a:endParaRPr lang="zh-CN" altLang="en-US" sz="16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161</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2775533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六、小结</a:t>
            </a:r>
            <a:endParaRPr lang="zh-CN" altLang="en-US" dirty="0"/>
          </a:p>
        </p:txBody>
      </p:sp>
      <p:sp>
        <p:nvSpPr>
          <p:cNvPr id="3" name="内容占位符 2"/>
          <p:cNvSpPr>
            <a:spLocks noGrp="1"/>
          </p:cNvSpPr>
          <p:nvPr>
            <p:ph idx="1"/>
          </p:nvPr>
        </p:nvSpPr>
        <p:spPr/>
        <p:txBody>
          <a:bodyPr/>
          <a:lstStyle/>
          <a:p>
            <a:r>
              <a:rPr lang="zh-CN" altLang="en-US" dirty="0" smtClean="0"/>
              <a:t>几种分组密码在奔腾机上的速度</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445728727"/>
              </p:ext>
            </p:extLst>
          </p:nvPr>
        </p:nvGraphicFramePr>
        <p:xfrm>
          <a:off x="899592" y="2132856"/>
          <a:ext cx="7344816" cy="3108960"/>
        </p:xfrm>
        <a:graphic>
          <a:graphicData uri="http://schemas.openxmlformats.org/drawingml/2006/table">
            <a:tbl>
              <a:tblPr firstRow="1" bandRow="1">
                <a:tableStyleId>{5FD0F851-EC5A-4D38-B0AD-8093EC10F338}</a:tableStyleId>
              </a:tblPr>
              <a:tblGrid>
                <a:gridCol w="1440160">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2376264">
                  <a:extLst>
                    <a:ext uri="{9D8B030D-6E8A-4147-A177-3AD203B41FA5}">
                      <a16:colId xmlns:a16="http://schemas.microsoft.com/office/drawing/2014/main" val="20003"/>
                    </a:ext>
                  </a:extLst>
                </a:gridCol>
              </a:tblGrid>
              <a:tr h="370840">
                <a:tc>
                  <a:txBody>
                    <a:bodyPr/>
                    <a:lstStyle/>
                    <a:p>
                      <a:pPr algn="ctr"/>
                      <a:r>
                        <a:rPr lang="zh-CN" altLang="en-US" sz="2400" dirty="0" smtClean="0">
                          <a:latin typeface="楷体" pitchFamily="49" charset="-122"/>
                          <a:ea typeface="楷体" pitchFamily="49" charset="-122"/>
                        </a:rPr>
                        <a:t>算法</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zh-CN" altLang="en-US" sz="2400" dirty="0" smtClean="0">
                          <a:latin typeface="楷体" pitchFamily="49" charset="-122"/>
                          <a:ea typeface="楷体" pitchFamily="49" charset="-122"/>
                        </a:rPr>
                        <a:t>每轮时钟周期</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zh-CN" altLang="en-US" sz="2400" dirty="0" smtClean="0">
                          <a:latin typeface="楷体" pitchFamily="49" charset="-122"/>
                          <a:ea typeface="楷体" pitchFamily="49" charset="-122"/>
                        </a:rPr>
                        <a:t>轮数</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zh-CN" altLang="en-US" sz="2400" dirty="0" smtClean="0">
                          <a:latin typeface="楷体" pitchFamily="49" charset="-122"/>
                          <a:ea typeface="楷体" pitchFamily="49" charset="-122"/>
                        </a:rPr>
                        <a:t>每加密一字节所需时钟周期数</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0"/>
                  </a:ext>
                </a:extLst>
              </a:tr>
              <a:tr h="370840">
                <a:tc>
                  <a:txBody>
                    <a:bodyPr/>
                    <a:lstStyle/>
                    <a:p>
                      <a:pPr algn="l"/>
                      <a:r>
                        <a:rPr lang="en-US" altLang="zh-CN" sz="2400" dirty="0" smtClean="0">
                          <a:latin typeface="楷体" pitchFamily="49" charset="-122"/>
                          <a:ea typeface="楷体" pitchFamily="49" charset="-122"/>
                        </a:rPr>
                        <a:t>Blowfish</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9</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16</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1"/>
                  </a:ext>
                </a:extLst>
              </a:tr>
              <a:tr h="370840">
                <a:tc>
                  <a:txBody>
                    <a:bodyPr/>
                    <a:lstStyle/>
                    <a:p>
                      <a:pPr algn="l"/>
                      <a:r>
                        <a:rPr lang="en-US" altLang="zh-CN" sz="2400" smtClean="0">
                          <a:latin typeface="楷体" pitchFamily="49" charset="-122"/>
                          <a:ea typeface="楷体" pitchFamily="49" charset="-122"/>
                        </a:rPr>
                        <a:t>RC5</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12</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16</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23</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2"/>
                  </a:ext>
                </a:extLst>
              </a:tr>
              <a:tr h="370840">
                <a:tc>
                  <a:txBody>
                    <a:bodyPr/>
                    <a:lstStyle/>
                    <a:p>
                      <a:pPr algn="l"/>
                      <a:r>
                        <a:rPr lang="en-US" altLang="zh-CN" sz="2400" dirty="0" smtClean="0">
                          <a:latin typeface="楷体" pitchFamily="49" charset="-122"/>
                          <a:ea typeface="楷体" pitchFamily="49" charset="-122"/>
                        </a:rPr>
                        <a:t>DES</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16</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45</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3"/>
                  </a:ext>
                </a:extLst>
              </a:tr>
              <a:tr h="370840">
                <a:tc>
                  <a:txBody>
                    <a:bodyPr/>
                    <a:lstStyle/>
                    <a:p>
                      <a:pPr algn="l"/>
                      <a:r>
                        <a:rPr lang="en-US" altLang="zh-CN" sz="2400" dirty="0" smtClean="0">
                          <a:latin typeface="楷体" pitchFamily="49" charset="-122"/>
                          <a:ea typeface="楷体" pitchFamily="49" charset="-122"/>
                        </a:rPr>
                        <a:t>IDEA</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50</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50</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4"/>
                  </a:ext>
                </a:extLst>
              </a:tr>
              <a:tr h="370840">
                <a:tc>
                  <a:txBody>
                    <a:bodyPr/>
                    <a:lstStyle/>
                    <a:p>
                      <a:pPr algn="l"/>
                      <a:r>
                        <a:rPr lang="en-US" altLang="zh-CN" sz="2400" dirty="0" smtClean="0">
                          <a:latin typeface="楷体" pitchFamily="49" charset="-122"/>
                          <a:ea typeface="楷体" pitchFamily="49" charset="-122"/>
                        </a:rPr>
                        <a:t>T-DES</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48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400" dirty="0" smtClean="0">
                          <a:latin typeface="楷体" pitchFamily="49" charset="-122"/>
                          <a:ea typeface="楷体" pitchFamily="49" charset="-122"/>
                        </a:rPr>
                        <a:t>108</a:t>
                      </a:r>
                      <a:endParaRPr lang="zh-CN" altLang="en-US" sz="2400"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5"/>
                  </a:ext>
                </a:extLst>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162</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20788179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现代分组密码特征：</a:t>
            </a:r>
            <a:endParaRPr lang="en-US" altLang="zh-CN" dirty="0" smtClean="0"/>
          </a:p>
          <a:p>
            <a:pPr lvl="1"/>
            <a:r>
              <a:rPr lang="zh-CN" altLang="en-US" dirty="0" smtClean="0"/>
              <a:t>可变密钥长度</a:t>
            </a:r>
            <a:r>
              <a:rPr lang="en-US" altLang="zh-CN" dirty="0" smtClean="0"/>
              <a:t>/</a:t>
            </a:r>
            <a:r>
              <a:rPr lang="zh-CN" altLang="en-US" dirty="0" smtClean="0"/>
              <a:t>分组大小</a:t>
            </a:r>
            <a:r>
              <a:rPr lang="en-US" altLang="zh-CN" dirty="0" smtClean="0"/>
              <a:t>/</a:t>
            </a:r>
            <a:r>
              <a:rPr lang="zh-CN" altLang="en-US" dirty="0" smtClean="0"/>
              <a:t>迭代轮数</a:t>
            </a:r>
            <a:endParaRPr lang="en-US" altLang="zh-CN" dirty="0" smtClean="0"/>
          </a:p>
          <a:p>
            <a:pPr lvl="1"/>
            <a:r>
              <a:rPr lang="zh-CN" altLang="en-US" dirty="0" smtClean="0"/>
              <a:t>复合运算，数据</a:t>
            </a:r>
            <a:r>
              <a:rPr lang="en-US" altLang="zh-CN" dirty="0" smtClean="0"/>
              <a:t>/</a:t>
            </a:r>
            <a:r>
              <a:rPr lang="zh-CN" altLang="en-US" dirty="0" smtClean="0"/>
              <a:t>密钥相关的循环移位</a:t>
            </a:r>
            <a:endParaRPr lang="en-US" altLang="zh-CN" dirty="0" smtClean="0"/>
          </a:p>
          <a:p>
            <a:pPr lvl="1"/>
            <a:r>
              <a:rPr lang="zh-CN" altLang="en-US" dirty="0" smtClean="0"/>
              <a:t>基于密钥的</a:t>
            </a:r>
            <a:r>
              <a:rPr lang="en-US" altLang="zh-CN" dirty="0" smtClean="0"/>
              <a:t>S</a:t>
            </a:r>
            <a:r>
              <a:rPr lang="zh-CN" altLang="en-US" dirty="0" smtClean="0"/>
              <a:t>盒子产生</a:t>
            </a:r>
            <a:endParaRPr lang="en-US" altLang="zh-CN" dirty="0" smtClean="0"/>
          </a:p>
          <a:p>
            <a:pPr lvl="1"/>
            <a:r>
              <a:rPr lang="zh-CN" altLang="en-US" dirty="0" smtClean="0"/>
              <a:t>更复杂的密钥扩展算法</a:t>
            </a:r>
            <a:endParaRPr lang="en-US" altLang="zh-CN" dirty="0" smtClean="0"/>
          </a:p>
          <a:p>
            <a:pPr lvl="1"/>
            <a:r>
              <a:rPr lang="zh-CN" altLang="en-US" dirty="0" smtClean="0"/>
              <a:t>每轮处理全部分组数据</a:t>
            </a:r>
            <a:endParaRPr lang="en-US" altLang="zh-CN" dirty="0" smtClean="0"/>
          </a:p>
          <a:p>
            <a:pPr lvl="1"/>
            <a:r>
              <a:rPr lang="zh-CN" altLang="en-US" dirty="0" smtClean="0"/>
              <a:t>变化的非线性函数</a:t>
            </a:r>
            <a:r>
              <a:rPr lang="en-US" altLang="zh-CN" dirty="0" smtClean="0"/>
              <a:t>F</a:t>
            </a:r>
            <a:endParaRPr lang="en-AU" altLang="zh-CN" dirty="0" smtClean="0">
              <a:ea typeface="宋体" pitchFamily="2"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163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4. </a:t>
            </a:r>
            <a:r>
              <a:rPr lang="zh-CN" altLang="en-US" sz="1000" dirty="0"/>
              <a:t>分组密码工作模式</a:t>
            </a:r>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5. </a:t>
            </a:r>
            <a:r>
              <a:rPr lang="zh-CN" altLang="en-US" sz="1000" dirty="0"/>
              <a:t>其它分组密码标准</a:t>
            </a:r>
          </a:p>
        </p:txBody>
      </p:sp>
    </p:spTree>
    <p:extLst>
      <p:ext uri="{BB962C8B-B14F-4D97-AF65-F5344CB8AC3E}">
        <p14:creationId xmlns:p14="http://schemas.microsoft.com/office/powerpoint/2010/main" val="158446966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盒子结构</a:t>
            </a:r>
            <a:endParaRPr lang="zh-CN" altLang="en-US" dirty="0"/>
          </a:p>
        </p:txBody>
      </p:sp>
      <p:sp>
        <p:nvSpPr>
          <p:cNvPr id="3" name="内容占位符 2"/>
          <p:cNvSpPr>
            <a:spLocks noGrp="1"/>
          </p:cNvSpPr>
          <p:nvPr>
            <p:ph idx="1"/>
          </p:nvPr>
        </p:nvSpPr>
        <p:spPr/>
        <p:txBody>
          <a:bodyPr/>
          <a:lstStyle/>
          <a:p>
            <a:r>
              <a:rPr lang="en-US" altLang="zh-CN" dirty="0" smtClean="0"/>
              <a:t>S</a:t>
            </a:r>
            <a:r>
              <a:rPr lang="zh-CN" altLang="en-US" dirty="0" smtClean="0"/>
              <a:t>盒子为</a:t>
            </a:r>
            <a:r>
              <a:rPr lang="en-US" altLang="zh-CN" dirty="0" smtClean="0"/>
              <a:t>4</a:t>
            </a:r>
            <a:r>
              <a:rPr lang="zh-CN" altLang="en-US" dirty="0" smtClean="0"/>
              <a:t>行</a:t>
            </a:r>
            <a:r>
              <a:rPr lang="en-US" altLang="zh-CN" dirty="0" smtClean="0"/>
              <a:t>16</a:t>
            </a:r>
            <a:r>
              <a:rPr lang="zh-CN" altLang="en-US" dirty="0" smtClean="0"/>
              <a:t>列的矩阵，每行定义一个可逆置换</a:t>
            </a:r>
            <a:endParaRPr lang="en-US" altLang="zh-CN" dirty="0" smtClean="0"/>
          </a:p>
          <a:p>
            <a:r>
              <a:rPr lang="zh-CN" altLang="en-US" dirty="0" smtClean="0"/>
              <a:t>输入</a:t>
            </a:r>
            <a:r>
              <a:rPr lang="en-US" altLang="zh-CN" dirty="0" smtClean="0"/>
              <a:t>6</a:t>
            </a:r>
            <a:r>
              <a:rPr lang="zh-CN" altLang="en-US" dirty="0" smtClean="0"/>
              <a:t>位，输出</a:t>
            </a:r>
            <a:r>
              <a:rPr lang="en-US" altLang="zh-CN" dirty="0" smtClean="0"/>
              <a:t>4</a:t>
            </a:r>
            <a:r>
              <a:rPr lang="zh-CN" altLang="en-US" dirty="0" smtClean="0"/>
              <a:t>位</a:t>
            </a:r>
            <a:endParaRPr lang="en-US" altLang="zh-CN" dirty="0" smtClean="0"/>
          </a:p>
          <a:p>
            <a:pPr>
              <a:buNone/>
            </a:pPr>
            <a:endParaRPr lang="zh-CN" altLang="en-US" dirty="0"/>
          </a:p>
        </p:txBody>
      </p:sp>
      <p:grpSp>
        <p:nvGrpSpPr>
          <p:cNvPr id="98" name="组合 97"/>
          <p:cNvGrpSpPr/>
          <p:nvPr/>
        </p:nvGrpSpPr>
        <p:grpSpPr>
          <a:xfrm>
            <a:off x="714348" y="2571744"/>
            <a:ext cx="7786742" cy="2786082"/>
            <a:chOff x="714348" y="1500174"/>
            <a:chExt cx="7786742" cy="2786082"/>
          </a:xfrm>
        </p:grpSpPr>
        <p:sp>
          <p:nvSpPr>
            <p:cNvPr id="6" name="圆角矩形 5"/>
            <p:cNvSpPr/>
            <p:nvPr/>
          </p:nvSpPr>
          <p:spPr>
            <a:xfrm>
              <a:off x="714348"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1</a:t>
              </a:r>
              <a:endParaRPr lang="zh-CN" altLang="en-US" sz="2000" baseline="-25000" dirty="0">
                <a:solidFill>
                  <a:schemeClr val="tx1"/>
                </a:solidFill>
                <a:latin typeface="Times New Roman" pitchFamily="18" charset="0"/>
                <a:cs typeface="Times New Roman" pitchFamily="18" charset="0"/>
              </a:endParaRPr>
            </a:p>
          </p:txBody>
        </p:sp>
        <p:sp>
          <p:nvSpPr>
            <p:cNvPr id="7" name="圆角矩形 6"/>
            <p:cNvSpPr/>
            <p:nvPr/>
          </p:nvSpPr>
          <p:spPr>
            <a:xfrm>
              <a:off x="1714480"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2</a:t>
              </a:r>
              <a:endParaRPr lang="zh-CN" altLang="en-US" sz="2000" baseline="-25000" dirty="0">
                <a:solidFill>
                  <a:schemeClr val="tx1"/>
                </a:solidFill>
                <a:latin typeface="Times New Roman" pitchFamily="18" charset="0"/>
                <a:cs typeface="Times New Roman" pitchFamily="18" charset="0"/>
              </a:endParaRPr>
            </a:p>
          </p:txBody>
        </p:sp>
        <p:sp>
          <p:nvSpPr>
            <p:cNvPr id="8" name="圆角矩形 7"/>
            <p:cNvSpPr/>
            <p:nvPr/>
          </p:nvSpPr>
          <p:spPr>
            <a:xfrm>
              <a:off x="2714612"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3</a:t>
              </a:r>
              <a:endParaRPr lang="zh-CN" altLang="en-US" sz="2000" baseline="-25000" dirty="0">
                <a:solidFill>
                  <a:schemeClr val="tx1"/>
                </a:solidFill>
                <a:latin typeface="Times New Roman" pitchFamily="18" charset="0"/>
                <a:cs typeface="Times New Roman" pitchFamily="18" charset="0"/>
              </a:endParaRPr>
            </a:p>
          </p:txBody>
        </p:sp>
        <p:sp>
          <p:nvSpPr>
            <p:cNvPr id="9" name="圆角矩形 8"/>
            <p:cNvSpPr/>
            <p:nvPr/>
          </p:nvSpPr>
          <p:spPr>
            <a:xfrm>
              <a:off x="3714744"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4</a:t>
              </a:r>
              <a:endParaRPr lang="zh-CN" altLang="en-US" sz="2000" baseline="-25000" dirty="0">
                <a:solidFill>
                  <a:schemeClr val="tx1"/>
                </a:solidFill>
                <a:latin typeface="Times New Roman" pitchFamily="18" charset="0"/>
                <a:cs typeface="Times New Roman" pitchFamily="18" charset="0"/>
              </a:endParaRPr>
            </a:p>
          </p:txBody>
        </p:sp>
        <p:sp>
          <p:nvSpPr>
            <p:cNvPr id="10" name="圆角矩形 9"/>
            <p:cNvSpPr/>
            <p:nvPr/>
          </p:nvSpPr>
          <p:spPr>
            <a:xfrm>
              <a:off x="4714876"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5</a:t>
              </a:r>
              <a:endParaRPr lang="zh-CN" altLang="en-US" sz="2000" baseline="-25000" dirty="0">
                <a:solidFill>
                  <a:schemeClr val="tx1"/>
                </a:solidFill>
                <a:latin typeface="Times New Roman" pitchFamily="18" charset="0"/>
                <a:cs typeface="Times New Roman" pitchFamily="18" charset="0"/>
              </a:endParaRPr>
            </a:p>
          </p:txBody>
        </p:sp>
        <p:sp>
          <p:nvSpPr>
            <p:cNvPr id="11" name="圆角矩形 10"/>
            <p:cNvSpPr/>
            <p:nvPr/>
          </p:nvSpPr>
          <p:spPr>
            <a:xfrm>
              <a:off x="5715008"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6</a:t>
              </a:r>
              <a:endParaRPr lang="zh-CN" altLang="en-US" sz="2000" baseline="-25000" dirty="0">
                <a:solidFill>
                  <a:schemeClr val="tx1"/>
                </a:solidFill>
                <a:latin typeface="Times New Roman" pitchFamily="18" charset="0"/>
                <a:cs typeface="Times New Roman" pitchFamily="18" charset="0"/>
              </a:endParaRPr>
            </a:p>
          </p:txBody>
        </p:sp>
        <p:sp>
          <p:nvSpPr>
            <p:cNvPr id="12" name="圆角矩形 11"/>
            <p:cNvSpPr/>
            <p:nvPr/>
          </p:nvSpPr>
          <p:spPr>
            <a:xfrm>
              <a:off x="6715140"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7</a:t>
              </a:r>
              <a:endParaRPr lang="zh-CN" altLang="en-US" sz="2000" baseline="-25000" dirty="0">
                <a:solidFill>
                  <a:schemeClr val="tx1"/>
                </a:solidFill>
                <a:latin typeface="Times New Roman" pitchFamily="18" charset="0"/>
                <a:cs typeface="Times New Roman" pitchFamily="18" charset="0"/>
              </a:endParaRPr>
            </a:p>
          </p:txBody>
        </p:sp>
        <p:sp>
          <p:nvSpPr>
            <p:cNvPr id="13" name="圆角矩形 12"/>
            <p:cNvSpPr/>
            <p:nvPr/>
          </p:nvSpPr>
          <p:spPr>
            <a:xfrm>
              <a:off x="7715272" y="2643182"/>
              <a:ext cx="785818" cy="500066"/>
            </a:xfrm>
            <a:prstGeom prst="roundRect">
              <a:avLst>
                <a:gd name="adj" fmla="val 40943"/>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2000" dirty="0" smtClean="0">
                  <a:solidFill>
                    <a:schemeClr val="tx1"/>
                  </a:solidFill>
                  <a:latin typeface="Times New Roman" pitchFamily="18" charset="0"/>
                  <a:cs typeface="Times New Roman" pitchFamily="18" charset="0"/>
                </a:rPr>
                <a:t>S</a:t>
              </a:r>
              <a:r>
                <a:rPr lang="en-US" altLang="zh-CN" sz="2000" baseline="-25000" dirty="0" smtClean="0">
                  <a:solidFill>
                    <a:schemeClr val="tx1"/>
                  </a:solidFill>
                  <a:latin typeface="Times New Roman" pitchFamily="18" charset="0"/>
                  <a:cs typeface="Times New Roman" pitchFamily="18" charset="0"/>
                </a:rPr>
                <a:t>8</a:t>
              </a:r>
              <a:endParaRPr lang="zh-CN" altLang="en-US" sz="2000" baseline="-25000" dirty="0">
                <a:solidFill>
                  <a:schemeClr val="tx1"/>
                </a:solidFill>
                <a:latin typeface="Times New Roman" pitchFamily="18" charset="0"/>
                <a:cs typeface="Times New Roman" pitchFamily="18" charset="0"/>
              </a:endParaRPr>
            </a:p>
          </p:txBody>
        </p:sp>
        <p:cxnSp>
          <p:nvCxnSpPr>
            <p:cNvPr id="15" name="直接连接符 14"/>
            <p:cNvCxnSpPr/>
            <p:nvPr/>
          </p:nvCxnSpPr>
          <p:spPr>
            <a:xfrm>
              <a:off x="1118837" y="2071678"/>
              <a:ext cx="7000924" cy="15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flipH="1" flipV="1">
              <a:off x="4325360" y="1785926"/>
              <a:ext cx="571504" cy="1588"/>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833086"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834011"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1833219"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2833350"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3833482"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4833614"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a:off x="5833746"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6833878" y="235742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118836" y="3714752"/>
              <a:ext cx="7000924" cy="15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833085"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7834010"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1833218"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2833349"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3833481"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4833613"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5833745"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6833877" y="3428999"/>
              <a:ext cx="571503" cy="2"/>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flipH="1" flipV="1">
              <a:off x="4318574" y="3999710"/>
              <a:ext cx="571504" cy="1588"/>
            </a:xfrm>
            <a:prstGeom prst="line">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4484796" y="1643050"/>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984334"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1984466"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a:off x="2984598"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3984730"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4984862"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5400000">
              <a:off x="5984994"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5400000">
              <a:off x="6985126"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5400000">
              <a:off x="7985258" y="221455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5400000">
              <a:off x="1000100"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5400000">
              <a:off x="2000232"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5400000">
              <a:off x="3000364"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4000496"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5400000">
              <a:off x="5000628"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5400000">
              <a:off x="6000760"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7000892"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8001024" y="3286124"/>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a:off x="4484796" y="3857628"/>
              <a:ext cx="214314" cy="2143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643438" y="1500174"/>
              <a:ext cx="41870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80" name="TextBox 79"/>
            <p:cNvSpPr txBox="1"/>
            <p:nvPr/>
          </p:nvSpPr>
          <p:spPr>
            <a:xfrm>
              <a:off x="4643438" y="3714752"/>
              <a:ext cx="415498"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32</a:t>
              </a:r>
              <a:endParaRPr lang="zh-CN" altLang="en-US" dirty="0">
                <a:latin typeface="Times New Roman" pitchFamily="18" charset="0"/>
                <a:cs typeface="Times New Roman" pitchFamily="18" charset="0"/>
              </a:endParaRPr>
            </a:p>
          </p:txBody>
        </p:sp>
        <p:sp>
          <p:nvSpPr>
            <p:cNvPr id="81" name="TextBox 80"/>
            <p:cNvSpPr txBox="1"/>
            <p:nvPr/>
          </p:nvSpPr>
          <p:spPr>
            <a:xfrm>
              <a:off x="1128646"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2" name="TextBox 81"/>
            <p:cNvSpPr txBox="1"/>
            <p:nvPr/>
          </p:nvSpPr>
          <p:spPr>
            <a:xfrm>
              <a:off x="2114448"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3" name="TextBox 82"/>
            <p:cNvSpPr txBox="1"/>
            <p:nvPr/>
          </p:nvSpPr>
          <p:spPr>
            <a:xfrm>
              <a:off x="3128910"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4" name="TextBox 83"/>
            <p:cNvSpPr txBox="1"/>
            <p:nvPr/>
          </p:nvSpPr>
          <p:spPr>
            <a:xfrm>
              <a:off x="4129042"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5" name="TextBox 84"/>
            <p:cNvSpPr txBox="1"/>
            <p:nvPr/>
          </p:nvSpPr>
          <p:spPr>
            <a:xfrm>
              <a:off x="5129174"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6" name="TextBox 85"/>
            <p:cNvSpPr txBox="1"/>
            <p:nvPr/>
          </p:nvSpPr>
          <p:spPr>
            <a:xfrm>
              <a:off x="6129306"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7" name="TextBox 86"/>
            <p:cNvSpPr txBox="1"/>
            <p:nvPr/>
          </p:nvSpPr>
          <p:spPr>
            <a:xfrm>
              <a:off x="7129438"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8" name="TextBox 87"/>
            <p:cNvSpPr txBox="1"/>
            <p:nvPr/>
          </p:nvSpPr>
          <p:spPr>
            <a:xfrm>
              <a:off x="8129570" y="314324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p:txBody>
        </p:sp>
        <p:sp>
          <p:nvSpPr>
            <p:cNvPr id="89" name="TextBox 88"/>
            <p:cNvSpPr txBox="1"/>
            <p:nvPr/>
          </p:nvSpPr>
          <p:spPr>
            <a:xfrm>
              <a:off x="8129570"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0" name="TextBox 89"/>
            <p:cNvSpPr txBox="1"/>
            <p:nvPr/>
          </p:nvSpPr>
          <p:spPr>
            <a:xfrm>
              <a:off x="7129438"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1" name="TextBox 90"/>
            <p:cNvSpPr txBox="1"/>
            <p:nvPr/>
          </p:nvSpPr>
          <p:spPr>
            <a:xfrm>
              <a:off x="6129306"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2" name="TextBox 91"/>
            <p:cNvSpPr txBox="1"/>
            <p:nvPr/>
          </p:nvSpPr>
          <p:spPr>
            <a:xfrm>
              <a:off x="5129174"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3" name="TextBox 92"/>
            <p:cNvSpPr txBox="1"/>
            <p:nvPr/>
          </p:nvSpPr>
          <p:spPr>
            <a:xfrm>
              <a:off x="4129042"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4" name="TextBox 93"/>
            <p:cNvSpPr txBox="1"/>
            <p:nvPr/>
          </p:nvSpPr>
          <p:spPr>
            <a:xfrm>
              <a:off x="3128910"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5" name="TextBox 94"/>
            <p:cNvSpPr txBox="1"/>
            <p:nvPr/>
          </p:nvSpPr>
          <p:spPr>
            <a:xfrm>
              <a:off x="2128778"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sp>
          <p:nvSpPr>
            <p:cNvPr id="96" name="TextBox 95"/>
            <p:cNvSpPr txBox="1"/>
            <p:nvPr/>
          </p:nvSpPr>
          <p:spPr>
            <a:xfrm>
              <a:off x="1128646" y="2071678"/>
              <a:ext cx="300082"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97" name="流程图: 可选过程 9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99" name="流程图: 可选过程 9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00" name="流程图: 可选过程 9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1" name="流程图: 可选过程 10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2" name="流程图: 可选过程 10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197865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a:t>
            </a:r>
            <a:endParaRPr lang="zh-CN" altLang="en-US" dirty="0"/>
          </a:p>
        </p:txBody>
      </p:sp>
      <p:sp>
        <p:nvSpPr>
          <p:cNvPr id="3" name="内容占位符 2"/>
          <p:cNvSpPr>
            <a:spLocks noGrp="1"/>
          </p:cNvSpPr>
          <p:nvPr>
            <p:ph idx="1"/>
          </p:nvPr>
        </p:nvSpPr>
        <p:spPr/>
        <p:txBody>
          <a:bodyPr/>
          <a:lstStyle/>
          <a:p>
            <a:r>
              <a:rPr lang="zh-CN" altLang="en-US" dirty="0" smtClean="0"/>
              <a:t>输入</a:t>
            </a:r>
            <a:r>
              <a:rPr lang="en-US" altLang="zh-CN" dirty="0" smtClean="0"/>
              <a:t>6</a:t>
            </a:r>
            <a:r>
              <a:rPr lang="zh-CN" altLang="en-US" dirty="0" smtClean="0"/>
              <a:t>位，输出</a:t>
            </a:r>
            <a:r>
              <a:rPr lang="en-US" altLang="zh-CN" dirty="0" smtClean="0"/>
              <a:t>4</a:t>
            </a:r>
            <a:r>
              <a:rPr lang="zh-CN" altLang="en-US" dirty="0" smtClean="0"/>
              <a:t>位</a:t>
            </a:r>
            <a:endParaRPr lang="en-US" altLang="zh-CN" dirty="0" smtClean="0"/>
          </a:p>
          <a:p>
            <a:pPr lvl="1"/>
            <a:r>
              <a:rPr lang="zh-CN" altLang="en-US" dirty="0" smtClean="0"/>
              <a:t>输入的第</a:t>
            </a:r>
            <a:r>
              <a:rPr lang="en-US" altLang="zh-CN" dirty="0" smtClean="0"/>
              <a:t>1</a:t>
            </a:r>
            <a:r>
              <a:rPr lang="zh-CN" altLang="en-US" dirty="0" smtClean="0"/>
              <a:t>位和第</a:t>
            </a:r>
            <a:r>
              <a:rPr lang="en-US" altLang="zh-CN" dirty="0" smtClean="0"/>
              <a:t>6</a:t>
            </a:r>
            <a:r>
              <a:rPr lang="zh-CN" altLang="en-US" dirty="0" smtClean="0"/>
              <a:t>位组成一个</a:t>
            </a:r>
            <a:r>
              <a:rPr lang="en-US" altLang="zh-CN" dirty="0" smtClean="0"/>
              <a:t>2</a:t>
            </a:r>
            <a:r>
              <a:rPr lang="zh-CN" altLang="en-US" dirty="0" smtClean="0"/>
              <a:t>位二进制数，选择行</a:t>
            </a:r>
            <a:endParaRPr lang="en-US" altLang="zh-CN" dirty="0" smtClean="0"/>
          </a:p>
          <a:p>
            <a:pPr lvl="1"/>
            <a:r>
              <a:rPr lang="zh-CN" altLang="en-US" dirty="0" smtClean="0"/>
              <a:t>输入的第</a:t>
            </a:r>
            <a:r>
              <a:rPr lang="en-US" altLang="zh-CN" dirty="0" smtClean="0"/>
              <a:t>2</a:t>
            </a:r>
            <a:r>
              <a:rPr lang="zh-CN" altLang="en-US" dirty="0" smtClean="0"/>
              <a:t>位至第</a:t>
            </a:r>
            <a:r>
              <a:rPr lang="en-US" altLang="zh-CN" dirty="0" smtClean="0"/>
              <a:t>5</a:t>
            </a:r>
            <a:r>
              <a:rPr lang="zh-CN" altLang="en-US" dirty="0" smtClean="0"/>
              <a:t>位组成一个</a:t>
            </a:r>
            <a:r>
              <a:rPr lang="en-US" altLang="zh-CN" dirty="0" smtClean="0"/>
              <a:t>4</a:t>
            </a:r>
            <a:r>
              <a:rPr lang="zh-CN" altLang="en-US" dirty="0" smtClean="0"/>
              <a:t>位二进制数，选择列</a:t>
            </a:r>
            <a:endParaRPr lang="en-US" altLang="zh-CN" dirty="0" smtClean="0"/>
          </a:p>
          <a:p>
            <a:pPr lvl="1"/>
            <a:r>
              <a:rPr lang="zh-CN" altLang="en-US" dirty="0" smtClean="0"/>
              <a:t>将选中的数字以二进制数输出</a:t>
            </a:r>
            <a:endParaRPr lang="en-US" altLang="zh-CN" dirty="0" smtClean="0"/>
          </a:p>
          <a:p>
            <a:r>
              <a:rPr lang="zh-CN" altLang="en-US" dirty="0" smtClean="0"/>
              <a:t>例：</a:t>
            </a:r>
            <a:r>
              <a:rPr lang="en-US" altLang="zh-CN" dirty="0" smtClean="0"/>
              <a:t>S</a:t>
            </a:r>
            <a:r>
              <a:rPr lang="en-US" altLang="zh-CN" baseline="-25000" dirty="0" smtClean="0"/>
              <a:t>1</a:t>
            </a:r>
            <a:r>
              <a:rPr lang="zh-CN" altLang="en-US" dirty="0" smtClean="0"/>
              <a:t>盒子输入</a:t>
            </a:r>
            <a:r>
              <a:rPr lang="en-US" altLang="zh-CN" dirty="0" smtClean="0"/>
              <a:t>011001</a:t>
            </a:r>
          </a:p>
          <a:p>
            <a:pPr lvl="1"/>
            <a:r>
              <a:rPr lang="zh-CN" altLang="en-US" dirty="0" smtClean="0"/>
              <a:t>选择行</a:t>
            </a:r>
            <a:r>
              <a:rPr lang="en-US" altLang="zh-CN" dirty="0" smtClean="0"/>
              <a:t>1</a:t>
            </a:r>
            <a:r>
              <a:rPr lang="zh-CN" altLang="en-US" dirty="0" smtClean="0"/>
              <a:t>（</a:t>
            </a:r>
            <a:r>
              <a:rPr lang="en-US" altLang="zh-CN" dirty="0" smtClean="0"/>
              <a:t>01</a:t>
            </a:r>
            <a:r>
              <a:rPr lang="zh-CN" altLang="en-US" dirty="0" smtClean="0"/>
              <a:t>）；选择列</a:t>
            </a:r>
            <a:r>
              <a:rPr lang="en-US" altLang="zh-CN" dirty="0" smtClean="0"/>
              <a:t>12</a:t>
            </a:r>
            <a:r>
              <a:rPr lang="zh-CN" altLang="en-US" dirty="0" smtClean="0"/>
              <a:t>（</a:t>
            </a:r>
            <a:r>
              <a:rPr lang="en-US" altLang="zh-CN" dirty="0" smtClean="0"/>
              <a:t>1100</a:t>
            </a:r>
            <a:r>
              <a:rPr lang="zh-CN" altLang="en-US" dirty="0" smtClean="0"/>
              <a:t>）</a:t>
            </a:r>
            <a:endParaRPr lang="en-US" altLang="zh-CN" dirty="0" smtClean="0"/>
          </a:p>
          <a:p>
            <a:pPr lvl="1"/>
            <a:r>
              <a:rPr lang="zh-CN" altLang="en-US" dirty="0" smtClean="0"/>
              <a:t>将选中的</a:t>
            </a:r>
            <a:r>
              <a:rPr lang="en-US" altLang="zh-CN" dirty="0" smtClean="0"/>
              <a:t>9</a:t>
            </a:r>
            <a:r>
              <a:rPr lang="zh-CN" altLang="en-US" dirty="0" smtClean="0"/>
              <a:t>输出</a:t>
            </a:r>
            <a:r>
              <a:rPr lang="en-US" altLang="zh-CN" dirty="0" smtClean="0"/>
              <a:t>1001</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r>
              <a:rPr lang="zh-CN" altLang="en-US" dirty="0" smtClean="0">
                <a:solidFill>
                  <a:srgbClr val="FF0000"/>
                </a:solidFill>
              </a:rPr>
              <a:t>注意：</a:t>
            </a:r>
            <a:r>
              <a:rPr lang="en-US" altLang="zh-CN" dirty="0" smtClean="0">
                <a:solidFill>
                  <a:srgbClr val="FF0000"/>
                </a:solidFill>
              </a:rPr>
              <a:t>S</a:t>
            </a:r>
            <a:r>
              <a:rPr lang="zh-CN" altLang="en-US" dirty="0" smtClean="0">
                <a:solidFill>
                  <a:srgbClr val="FF0000"/>
                </a:solidFill>
              </a:rPr>
              <a:t>盒子的行、列从</a:t>
            </a:r>
            <a:r>
              <a:rPr lang="en-US" altLang="zh-CN" dirty="0" smtClean="0">
                <a:solidFill>
                  <a:srgbClr val="FF0000"/>
                </a:solidFill>
              </a:rPr>
              <a:t>0</a:t>
            </a:r>
            <a:r>
              <a:rPr lang="zh-CN" altLang="en-US" dirty="0" smtClean="0">
                <a:solidFill>
                  <a:srgbClr val="FF0000"/>
                </a:solidFill>
              </a:rPr>
              <a:t>开始计数</a:t>
            </a:r>
            <a:endParaRPr lang="en-US" altLang="zh-CN" dirty="0" smtClean="0">
              <a:solidFill>
                <a:srgbClr val="FF0000"/>
              </a:solidFill>
            </a:endParaRPr>
          </a:p>
        </p:txBody>
      </p:sp>
      <p:pic>
        <p:nvPicPr>
          <p:cNvPr id="216065" name="Picture 1" descr="C:\Documents and Settings\Eric Lee\桌面\未标题-1.gif"/>
          <p:cNvPicPr>
            <a:picLocks noChangeAspect="1" noChangeArrowheads="1"/>
          </p:cNvPicPr>
          <p:nvPr/>
        </p:nvPicPr>
        <p:blipFill>
          <a:blip r:embed="rId2" cstate="print"/>
          <a:srcRect/>
          <a:stretch>
            <a:fillRect/>
          </a:stretch>
        </p:blipFill>
        <p:spPr bwMode="auto">
          <a:xfrm>
            <a:off x="279276" y="4437112"/>
            <a:ext cx="8613204" cy="1281114"/>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18</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786736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2"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214281" y="214290"/>
            <a:ext cx="4943121" cy="6143668"/>
          </a:xfrm>
          <a:prstGeom prst="rect">
            <a:avLst/>
          </a:prstGeom>
          <a:noFill/>
        </p:spPr>
      </p:pic>
      <p:pic>
        <p:nvPicPr>
          <p:cNvPr id="301059" name="Picture 3" descr="C:\Documents and Settings\Eric Lee\桌面\未标题-1.gif"/>
          <p:cNvPicPr>
            <a:picLocks noChangeAspect="1" noChangeArrowheads="1"/>
          </p:cNvPicPr>
          <p:nvPr/>
        </p:nvPicPr>
        <p:blipFill>
          <a:blip r:embed="rId4" cstate="print"/>
          <a:srcRect/>
          <a:stretch>
            <a:fillRect/>
          </a:stretch>
        </p:blipFill>
        <p:spPr bwMode="auto">
          <a:xfrm>
            <a:off x="5253089" y="1352711"/>
            <a:ext cx="3703633" cy="1056426"/>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19</a:t>
            </a:fld>
            <a:endParaRPr lang="en-US" altLang="zh-CN" dirty="0"/>
          </a:p>
        </p:txBody>
      </p:sp>
      <p:sp>
        <p:nvSpPr>
          <p:cNvPr id="6" name="流程图: 可选过程 5">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7" name="流程图: 可选过程 6">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8" name="流程图: 可选过程 7">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9" name="流程图: 可选过程 8">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 name="流程图: 可选过程 9">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207649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166267029"/>
              </p:ext>
            </p:extLst>
          </p:nvPr>
        </p:nvGraphicFramePr>
        <p:xfrm>
          <a:off x="385192" y="1295400"/>
          <a:ext cx="4042792"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1" name="图示 30"/>
          <p:cNvGraphicFramePr/>
          <p:nvPr>
            <p:extLst>
              <p:ext uri="{D42A27DB-BD31-4B8C-83A1-F6EECF244321}">
                <p14:modId xmlns:p14="http://schemas.microsoft.com/office/powerpoint/2010/main" val="2744872081"/>
              </p:ext>
            </p:extLst>
          </p:nvPr>
        </p:nvGraphicFramePr>
        <p:xfrm>
          <a:off x="4644008" y="1327321"/>
          <a:ext cx="4248472" cy="33258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a:t>
            </a:fld>
            <a:endParaRPr lang="en-US" altLang="zh-CN" dirty="0"/>
          </a:p>
        </p:txBody>
      </p:sp>
    </p:spTree>
    <p:extLst>
      <p:ext uri="{BB962C8B-B14F-4D97-AF65-F5344CB8AC3E}">
        <p14:creationId xmlns:p14="http://schemas.microsoft.com/office/powerpoint/2010/main" val="2851507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密钥的产生</a:t>
            </a:r>
            <a:endParaRPr lang="zh-CN" altLang="en-US" dirty="0"/>
          </a:p>
        </p:txBody>
      </p:sp>
      <p:sp>
        <p:nvSpPr>
          <p:cNvPr id="3" name="内容占位符 2"/>
          <p:cNvSpPr>
            <a:spLocks noGrp="1"/>
          </p:cNvSpPr>
          <p:nvPr>
            <p:ph idx="1"/>
          </p:nvPr>
        </p:nvSpPr>
        <p:spPr>
          <a:xfrm>
            <a:off x="357158" y="1500174"/>
            <a:ext cx="4500594" cy="4929222"/>
          </a:xfrm>
        </p:spPr>
        <p:txBody>
          <a:bodyPr>
            <a:normAutofit/>
          </a:bodyPr>
          <a:lstStyle/>
          <a:p>
            <a:r>
              <a:rPr lang="zh-CN" altLang="en-US" dirty="0" smtClean="0"/>
              <a:t>输入</a:t>
            </a:r>
            <a:r>
              <a:rPr lang="en-US" altLang="zh-CN" dirty="0" smtClean="0"/>
              <a:t>64</a:t>
            </a:r>
            <a:r>
              <a:rPr lang="zh-CN" altLang="en-US" dirty="0" smtClean="0"/>
              <a:t>位密钥，保留</a:t>
            </a:r>
            <a:r>
              <a:rPr lang="en-US" altLang="zh-CN" dirty="0" smtClean="0"/>
              <a:t>56</a:t>
            </a:r>
            <a:r>
              <a:rPr lang="zh-CN" altLang="en-US" dirty="0" smtClean="0"/>
              <a:t>位</a:t>
            </a:r>
            <a:endParaRPr lang="en-US" altLang="zh-CN" dirty="0" smtClean="0"/>
          </a:p>
          <a:p>
            <a:pPr lvl="1"/>
            <a:r>
              <a:rPr lang="zh-CN" altLang="en-US" dirty="0" smtClean="0"/>
              <a:t>置换选择</a:t>
            </a:r>
            <a:r>
              <a:rPr lang="en-US" altLang="zh-CN" dirty="0" smtClean="0"/>
              <a:t>PC1</a:t>
            </a:r>
            <a:r>
              <a:rPr lang="zh-CN" altLang="en-US" dirty="0" smtClean="0"/>
              <a:t>将</a:t>
            </a:r>
            <a:r>
              <a:rPr lang="en-US" altLang="zh-CN" dirty="0" smtClean="0"/>
              <a:t>64</a:t>
            </a:r>
            <a:r>
              <a:rPr lang="zh-CN" altLang="en-US" dirty="0" smtClean="0"/>
              <a:t>位原始密钥置换输出</a:t>
            </a:r>
            <a:r>
              <a:rPr lang="en-US" altLang="zh-CN" dirty="0" smtClean="0"/>
              <a:t>56</a:t>
            </a:r>
            <a:r>
              <a:rPr lang="zh-CN" altLang="en-US" dirty="0" smtClean="0"/>
              <a:t>位</a:t>
            </a:r>
            <a:endParaRPr lang="en-US" altLang="zh-CN" dirty="0" smtClean="0"/>
          </a:p>
          <a:p>
            <a:endParaRPr lang="en-US" altLang="zh-CN" dirty="0" smtClean="0"/>
          </a:p>
          <a:p>
            <a:pPr lvl="1"/>
            <a:r>
              <a:rPr lang="zh-CN" altLang="en-US" dirty="0" smtClean="0">
                <a:solidFill>
                  <a:srgbClr val="FF0000"/>
                </a:solidFill>
              </a:rPr>
              <a:t>注意：</a:t>
            </a:r>
            <a:r>
              <a:rPr lang="zh-CN" altLang="en-US" dirty="0" smtClean="0"/>
              <a:t>若用大写英文字母作为密钥，常用它们的</a:t>
            </a:r>
            <a:r>
              <a:rPr lang="en-US" altLang="zh-CN" dirty="0" smtClean="0"/>
              <a:t>ASCII</a:t>
            </a:r>
            <a:r>
              <a:rPr lang="zh-CN" altLang="en-US" dirty="0" smtClean="0"/>
              <a:t>码作为二进制密钥。这是危险的，因为它们的</a:t>
            </a:r>
            <a:r>
              <a:rPr lang="en-US" altLang="zh-CN" dirty="0" smtClean="0">
                <a:solidFill>
                  <a:srgbClr val="FF0000"/>
                </a:solidFill>
              </a:rPr>
              <a:t>ASCII</a:t>
            </a:r>
            <a:r>
              <a:rPr lang="zh-CN" altLang="en-US" dirty="0" smtClean="0">
                <a:solidFill>
                  <a:srgbClr val="FF0000"/>
                </a:solidFill>
              </a:rPr>
              <a:t>码最高位均为</a:t>
            </a:r>
            <a:r>
              <a:rPr lang="en-US" altLang="zh-CN" dirty="0" smtClean="0">
                <a:solidFill>
                  <a:srgbClr val="FF0000"/>
                </a:solidFill>
              </a:rPr>
              <a:t>0</a:t>
            </a:r>
            <a:r>
              <a:rPr lang="zh-CN" altLang="en-US" dirty="0" smtClean="0"/>
              <a:t>，而</a:t>
            </a:r>
            <a:r>
              <a:rPr lang="en-US" altLang="zh-CN" dirty="0" smtClean="0"/>
              <a:t>DES</a:t>
            </a:r>
            <a:r>
              <a:rPr lang="zh-CN" altLang="en-US" dirty="0" smtClean="0"/>
              <a:t>舍弃的是最低位！</a:t>
            </a:r>
            <a:endParaRPr lang="en-US" altLang="zh-CN" dirty="0" smtClean="0"/>
          </a:p>
        </p:txBody>
      </p:sp>
      <p:pic>
        <p:nvPicPr>
          <p:cNvPr id="215041"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4940746" y="980728"/>
            <a:ext cx="3979463" cy="4714908"/>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20</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8"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833203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57158" y="1500174"/>
            <a:ext cx="5143536" cy="5214974"/>
          </a:xfrm>
        </p:spPr>
        <p:txBody>
          <a:bodyPr>
            <a:normAutofit/>
          </a:bodyPr>
          <a:lstStyle/>
          <a:p>
            <a:pPr lvl="1"/>
            <a:r>
              <a:rPr lang="en-US" altLang="zh-CN" dirty="0" smtClean="0"/>
              <a:t>56</a:t>
            </a:r>
            <a:r>
              <a:rPr lang="zh-CN" altLang="en-US" dirty="0" smtClean="0"/>
              <a:t>位密钥分为两组，每轮迭代分别循环左移</a:t>
            </a:r>
            <a:r>
              <a:rPr lang="en-US" altLang="zh-CN" dirty="0" smtClean="0"/>
              <a:t>1</a:t>
            </a:r>
            <a:r>
              <a:rPr lang="zh-CN" altLang="en-US" dirty="0" smtClean="0"/>
              <a:t>位或</a:t>
            </a:r>
            <a:r>
              <a:rPr lang="en-US" altLang="zh-CN" dirty="0" smtClean="0"/>
              <a:t>2</a:t>
            </a:r>
            <a:r>
              <a:rPr lang="zh-CN" altLang="en-US" dirty="0" smtClean="0"/>
              <a:t>位，作为下一轮的密钥输入</a:t>
            </a:r>
            <a:endParaRPr lang="en-US" altLang="zh-CN" dirty="0" smtClean="0"/>
          </a:p>
          <a:p>
            <a:pPr lvl="1"/>
            <a:r>
              <a:rPr lang="zh-CN" altLang="en-US" dirty="0" smtClean="0"/>
              <a:t>移位产生的值经置换选择</a:t>
            </a:r>
            <a:r>
              <a:rPr lang="en-US" altLang="zh-CN" dirty="0" smtClean="0"/>
              <a:t>2</a:t>
            </a:r>
            <a:r>
              <a:rPr lang="zh-CN" altLang="en-US" dirty="0" smtClean="0"/>
              <a:t>，输出</a:t>
            </a:r>
            <a:r>
              <a:rPr lang="en-US" altLang="zh-CN" dirty="0" smtClean="0"/>
              <a:t>48</a:t>
            </a:r>
            <a:r>
              <a:rPr lang="zh-CN" altLang="en-US" dirty="0" smtClean="0"/>
              <a:t>位作为轮函数子密钥</a:t>
            </a:r>
          </a:p>
        </p:txBody>
      </p:sp>
      <p:pic>
        <p:nvPicPr>
          <p:cNvPr id="214017"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285720" y="3561052"/>
            <a:ext cx="5892116" cy="2588960"/>
          </a:xfrm>
          <a:prstGeom prst="rect">
            <a:avLst/>
          </a:prstGeom>
          <a:noFill/>
        </p:spPr>
      </p:pic>
      <p:grpSp>
        <p:nvGrpSpPr>
          <p:cNvPr id="94" name="组合 93"/>
          <p:cNvGrpSpPr/>
          <p:nvPr/>
        </p:nvGrpSpPr>
        <p:grpSpPr>
          <a:xfrm>
            <a:off x="6177836" y="1196752"/>
            <a:ext cx="2714644" cy="4512736"/>
            <a:chOff x="6000760" y="1500174"/>
            <a:chExt cx="2714644" cy="4512736"/>
          </a:xfrm>
        </p:grpSpPr>
        <p:sp>
          <p:nvSpPr>
            <p:cNvPr id="11" name="矩形 10"/>
            <p:cNvSpPr/>
            <p:nvPr/>
          </p:nvSpPr>
          <p:spPr>
            <a:xfrm>
              <a:off x="7103862" y="2500307"/>
              <a:ext cx="642944" cy="285751"/>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LS-1</a:t>
              </a:r>
              <a:endParaRPr lang="zh-CN" altLang="en-US" dirty="0">
                <a:solidFill>
                  <a:schemeClr val="tx1"/>
                </a:solidFill>
                <a:latin typeface="Times New Roman" pitchFamily="18" charset="0"/>
                <a:cs typeface="Times New Roman" pitchFamily="18" charset="0"/>
              </a:endParaRPr>
            </a:p>
          </p:txBody>
        </p:sp>
        <p:sp>
          <p:nvSpPr>
            <p:cNvPr id="12" name="流程图: 手动操作 11"/>
            <p:cNvSpPr/>
            <p:nvPr/>
          </p:nvSpPr>
          <p:spPr>
            <a:xfrm>
              <a:off x="7143767" y="3714752"/>
              <a:ext cx="1428760" cy="285752"/>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PC2</a:t>
              </a:r>
              <a:endParaRPr lang="zh-CN" altLang="en-US" dirty="0">
                <a:solidFill>
                  <a:schemeClr val="tx1"/>
                </a:solidFill>
                <a:latin typeface="Times New Roman" pitchFamily="18" charset="0"/>
                <a:cs typeface="Times New Roman" pitchFamily="18" charset="0"/>
              </a:endParaRPr>
            </a:p>
          </p:txBody>
        </p:sp>
        <p:cxnSp>
          <p:nvCxnSpPr>
            <p:cNvPr id="15" name="直接箭头连接符 14"/>
            <p:cNvCxnSpPr/>
            <p:nvPr/>
          </p:nvCxnSpPr>
          <p:spPr>
            <a:xfrm rot="5400000">
              <a:off x="7858149" y="3571877"/>
              <a:ext cx="2857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7893867" y="3107529"/>
              <a:ext cx="64294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2" idx="2"/>
              <a:endCxn id="20" idx="3"/>
            </p:cNvCxnSpPr>
            <p:nvPr/>
          </p:nvCxnSpPr>
          <p:spPr>
            <a:xfrm rot="5400000">
              <a:off x="7015716" y="3414177"/>
              <a:ext cx="256104" cy="1428759"/>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7" idx="2"/>
              <a:endCxn id="24" idx="0"/>
            </p:cNvCxnSpPr>
            <p:nvPr/>
          </p:nvCxnSpPr>
          <p:spPr>
            <a:xfrm rot="5400000">
              <a:off x="7895755" y="2184906"/>
              <a:ext cx="63080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00760" y="4071942"/>
              <a:ext cx="428628" cy="369332"/>
            </a:xfrm>
            <a:prstGeom prst="rect">
              <a:avLst/>
            </a:prstGeom>
            <a:noFill/>
          </p:spPr>
          <p:txBody>
            <a:bodyPr wrap="square" rtlCol="0">
              <a:spAutoFit/>
            </a:bodyPr>
            <a:lstStyle/>
            <a:p>
              <a:r>
                <a:rPr lang="en-US" altLang="zh-CN" dirty="0" err="1" smtClean="0">
                  <a:latin typeface="Times New Roman" pitchFamily="18" charset="0"/>
                  <a:cs typeface="Times New Roman" pitchFamily="18" charset="0"/>
                </a:rPr>
                <a:t>K</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22" name="TextBox 21"/>
            <p:cNvSpPr txBox="1"/>
            <p:nvPr/>
          </p:nvSpPr>
          <p:spPr>
            <a:xfrm>
              <a:off x="7119632" y="1500174"/>
              <a:ext cx="61141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24" name="矩形 23"/>
            <p:cNvSpPr/>
            <p:nvPr/>
          </p:nvSpPr>
          <p:spPr>
            <a:xfrm>
              <a:off x="7889682" y="2500306"/>
              <a:ext cx="642944" cy="285752"/>
            </a:xfrm>
            <a:prstGeom prst="rect">
              <a:avLst/>
            </a:prstGeom>
            <a:solidFill>
              <a:schemeClr val="accent3">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itchFamily="18" charset="0"/>
                  <a:cs typeface="Times New Roman" pitchFamily="18" charset="0"/>
                </a:rPr>
                <a:t>LS-1</a:t>
              </a:r>
              <a:endParaRPr lang="zh-CN" altLang="en-US" dirty="0">
                <a:solidFill>
                  <a:schemeClr val="tx1"/>
                </a:solidFill>
                <a:latin typeface="Times New Roman" pitchFamily="18" charset="0"/>
                <a:cs typeface="Times New Roman" pitchFamily="18" charset="0"/>
              </a:endParaRPr>
            </a:p>
          </p:txBody>
        </p:sp>
        <p:cxnSp>
          <p:nvCxnSpPr>
            <p:cNvPr id="27" name="直接箭头连接符 26"/>
            <p:cNvCxnSpPr>
              <a:stCxn id="22" idx="2"/>
              <a:endCxn id="11" idx="0"/>
            </p:cNvCxnSpPr>
            <p:nvPr/>
          </p:nvCxnSpPr>
          <p:spPr>
            <a:xfrm rot="5400000">
              <a:off x="7109936" y="2184905"/>
              <a:ext cx="630801" cy="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7572397" y="3571877"/>
              <a:ext cx="2857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1" idx="2"/>
            </p:cNvCxnSpPr>
            <p:nvPr/>
          </p:nvCxnSpPr>
          <p:spPr>
            <a:xfrm rot="16200000" flipH="1">
              <a:off x="7105956" y="3105436"/>
              <a:ext cx="642942" cy="418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0800000">
              <a:off x="7000892" y="3429000"/>
              <a:ext cx="71438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0800000">
              <a:off x="8001024" y="3429000"/>
              <a:ext cx="714380"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肘形连接符 16"/>
            <p:cNvCxnSpPr>
              <a:endCxn id="90" idx="0"/>
            </p:cNvCxnSpPr>
            <p:nvPr/>
          </p:nvCxnSpPr>
          <p:spPr>
            <a:xfrm rot="16200000" flipH="1">
              <a:off x="6107919" y="4321977"/>
              <a:ext cx="2214576" cy="42862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16"/>
            <p:cNvCxnSpPr>
              <a:endCxn id="91" idx="0"/>
            </p:cNvCxnSpPr>
            <p:nvPr/>
          </p:nvCxnSpPr>
          <p:spPr>
            <a:xfrm rot="5400000">
              <a:off x="7358082" y="4286256"/>
              <a:ext cx="2214578" cy="500066"/>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7358084" y="207167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8128136" y="2071678"/>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7358082"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8143900" y="3071810"/>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6643702" y="4199052"/>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7358082" y="500063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8143900" y="5000636"/>
              <a:ext cx="142876" cy="142876"/>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45286" y="1928802"/>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46" name="TextBox 45"/>
            <p:cNvSpPr txBox="1"/>
            <p:nvPr/>
          </p:nvSpPr>
          <p:spPr>
            <a:xfrm>
              <a:off x="8215338" y="1928802"/>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51" name="TextBox 50"/>
            <p:cNvSpPr txBox="1"/>
            <p:nvPr/>
          </p:nvSpPr>
          <p:spPr>
            <a:xfrm>
              <a:off x="6500826" y="3916924"/>
              <a:ext cx="428629"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48</a:t>
              </a:r>
              <a:endParaRPr lang="zh-CN" altLang="en-US" dirty="0">
                <a:latin typeface="Times New Roman" pitchFamily="18" charset="0"/>
                <a:cs typeface="Times New Roman" pitchFamily="18" charset="0"/>
              </a:endParaRPr>
            </a:p>
          </p:txBody>
        </p:sp>
        <p:sp>
          <p:nvSpPr>
            <p:cNvPr id="53" name="TextBox 52"/>
            <p:cNvSpPr txBox="1"/>
            <p:nvPr/>
          </p:nvSpPr>
          <p:spPr>
            <a:xfrm>
              <a:off x="7445286" y="2916792"/>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54" name="TextBox 53"/>
            <p:cNvSpPr txBox="1"/>
            <p:nvPr/>
          </p:nvSpPr>
          <p:spPr>
            <a:xfrm>
              <a:off x="8231104" y="2916792"/>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55" name="TextBox 54"/>
            <p:cNvSpPr txBox="1"/>
            <p:nvPr/>
          </p:nvSpPr>
          <p:spPr>
            <a:xfrm>
              <a:off x="7445286" y="4857760"/>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56" name="TextBox 55"/>
            <p:cNvSpPr txBox="1"/>
            <p:nvPr/>
          </p:nvSpPr>
          <p:spPr>
            <a:xfrm>
              <a:off x="8231104" y="4857760"/>
              <a:ext cx="42863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28</a:t>
              </a:r>
              <a:endParaRPr lang="zh-CN" altLang="en-US" dirty="0">
                <a:latin typeface="Times New Roman" pitchFamily="18" charset="0"/>
                <a:cs typeface="Times New Roman" pitchFamily="18" charset="0"/>
              </a:endParaRPr>
            </a:p>
          </p:txBody>
        </p:sp>
        <p:sp>
          <p:nvSpPr>
            <p:cNvPr id="57" name="TextBox 56"/>
            <p:cNvSpPr txBox="1"/>
            <p:nvPr/>
          </p:nvSpPr>
          <p:spPr>
            <a:xfrm>
              <a:off x="7905450" y="1500174"/>
              <a:ext cx="611410"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D</a:t>
              </a:r>
              <a:r>
                <a:rPr lang="en-US" altLang="zh-CN" baseline="-25000" dirty="0" smtClean="0">
                  <a:latin typeface="Times New Roman" pitchFamily="18" charset="0"/>
                  <a:cs typeface="Times New Roman" pitchFamily="18" charset="0"/>
                </a:rPr>
                <a:t>i-1</a:t>
              </a:r>
              <a:endParaRPr lang="zh-CN" altLang="en-US" baseline="-25000" dirty="0">
                <a:latin typeface="Times New Roman" pitchFamily="18" charset="0"/>
                <a:cs typeface="Times New Roman" pitchFamily="18" charset="0"/>
              </a:endParaRPr>
            </a:p>
          </p:txBody>
        </p:sp>
        <p:sp>
          <p:nvSpPr>
            <p:cNvPr id="90" name="TextBox 89"/>
            <p:cNvSpPr txBox="1"/>
            <p:nvPr/>
          </p:nvSpPr>
          <p:spPr>
            <a:xfrm>
              <a:off x="7215206" y="5643578"/>
              <a:ext cx="428628" cy="369332"/>
            </a:xfrm>
            <a:prstGeom prst="rect">
              <a:avLst/>
            </a:prstGeom>
            <a:noFill/>
          </p:spPr>
          <p:txBody>
            <a:bodyPr wrap="square" rtlCol="0">
              <a:spAutoFit/>
            </a:bodyPr>
            <a:lstStyle/>
            <a:p>
              <a:r>
                <a:rPr lang="en-US" altLang="zh-CN" dirty="0" err="1" smtClean="0">
                  <a:latin typeface="Times New Roman" pitchFamily="18" charset="0"/>
                  <a:cs typeface="Times New Roman" pitchFamily="18" charset="0"/>
                </a:rPr>
                <a:t>C</a:t>
              </a:r>
              <a:r>
                <a:rPr lang="en-US" altLang="zh-CN" baseline="-25000" dirty="0" err="1"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sp>
          <p:nvSpPr>
            <p:cNvPr id="91" name="TextBox 90"/>
            <p:cNvSpPr txBox="1"/>
            <p:nvPr/>
          </p:nvSpPr>
          <p:spPr>
            <a:xfrm>
              <a:off x="8001024" y="5643578"/>
              <a:ext cx="428628" cy="369332"/>
            </a:xfrm>
            <a:prstGeom prst="rect">
              <a:avLst/>
            </a:prstGeom>
            <a:noFill/>
          </p:spPr>
          <p:txBody>
            <a:bodyPr wrap="square" rtlCol="0">
              <a:spAutoFit/>
            </a:bodyPr>
            <a:lstStyle/>
            <a:p>
              <a:r>
                <a:rPr lang="en-US" altLang="zh-CN" dirty="0" smtClean="0">
                  <a:latin typeface="Times New Roman" pitchFamily="18" charset="0"/>
                  <a:cs typeface="Times New Roman" pitchFamily="18" charset="0"/>
                </a:rPr>
                <a:t>D</a:t>
              </a:r>
              <a:r>
                <a:rPr lang="en-US" altLang="zh-CN" baseline="-25000" dirty="0" smtClean="0">
                  <a:latin typeface="Times New Roman" pitchFamily="18" charset="0"/>
                  <a:cs typeface="Times New Roman" pitchFamily="18" charset="0"/>
                </a:rPr>
                <a:t>i</a:t>
              </a:r>
              <a:endParaRPr lang="zh-CN" altLang="en-US" baseline="-25000"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21</a:t>
            </a:fld>
            <a:endParaRPr lang="en-US" altLang="zh-CN" dirty="0"/>
          </a:p>
        </p:txBody>
      </p:sp>
      <p:sp>
        <p:nvSpPr>
          <p:cNvPr id="44" name="流程图: 可选过程 43">
            <a:hlinkClick r:id="rId4"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47" name="流程图: 可选过程 46">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48" name="流程图: 可选过程 47">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49" name="流程图: 可选过程 48">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50" name="流程图: 可选过程 49">
            <a:hlinkClick r:id="rId8"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829886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解密</a:t>
            </a:r>
            <a:endParaRPr lang="zh-CN" altLang="en-US" dirty="0"/>
          </a:p>
        </p:txBody>
      </p:sp>
      <p:sp>
        <p:nvSpPr>
          <p:cNvPr id="3" name="内容占位符 2"/>
          <p:cNvSpPr>
            <a:spLocks noGrp="1"/>
          </p:cNvSpPr>
          <p:nvPr>
            <p:ph idx="1"/>
          </p:nvPr>
        </p:nvSpPr>
        <p:spPr/>
        <p:txBody>
          <a:bodyPr/>
          <a:lstStyle/>
          <a:p>
            <a:r>
              <a:rPr lang="zh-CN" altLang="en-US" dirty="0" smtClean="0"/>
              <a:t>解密是加密的逆过程</a:t>
            </a:r>
            <a:endParaRPr lang="en-US" altLang="zh-CN" dirty="0" smtClean="0"/>
          </a:p>
          <a:p>
            <a:r>
              <a:rPr lang="zh-CN" altLang="en-US" dirty="0" smtClean="0"/>
              <a:t>对</a:t>
            </a:r>
            <a:r>
              <a:rPr lang="en-US" altLang="zh-CN" dirty="0" err="1" smtClean="0"/>
              <a:t>Feistel</a:t>
            </a:r>
            <a:r>
              <a:rPr lang="zh-CN" altLang="en-US" dirty="0" smtClean="0"/>
              <a:t>框架密码，采用相同算法，但是子密钥使用的次序正好相反：</a:t>
            </a:r>
            <a:endParaRPr lang="en-US" altLang="zh-CN" dirty="0" smtClean="0"/>
          </a:p>
          <a:p>
            <a:pPr lvl="1"/>
            <a:r>
              <a:rPr lang="en-US" altLang="zh-CN" dirty="0" smtClean="0"/>
              <a:t>IP</a:t>
            </a:r>
            <a:r>
              <a:rPr lang="zh-CN" altLang="en-US" dirty="0" smtClean="0"/>
              <a:t>变换抵消加密的最后一步</a:t>
            </a:r>
            <a:r>
              <a:rPr lang="en-US" altLang="zh-CN" dirty="0" smtClean="0"/>
              <a:t>IP</a:t>
            </a:r>
            <a:r>
              <a:rPr lang="en-US" altLang="zh-CN" baseline="30000" dirty="0" smtClean="0"/>
              <a:t>-1</a:t>
            </a:r>
            <a:r>
              <a:rPr lang="zh-CN" altLang="en-US" dirty="0" smtClean="0"/>
              <a:t>；</a:t>
            </a:r>
            <a:endParaRPr lang="en-US" altLang="zh-CN" dirty="0" smtClean="0"/>
          </a:p>
          <a:p>
            <a:pPr lvl="1"/>
            <a:r>
              <a:rPr lang="zh-CN" altLang="en-US" dirty="0" smtClean="0"/>
              <a:t>第一轮使用密钥</a:t>
            </a:r>
            <a:r>
              <a:rPr lang="en-US" altLang="zh-CN" dirty="0" smtClean="0"/>
              <a:t>K</a:t>
            </a:r>
            <a:r>
              <a:rPr lang="en-US" altLang="zh-CN" baseline="-25000" dirty="0" smtClean="0"/>
              <a:t>16</a:t>
            </a:r>
            <a:r>
              <a:rPr lang="zh-CN" altLang="en-US" dirty="0" smtClean="0"/>
              <a:t>；</a:t>
            </a:r>
            <a:endParaRPr lang="en-US" altLang="zh-CN" dirty="0" smtClean="0"/>
          </a:p>
          <a:p>
            <a:pPr lvl="1"/>
            <a:r>
              <a:rPr lang="zh-CN" altLang="en-US" dirty="0" smtClean="0"/>
              <a:t>第二轮使用密钥</a:t>
            </a:r>
            <a:r>
              <a:rPr lang="en-US" altLang="zh-CN" dirty="0" smtClean="0"/>
              <a:t>K</a:t>
            </a:r>
            <a:r>
              <a:rPr lang="en-US" altLang="zh-CN" baseline="-25000" dirty="0" smtClean="0"/>
              <a:t>15</a:t>
            </a:r>
            <a:r>
              <a:rPr lang="zh-CN" altLang="en-US" dirty="0" smtClean="0"/>
              <a:t>；</a:t>
            </a:r>
            <a:endParaRPr lang="en-US" altLang="zh-CN" dirty="0" smtClean="0"/>
          </a:p>
          <a:p>
            <a:pPr lvl="1"/>
            <a:r>
              <a:rPr lang="en-US" altLang="zh-CN" dirty="0" smtClean="0"/>
              <a:t>……</a:t>
            </a:r>
          </a:p>
          <a:p>
            <a:pPr lvl="1"/>
            <a:r>
              <a:rPr lang="zh-CN" altLang="en-US" dirty="0" smtClean="0"/>
              <a:t>第十六轮使用密钥</a:t>
            </a:r>
            <a:r>
              <a:rPr lang="en-US" altLang="zh-CN" dirty="0" smtClean="0"/>
              <a:t>K</a:t>
            </a:r>
            <a:r>
              <a:rPr lang="en-US" altLang="zh-CN" baseline="-25000" dirty="0" smtClean="0"/>
              <a:t>1</a:t>
            </a:r>
            <a:r>
              <a:rPr lang="zh-CN" altLang="en-US" dirty="0" smtClean="0"/>
              <a:t>；</a:t>
            </a:r>
            <a:endParaRPr lang="en-US" altLang="zh-CN" dirty="0" smtClean="0"/>
          </a:p>
          <a:p>
            <a:pPr lvl="1"/>
            <a:r>
              <a:rPr lang="en-US" altLang="zh-CN" dirty="0" smtClean="0"/>
              <a:t>IP</a:t>
            </a:r>
            <a:r>
              <a:rPr lang="en-US" altLang="zh-CN" baseline="30000" dirty="0" smtClean="0"/>
              <a:t>-1</a:t>
            </a:r>
            <a:r>
              <a:rPr lang="zh-CN" altLang="en-US" dirty="0" smtClean="0"/>
              <a:t>变换抵消加密的第一步</a:t>
            </a:r>
            <a:r>
              <a:rPr lang="en-US" altLang="zh-CN" dirty="0" smtClean="0"/>
              <a:t>IP</a:t>
            </a:r>
            <a:r>
              <a:rPr lang="zh-CN" altLang="en-US" dirty="0" smtClean="0"/>
              <a:t>；</a:t>
            </a:r>
            <a:endParaRPr lang="en-US" altLang="zh-CN" dirty="0" smtClean="0"/>
          </a:p>
          <a:p>
            <a:pPr lvl="1"/>
            <a:r>
              <a:rPr lang="zh-CN" altLang="en-US" dirty="0" smtClean="0"/>
              <a:t>获得解密明文。</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3207346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a:t>
            </a:r>
            <a:r>
              <a:rPr lang="en-US" altLang="zh-CN" dirty="0" smtClean="0"/>
              <a:t>DES</a:t>
            </a:r>
            <a:r>
              <a:rPr lang="zh-CN" altLang="en-US" dirty="0" smtClean="0"/>
              <a:t>的安全性</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密钥的长度问题</a:t>
            </a:r>
          </a:p>
          <a:p>
            <a:pPr lvl="1"/>
            <a:r>
              <a:rPr lang="en-US" altLang="zh-CN" dirty="0" smtClean="0"/>
              <a:t>56 bits </a:t>
            </a:r>
            <a:r>
              <a:rPr lang="zh-CN" altLang="en-US" dirty="0" smtClean="0"/>
              <a:t>密钥有</a:t>
            </a:r>
            <a:r>
              <a:rPr lang="en-US" altLang="zh-CN" dirty="0" smtClean="0"/>
              <a:t>2</a:t>
            </a:r>
            <a:r>
              <a:rPr lang="en-US" altLang="zh-CN" baseline="30000" dirty="0" smtClean="0"/>
              <a:t>56</a:t>
            </a:r>
            <a:r>
              <a:rPr lang="en-US" altLang="zh-CN" dirty="0" smtClean="0"/>
              <a:t> = 72,057,584,037,927,936 ≈ 7.2</a:t>
            </a:r>
            <a:r>
              <a:rPr lang="zh-CN" altLang="en-US" dirty="0" smtClean="0"/>
              <a:t>亿亿之多</a:t>
            </a:r>
          </a:p>
          <a:p>
            <a:pPr lvl="1"/>
            <a:r>
              <a:rPr lang="zh-CN" altLang="en-US" dirty="0" smtClean="0"/>
              <a:t>蛮力搜索</a:t>
            </a:r>
            <a:r>
              <a:rPr lang="en-US" altLang="zh-CN" dirty="0" smtClean="0"/>
              <a:t>( brute force search )</a:t>
            </a:r>
            <a:r>
              <a:rPr lang="zh-CN" altLang="en-US" dirty="0" smtClean="0"/>
              <a:t> 似乎很困难，</a:t>
            </a:r>
            <a:r>
              <a:rPr lang="en-US" altLang="zh-CN" dirty="0" smtClean="0"/>
              <a:t>20</a:t>
            </a:r>
            <a:r>
              <a:rPr lang="zh-CN" altLang="en-US" dirty="0" smtClean="0"/>
              <a:t>世纪</a:t>
            </a:r>
            <a:r>
              <a:rPr lang="en-US" altLang="zh-CN" dirty="0" smtClean="0"/>
              <a:t>70</a:t>
            </a:r>
            <a:r>
              <a:rPr lang="zh-CN" altLang="en-US" dirty="0" smtClean="0"/>
              <a:t>年代估计要</a:t>
            </a:r>
            <a:r>
              <a:rPr lang="en-US" altLang="zh-CN" dirty="0" smtClean="0"/>
              <a:t>1000</a:t>
            </a:r>
            <a:r>
              <a:rPr lang="zh-CN" altLang="en-US" dirty="0" smtClean="0"/>
              <a:t>－</a:t>
            </a:r>
            <a:r>
              <a:rPr lang="en-US" altLang="zh-CN" dirty="0" smtClean="0"/>
              <a:t>2000</a:t>
            </a:r>
            <a:r>
              <a:rPr lang="zh-CN" altLang="en-US" dirty="0" smtClean="0"/>
              <a:t>年</a:t>
            </a:r>
          </a:p>
          <a:p>
            <a:pPr lvl="1"/>
            <a:r>
              <a:rPr lang="zh-CN" altLang="en-US" dirty="0" smtClean="0"/>
              <a:t>技术进步使蛮力搜索成为可能</a:t>
            </a:r>
          </a:p>
          <a:p>
            <a:pPr lvl="2"/>
            <a:r>
              <a:rPr lang="en-US" altLang="zh-CN" dirty="0" smtClean="0"/>
              <a:t>1997</a:t>
            </a:r>
            <a:r>
              <a:rPr lang="zh-CN" altLang="en-US" dirty="0" smtClean="0"/>
              <a:t>年网络合作破译耗时</a:t>
            </a:r>
            <a:r>
              <a:rPr lang="en-US" altLang="zh-CN" dirty="0" smtClean="0"/>
              <a:t>96</a:t>
            </a:r>
            <a:r>
              <a:rPr lang="zh-CN" altLang="en-US" dirty="0" smtClean="0"/>
              <a:t>天。</a:t>
            </a:r>
          </a:p>
          <a:p>
            <a:pPr lvl="2"/>
            <a:r>
              <a:rPr lang="en-AU" altLang="zh-CN" dirty="0" smtClean="0">
                <a:ea typeface="宋体" charset="-122"/>
              </a:rPr>
              <a:t>1998</a:t>
            </a:r>
            <a:r>
              <a:rPr lang="zh-CN" altLang="en-AU" dirty="0" smtClean="0"/>
              <a:t>年在一台专用机上</a:t>
            </a:r>
            <a:r>
              <a:rPr lang="en-AU" altLang="zh-CN" dirty="0" smtClean="0">
                <a:ea typeface="宋体" charset="-122"/>
              </a:rPr>
              <a:t>(EFF)</a:t>
            </a:r>
            <a:r>
              <a:rPr lang="zh-CN" altLang="en-AU" dirty="0" smtClean="0"/>
              <a:t>只要三天时间即可</a:t>
            </a:r>
            <a:r>
              <a:rPr lang="zh-CN" altLang="en-AU" dirty="0" smtClean="0">
                <a:ea typeface="宋体" charset="-122"/>
              </a:rPr>
              <a:t> </a:t>
            </a:r>
          </a:p>
          <a:p>
            <a:pPr lvl="2"/>
            <a:r>
              <a:rPr lang="en-AU" altLang="zh-CN" dirty="0" smtClean="0">
                <a:ea typeface="宋体" charset="-122"/>
              </a:rPr>
              <a:t>1999</a:t>
            </a:r>
            <a:r>
              <a:rPr lang="zh-CN" altLang="en-AU" dirty="0" smtClean="0"/>
              <a:t>年在超级计算机上只要</a:t>
            </a:r>
            <a:r>
              <a:rPr lang="en-AU" altLang="zh-CN" dirty="0" smtClean="0">
                <a:ea typeface="宋体" charset="-122"/>
              </a:rPr>
              <a:t>22</a:t>
            </a:r>
            <a:r>
              <a:rPr lang="zh-CN" altLang="en-AU" dirty="0" smtClean="0"/>
              <a:t>小时</a:t>
            </a:r>
            <a:r>
              <a:rPr lang="en-AU" altLang="zh-CN" dirty="0" smtClean="0">
                <a:ea typeface="宋体" charset="-122"/>
              </a:rPr>
              <a:t>!</a:t>
            </a:r>
          </a:p>
          <a:p>
            <a:pPr lvl="1"/>
            <a:r>
              <a:rPr lang="zh-CN" altLang="en-US" dirty="0" smtClean="0">
                <a:latin typeface="仿宋_GB2312" pitchFamily="49" charset="-122"/>
              </a:rPr>
              <a:t>蛮力搜索需要明文可判决</a:t>
            </a:r>
            <a:endParaRPr lang="en-AU" altLang="zh-CN" dirty="0" smtClean="0">
              <a:latin typeface="仿宋_GB2312" pitchFamily="49" charset="-122"/>
            </a:endParaRPr>
          </a:p>
          <a:p>
            <a:pPr marL="342900" lvl="1" indent="-342900">
              <a:buFont typeface="Wingdings" pitchFamily="2" charset="2"/>
              <a:buChar char="Ø"/>
            </a:pPr>
            <a:endParaRPr lang="en-US" altLang="zh-CN" sz="2800" dirty="0" smtClean="0"/>
          </a:p>
          <a:p>
            <a:pPr marL="342900" lvl="1" indent="-342900">
              <a:buFont typeface="Wingdings" pitchFamily="2" charset="2"/>
              <a:buChar char="Ø"/>
            </a:pPr>
            <a:r>
              <a:rPr lang="en-US" altLang="zh-CN" sz="2800" dirty="0" smtClean="0"/>
              <a:t>S-box</a:t>
            </a:r>
            <a:r>
              <a:rPr lang="zh-CN" altLang="en-US" sz="2800" dirty="0" smtClean="0"/>
              <a:t>问题</a:t>
            </a:r>
            <a:endParaRPr lang="en-US" altLang="zh-CN" sz="2800" dirty="0" smtClean="0"/>
          </a:p>
          <a:p>
            <a:pPr marL="742950" lvl="2" indent="-342900">
              <a:buFont typeface="Wingdings" pitchFamily="2" charset="2"/>
              <a:buChar char="Ø"/>
            </a:pPr>
            <a:r>
              <a:rPr lang="zh-CN" altLang="en-US" sz="2200" dirty="0" smtClean="0"/>
              <a:t>其设计标准没有公开</a:t>
            </a:r>
            <a:endParaRPr lang="en-US" altLang="zh-CN" sz="2200" dirty="0" smtClean="0"/>
          </a:p>
          <a:p>
            <a:pPr marL="742950" lvl="2" indent="-342900">
              <a:buFont typeface="Wingdings" pitchFamily="2" charset="2"/>
              <a:buChar char="Ø"/>
            </a:pPr>
            <a:r>
              <a:rPr lang="zh-CN" altLang="en-US" sz="2200" dirty="0" smtClean="0"/>
              <a:t>迄今没有发现</a:t>
            </a:r>
            <a:r>
              <a:rPr lang="en-US" altLang="zh-CN" sz="2200" dirty="0" smtClean="0"/>
              <a:t>S</a:t>
            </a:r>
            <a:r>
              <a:rPr lang="zh-CN" altLang="en-US" sz="2200" dirty="0" smtClean="0"/>
              <a:t>盒存在致命弱点</a:t>
            </a: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010024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a:lnSpc>
                <a:spcPct val="120000"/>
              </a:lnSpc>
            </a:pPr>
            <a:r>
              <a:rPr lang="zh-CN" altLang="en-US" dirty="0" smtClean="0"/>
              <a:t>至少有</a:t>
            </a:r>
            <a:r>
              <a:rPr lang="en-US" altLang="zh-CN" dirty="0" smtClean="0"/>
              <a:t>4</a:t>
            </a:r>
            <a:r>
              <a:rPr lang="zh-CN" altLang="en-US" dirty="0" smtClean="0"/>
              <a:t>个“弱密钥”：</a:t>
            </a:r>
            <a:r>
              <a:rPr lang="en-US" altLang="zh-CN" dirty="0" err="1" smtClean="0"/>
              <a:t>E</a:t>
            </a:r>
            <a:r>
              <a:rPr lang="en-US" altLang="zh-CN" baseline="-25000" dirty="0" err="1" smtClean="0"/>
              <a:t>k</a:t>
            </a:r>
            <a:r>
              <a:rPr lang="en-US" altLang="zh-CN" dirty="0" smtClean="0"/>
              <a:t>(</a:t>
            </a:r>
            <a:r>
              <a:rPr lang="en-US" altLang="zh-CN" dirty="0" err="1" smtClean="0"/>
              <a:t>E</a:t>
            </a:r>
            <a:r>
              <a:rPr lang="en-US" altLang="zh-CN" baseline="-25000" dirty="0" err="1" smtClean="0"/>
              <a:t>k</a:t>
            </a:r>
            <a:r>
              <a:rPr lang="en-US" altLang="zh-CN" dirty="0" smtClean="0"/>
              <a:t>(m))=m</a:t>
            </a:r>
          </a:p>
          <a:p>
            <a:pPr lvl="1">
              <a:lnSpc>
                <a:spcPct val="120000"/>
              </a:lnSpc>
              <a:buNone/>
            </a:pPr>
            <a:r>
              <a:rPr lang="en-US" altLang="zh-CN" sz="2000" dirty="0" smtClean="0">
                <a:latin typeface="+mn-ea"/>
                <a:ea typeface="+mn-ea"/>
              </a:rPr>
              <a:t>	0101010101010101, 1F1F1F1F0E0E0E0E</a:t>
            </a:r>
          </a:p>
          <a:p>
            <a:pPr lvl="1">
              <a:lnSpc>
                <a:spcPct val="120000"/>
              </a:lnSpc>
              <a:buNone/>
            </a:pPr>
            <a:r>
              <a:rPr lang="en-US" altLang="zh-CN" sz="2000" dirty="0" smtClean="0">
                <a:latin typeface="+mn-ea"/>
                <a:ea typeface="+mn-ea"/>
              </a:rPr>
              <a:t>	E0E0E0E0F1F1F1F1, FEFEFEFEFEFEFEFE</a:t>
            </a:r>
          </a:p>
          <a:p>
            <a:pPr>
              <a:lnSpc>
                <a:spcPct val="120000"/>
              </a:lnSpc>
            </a:pPr>
            <a:r>
              <a:rPr lang="zh-CN" altLang="en-US" dirty="0" smtClean="0"/>
              <a:t>至少有</a:t>
            </a:r>
            <a:r>
              <a:rPr lang="en-US" altLang="zh-CN" dirty="0" smtClean="0"/>
              <a:t>6</a:t>
            </a:r>
            <a:r>
              <a:rPr lang="zh-CN" altLang="en-US" dirty="0" smtClean="0"/>
              <a:t>对“半弱密钥”：</a:t>
            </a:r>
            <a:r>
              <a:rPr lang="en-US" altLang="zh-CN" dirty="0" err="1" smtClean="0"/>
              <a:t>E</a:t>
            </a:r>
            <a:r>
              <a:rPr lang="en-US" altLang="zh-CN" baseline="-25000" dirty="0" err="1" smtClean="0"/>
              <a:t>k</a:t>
            </a:r>
            <a:r>
              <a:rPr lang="en-US" altLang="zh-CN" dirty="0"/>
              <a:t>(</a:t>
            </a:r>
            <a:r>
              <a:rPr lang="en-US" altLang="zh-CN" dirty="0" err="1"/>
              <a:t>E</a:t>
            </a:r>
            <a:r>
              <a:rPr lang="en-US" altLang="zh-CN" baseline="-25000" dirty="0" err="1" smtClean="0"/>
              <a:t>k</a:t>
            </a:r>
            <a:r>
              <a:rPr lang="en-US" altLang="zh-CN" baseline="-25000" dirty="0" smtClean="0"/>
              <a:t>'</a:t>
            </a:r>
            <a:r>
              <a:rPr lang="en-US" altLang="zh-CN" dirty="0" smtClean="0"/>
              <a:t>(m))=m</a:t>
            </a:r>
          </a:p>
          <a:p>
            <a:pPr lvl="1">
              <a:lnSpc>
                <a:spcPct val="120000"/>
              </a:lnSpc>
              <a:buNone/>
            </a:pPr>
            <a:r>
              <a:rPr lang="en-US" altLang="zh-CN" sz="2000" dirty="0" smtClean="0">
                <a:latin typeface="+mn-ea"/>
                <a:ea typeface="+mn-ea"/>
              </a:rPr>
              <a:t>	01FE01FE01FE01FE </a:t>
            </a:r>
            <a:r>
              <a:rPr lang="en-US" altLang="zh-CN" sz="2000" dirty="0" smtClean="0">
                <a:latin typeface="+mn-ea"/>
                <a:ea typeface="+mn-ea"/>
                <a:cs typeface="Times New Roman"/>
              </a:rPr>
              <a:t>↔ FE01FE01FE01FE01</a:t>
            </a:r>
          </a:p>
          <a:p>
            <a:pPr lvl="1">
              <a:lnSpc>
                <a:spcPct val="120000"/>
              </a:lnSpc>
              <a:buNone/>
            </a:pPr>
            <a:r>
              <a:rPr lang="en-US" altLang="zh-CN" sz="2000" dirty="0" smtClean="0">
                <a:latin typeface="+mn-ea"/>
                <a:ea typeface="+mn-ea"/>
                <a:cs typeface="Times New Roman"/>
              </a:rPr>
              <a:t>	1FE01FE00EF10EF1 ↔ E01FE01FF10EF10E</a:t>
            </a:r>
          </a:p>
          <a:p>
            <a:pPr lvl="1">
              <a:lnSpc>
                <a:spcPct val="120000"/>
              </a:lnSpc>
              <a:buNone/>
            </a:pPr>
            <a:r>
              <a:rPr lang="en-US" altLang="zh-CN" sz="2000" dirty="0" smtClean="0">
                <a:latin typeface="+mn-ea"/>
                <a:ea typeface="+mn-ea"/>
                <a:cs typeface="Times New Roman"/>
              </a:rPr>
              <a:t>	01E001E001F101F1</a:t>
            </a:r>
            <a:r>
              <a:rPr lang="en-US" altLang="zh-CN" sz="2000" dirty="0" smtClean="0">
                <a:latin typeface="+mn-ea"/>
                <a:cs typeface="Times New Roman"/>
              </a:rPr>
              <a:t> ↔ E001E001F101F101</a:t>
            </a:r>
          </a:p>
          <a:p>
            <a:pPr lvl="1">
              <a:lnSpc>
                <a:spcPct val="120000"/>
              </a:lnSpc>
              <a:buNone/>
            </a:pPr>
            <a:r>
              <a:rPr lang="en-US" altLang="zh-CN" sz="2000" dirty="0" smtClean="0">
                <a:latin typeface="+mn-ea"/>
                <a:ea typeface="+mn-ea"/>
                <a:cs typeface="Times New Roman"/>
              </a:rPr>
              <a:t>	1FFE1FFE0EFE0EFE </a:t>
            </a:r>
            <a:r>
              <a:rPr lang="en-US" altLang="zh-CN" sz="2000" dirty="0" smtClean="0">
                <a:latin typeface="+mn-ea"/>
                <a:cs typeface="Times New Roman"/>
              </a:rPr>
              <a:t>↔ </a:t>
            </a:r>
            <a:r>
              <a:rPr lang="en-US" altLang="zh-CN" sz="2000" dirty="0" smtClean="0">
                <a:latin typeface="+mn-ea"/>
                <a:ea typeface="+mn-ea"/>
                <a:cs typeface="Times New Roman"/>
              </a:rPr>
              <a:t>FE1FFE1FFE0EFE0E</a:t>
            </a:r>
          </a:p>
          <a:p>
            <a:pPr lvl="1">
              <a:lnSpc>
                <a:spcPct val="120000"/>
              </a:lnSpc>
              <a:buNone/>
            </a:pPr>
            <a:r>
              <a:rPr lang="en-US" altLang="zh-CN" sz="2000" dirty="0" smtClean="0">
                <a:latin typeface="+mn-ea"/>
                <a:ea typeface="+mn-ea"/>
                <a:cs typeface="Times New Roman"/>
              </a:rPr>
              <a:t>	011F011F010E010E </a:t>
            </a:r>
            <a:r>
              <a:rPr lang="en-US" altLang="zh-CN" sz="2000" dirty="0" smtClean="0">
                <a:latin typeface="+mn-ea"/>
                <a:cs typeface="Times New Roman"/>
              </a:rPr>
              <a:t>↔ </a:t>
            </a:r>
            <a:r>
              <a:rPr lang="en-US" altLang="zh-CN" sz="2000" dirty="0" smtClean="0">
                <a:latin typeface="+mn-ea"/>
                <a:ea typeface="+mn-ea"/>
                <a:cs typeface="Times New Roman"/>
              </a:rPr>
              <a:t>1F011F010E010E01</a:t>
            </a:r>
          </a:p>
          <a:p>
            <a:pPr lvl="1">
              <a:lnSpc>
                <a:spcPct val="120000"/>
              </a:lnSpc>
              <a:buNone/>
            </a:pPr>
            <a:r>
              <a:rPr lang="en-US" altLang="zh-CN" sz="2000" dirty="0" smtClean="0">
                <a:latin typeface="+mn-ea"/>
                <a:ea typeface="+mn-ea"/>
                <a:cs typeface="Times New Roman"/>
              </a:rPr>
              <a:t>	E0FEE0FEF1FEF1FE </a:t>
            </a:r>
            <a:r>
              <a:rPr lang="en-US" altLang="zh-CN" sz="2000" dirty="0" smtClean="0">
                <a:latin typeface="+mn-ea"/>
                <a:cs typeface="Times New Roman"/>
              </a:rPr>
              <a:t>↔ </a:t>
            </a:r>
            <a:r>
              <a:rPr lang="en-US" altLang="zh-CN" sz="2000" dirty="0" smtClean="0">
                <a:latin typeface="+mn-ea"/>
                <a:ea typeface="+mn-ea"/>
                <a:cs typeface="Times New Roman"/>
              </a:rPr>
              <a:t>FEE0FEE0FEF1FEF1</a:t>
            </a:r>
          </a:p>
          <a:p>
            <a:pPr>
              <a:lnSpc>
                <a:spcPct val="120000"/>
              </a:lnSpc>
            </a:pPr>
            <a:r>
              <a:rPr lang="zh-CN" altLang="en-US" dirty="0" smtClean="0"/>
              <a:t>这里每字节的最低位用作奇偶校验位</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960010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雪崩效应 </a:t>
            </a:r>
            <a:r>
              <a:rPr lang="en-US" altLang="zh-CN" dirty="0" smtClean="0"/>
              <a:t>Avalanche Effect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solidFill>
                  <a:srgbClr val="FF0000"/>
                </a:solidFill>
              </a:rPr>
              <a:t>雪崩效应</a:t>
            </a:r>
            <a:r>
              <a:rPr lang="zh-CN" altLang="en-US" dirty="0" smtClean="0"/>
              <a:t>：</a:t>
            </a:r>
            <a:endParaRPr lang="en-US" altLang="zh-CN" dirty="0" smtClean="0"/>
          </a:p>
          <a:p>
            <a:pPr lvl="1"/>
            <a:r>
              <a:rPr lang="zh-CN" altLang="en-US" dirty="0" smtClean="0"/>
              <a:t>明文或密钥的一比特的变化，引起密文许多比特的改变</a:t>
            </a:r>
            <a:endParaRPr lang="en-US" altLang="zh-CN" dirty="0" smtClean="0"/>
          </a:p>
          <a:p>
            <a:pPr lvl="1"/>
            <a:r>
              <a:rPr lang="zh-CN" altLang="en-US" dirty="0" smtClean="0"/>
              <a:t>加密算法的关键性能之一</a:t>
            </a:r>
            <a:endParaRPr lang="en-US" altLang="zh-CN" dirty="0" smtClean="0"/>
          </a:p>
          <a:p>
            <a:pPr lvl="1"/>
            <a:r>
              <a:rPr lang="zh-CN" altLang="en-US" dirty="0" smtClean="0"/>
              <a:t>希望明文或密钥的</a:t>
            </a:r>
            <a:r>
              <a:rPr lang="en-US" altLang="zh-CN" dirty="0" smtClean="0"/>
              <a:t>1</a:t>
            </a:r>
            <a:r>
              <a:rPr lang="zh-CN" altLang="en-US" dirty="0" smtClean="0"/>
              <a:t>比特变化，会使半数密文比特发生变化；否则，可能存在方法减小待搜索的明文和密钥空间</a:t>
            </a:r>
            <a:endParaRPr lang="en-US" altLang="zh-CN" dirty="0" smtClean="0"/>
          </a:p>
          <a:p>
            <a:pPr lvl="1"/>
            <a:endParaRPr lang="en-US" altLang="zh-CN" dirty="0" smtClean="0"/>
          </a:p>
          <a:p>
            <a:r>
              <a:rPr lang="en-US" altLang="zh-CN" dirty="0" smtClean="0"/>
              <a:t>DES</a:t>
            </a:r>
            <a:r>
              <a:rPr lang="zh-CN" altLang="en-US" dirty="0" smtClean="0"/>
              <a:t>密码有良好的雪崩效应</a:t>
            </a:r>
            <a:endParaRPr lang="en-US" altLang="zh-CN" dirty="0" smtClean="0"/>
          </a:p>
          <a:p>
            <a:pPr lvl="1"/>
            <a:r>
              <a:rPr lang="zh-CN" altLang="en-US" dirty="0" smtClean="0"/>
              <a:t>如果用同样密钥加密只差一比特的两个明文：</a:t>
            </a:r>
          </a:p>
          <a:p>
            <a:pPr lvl="1">
              <a:buNone/>
            </a:pPr>
            <a:r>
              <a:rPr lang="zh-CN" altLang="en-US" dirty="0" smtClean="0"/>
              <a:t>       </a:t>
            </a:r>
            <a:r>
              <a:rPr lang="en-US" altLang="zh-CN" dirty="0" smtClean="0"/>
              <a:t>0000000000000000......00000000</a:t>
            </a:r>
          </a:p>
          <a:p>
            <a:pPr lvl="1">
              <a:buNone/>
            </a:pPr>
            <a:r>
              <a:rPr lang="en-US" altLang="zh-CN" dirty="0" smtClean="0"/>
              <a:t>       1000000000000000......00000000</a:t>
            </a:r>
          </a:p>
          <a:p>
            <a:pPr lvl="2"/>
            <a:r>
              <a:rPr lang="en-US" altLang="zh-CN" dirty="0" smtClean="0"/>
              <a:t>2</a:t>
            </a:r>
            <a:r>
              <a:rPr lang="zh-CN" altLang="en-US" dirty="0" smtClean="0"/>
              <a:t>轮迭代后密文有</a:t>
            </a:r>
            <a:r>
              <a:rPr lang="en-US" altLang="zh-CN" dirty="0" smtClean="0"/>
              <a:t>21</a:t>
            </a:r>
            <a:r>
              <a:rPr lang="zh-CN" altLang="en-US" dirty="0" smtClean="0"/>
              <a:t>个比特不同，</a:t>
            </a:r>
            <a:r>
              <a:rPr lang="en-US" altLang="zh-CN" dirty="0" smtClean="0"/>
              <a:t>16</a:t>
            </a:r>
            <a:r>
              <a:rPr lang="zh-CN" altLang="en-US" dirty="0" smtClean="0"/>
              <a:t>轮迭代后有</a:t>
            </a:r>
            <a:r>
              <a:rPr lang="en-US" altLang="zh-CN" dirty="0" smtClean="0"/>
              <a:t>34</a:t>
            </a:r>
            <a:r>
              <a:rPr lang="zh-CN" altLang="en-US" dirty="0" smtClean="0"/>
              <a:t>个比特不同</a:t>
            </a:r>
          </a:p>
          <a:p>
            <a:pPr lvl="1"/>
            <a:r>
              <a:rPr lang="zh-CN" altLang="en-US" dirty="0" smtClean="0"/>
              <a:t>如果用只差一比特的两个密钥加密同样明文：</a:t>
            </a:r>
            <a:endParaRPr lang="en-US" altLang="zh-CN" dirty="0" smtClean="0"/>
          </a:p>
          <a:p>
            <a:pPr lvl="2"/>
            <a:r>
              <a:rPr lang="en-US" altLang="zh-CN" dirty="0" smtClean="0"/>
              <a:t>2</a:t>
            </a:r>
            <a:r>
              <a:rPr lang="zh-CN" altLang="en-US" dirty="0" smtClean="0"/>
              <a:t>轮迭代后密文有</a:t>
            </a:r>
            <a:r>
              <a:rPr lang="en-US" altLang="zh-CN" dirty="0" smtClean="0"/>
              <a:t>14</a:t>
            </a:r>
            <a:r>
              <a:rPr lang="zh-CN" altLang="en-US" dirty="0" smtClean="0"/>
              <a:t>个比特不同，</a:t>
            </a:r>
            <a:r>
              <a:rPr lang="en-US" altLang="zh-CN" dirty="0" smtClean="0"/>
              <a:t>16</a:t>
            </a:r>
            <a:r>
              <a:rPr lang="zh-CN" altLang="en-US" dirty="0" smtClean="0"/>
              <a:t>轮迭代后有</a:t>
            </a:r>
            <a:r>
              <a:rPr lang="en-US" altLang="zh-CN" dirty="0" smtClean="0"/>
              <a:t>35</a:t>
            </a:r>
            <a:r>
              <a:rPr lang="zh-CN" altLang="en-US" dirty="0" smtClean="0"/>
              <a:t>个比特不同</a:t>
            </a: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98225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26</a:t>
            </a:fld>
            <a:endParaRPr lang="zh-CN" altLang="en-US"/>
          </a:p>
        </p:txBody>
      </p:sp>
      <p:pic>
        <p:nvPicPr>
          <p:cNvPr id="210945" name="Picture 1" descr="C:\Documents and Settings\Eric Lee\桌面\未标题-1.gif"/>
          <p:cNvPicPr>
            <a:picLocks noChangeAspect="1" noChangeArrowheads="1"/>
          </p:cNvPicPr>
          <p:nvPr/>
        </p:nvPicPr>
        <p:blipFill>
          <a:blip r:embed="rId2" cstate="print"/>
          <a:srcRect/>
          <a:stretch>
            <a:fillRect/>
          </a:stretch>
        </p:blipFill>
        <p:spPr bwMode="auto">
          <a:xfrm>
            <a:off x="1979712" y="548680"/>
            <a:ext cx="5723131" cy="5857916"/>
          </a:xfrm>
          <a:prstGeom prst="rect">
            <a:avLst/>
          </a:prstGeom>
          <a:noFill/>
          <a:ln>
            <a:noFill/>
          </a:ln>
        </p:spPr>
      </p:pic>
      <p:sp>
        <p:nvSpPr>
          <p:cNvPr id="4" name="流程图: 可选过程 3">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5" name="流程图: 可选过程 4">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6" name="流程图: 可选过程 5">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7" name="流程图: 可选过程 6">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8" name="流程图: 可选过程 7">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532588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dirty="0" smtClean="0"/>
              <a:t>计时攻击</a:t>
            </a:r>
          </a:p>
          <a:p>
            <a:pPr lvl="1"/>
            <a:r>
              <a:rPr lang="zh-CN" altLang="en-US" dirty="0" smtClean="0"/>
              <a:t>依据加密或解密算法对于不同输入所花的时间上的细微差别，进行分析</a:t>
            </a:r>
            <a:endParaRPr lang="en-US" altLang="zh-CN" dirty="0" smtClean="0"/>
          </a:p>
          <a:p>
            <a:pPr lvl="1"/>
            <a:r>
              <a:rPr lang="zh-CN" altLang="en-US" dirty="0" smtClean="0"/>
              <a:t>多用于公开密钥算法</a:t>
            </a:r>
          </a:p>
          <a:p>
            <a:pPr lvl="1"/>
            <a:r>
              <a:rPr lang="en-US" altLang="zh-CN" dirty="0" smtClean="0"/>
              <a:t>DES</a:t>
            </a:r>
            <a:r>
              <a:rPr lang="zh-CN" altLang="en-US" dirty="0" smtClean="0"/>
              <a:t>能够很好地抵抗计时攻击</a:t>
            </a:r>
            <a:endParaRPr lang="en-US" altLang="zh-CN" dirty="0" smtClean="0"/>
          </a:p>
          <a:p>
            <a:pPr lvl="1"/>
            <a:endParaRPr lang="zh-CN" altLang="en-US" dirty="0" smtClean="0"/>
          </a:p>
          <a:p>
            <a:r>
              <a:rPr lang="zh-CN" altLang="en-US" dirty="0" smtClean="0"/>
              <a:t>能量攻击</a:t>
            </a:r>
            <a:endParaRPr lang="en-US" altLang="zh-CN" dirty="0" smtClean="0"/>
          </a:p>
          <a:p>
            <a:pPr lvl="1"/>
            <a:r>
              <a:rPr lang="zh-CN" altLang="en-US" dirty="0" smtClean="0"/>
              <a:t>通过分析电子设备执行计算过程中的能量消耗来寻找有关密钥的信息</a:t>
            </a:r>
            <a:endParaRPr lang="en-US" altLang="zh-CN" dirty="0" smtClean="0"/>
          </a:p>
          <a:p>
            <a:pPr lvl="1"/>
            <a:r>
              <a:rPr lang="zh-CN" altLang="en-US" dirty="0" smtClean="0"/>
              <a:t>指令执行时（例如在智能卡中）所消耗的能量与其执行的指令和数据的存取有关</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157319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en-US"/>
          </a:p>
        </p:txBody>
      </p:sp>
      <p:sp>
        <p:nvSpPr>
          <p:cNvPr id="7" name="内容占位符 6"/>
          <p:cNvSpPr>
            <a:spLocks noGrp="1"/>
          </p:cNvSpPr>
          <p:nvPr>
            <p:ph idx="1"/>
          </p:nvPr>
        </p:nvSpPr>
        <p:spPr/>
        <p:txBody>
          <a:bodyPr/>
          <a:lstStyle/>
          <a:p>
            <a:pPr lvl="1"/>
            <a:r>
              <a:rPr lang="zh-CN" altLang="en-US" dirty="0" smtClean="0"/>
              <a:t>能量攻击可分为简单能量分析攻击</a:t>
            </a:r>
            <a:r>
              <a:rPr lang="en-US" dirty="0" err="1" smtClean="0"/>
              <a:t>SPA（Simple</a:t>
            </a:r>
            <a:r>
              <a:rPr lang="en-US" dirty="0" smtClean="0"/>
              <a:t> Power Analysis）</a:t>
            </a:r>
            <a:r>
              <a:rPr lang="zh-CN" altLang="en-US" dirty="0" smtClean="0"/>
              <a:t>和差分能量分析攻击</a:t>
            </a:r>
            <a:r>
              <a:rPr lang="en-US" dirty="0" err="1" smtClean="0"/>
              <a:t>DPA（Differential</a:t>
            </a:r>
            <a:r>
              <a:rPr lang="en-US" dirty="0" smtClean="0"/>
              <a:t> Power Analysis）</a:t>
            </a:r>
          </a:p>
          <a:p>
            <a:pPr lvl="1"/>
            <a:r>
              <a:rPr lang="zh-CN" altLang="en-US" dirty="0" smtClean="0"/>
              <a:t>通过观测密码算法在执行过程（例如在智能卡中）中任何特定时间所消耗的能量来获得一些有用的信息。</a:t>
            </a:r>
            <a:endParaRPr lang="en-US" altLang="zh-CN" dirty="0" smtClean="0"/>
          </a:p>
          <a:p>
            <a:pPr lvl="2"/>
            <a:r>
              <a:rPr lang="zh-CN" altLang="en-US" dirty="0" smtClean="0"/>
              <a:t>执行乘法比执行加法消耗更多的能量</a:t>
            </a:r>
            <a:endParaRPr lang="en-US" altLang="zh-CN" dirty="0" smtClean="0"/>
          </a:p>
          <a:p>
            <a:pPr lvl="2"/>
            <a:r>
              <a:rPr lang="zh-CN" altLang="en-US" dirty="0" smtClean="0"/>
              <a:t>向存储器中写</a:t>
            </a:r>
            <a:r>
              <a:rPr lang="en-US" altLang="zh-CN" dirty="0" smtClean="0"/>
              <a:t>1</a:t>
            </a:r>
            <a:r>
              <a:rPr lang="zh-CN" altLang="en-US" dirty="0" smtClean="0"/>
              <a:t>比写</a:t>
            </a:r>
            <a:r>
              <a:rPr lang="en-US" altLang="zh-CN" dirty="0" smtClean="0"/>
              <a:t>0</a:t>
            </a:r>
            <a:r>
              <a:rPr lang="zh-CN" altLang="en-US" dirty="0" smtClean="0"/>
              <a:t>消耗更多的能量</a:t>
            </a:r>
            <a:endParaRPr lang="en-US" altLang="zh-CN" dirty="0" smtClean="0"/>
          </a:p>
          <a:p>
            <a:endParaRPr lang="en-US" dirty="0"/>
          </a:p>
        </p:txBody>
      </p:sp>
      <p:sp>
        <p:nvSpPr>
          <p:cNvPr id="8" name="标题 5"/>
          <p:cNvSpPr txBox="1">
            <a:spLocks/>
          </p:cNvSpPr>
          <p:nvPr/>
        </p:nvSpPr>
        <p:spPr>
          <a:xfrm>
            <a:off x="2483768" y="5877272"/>
            <a:ext cx="4392488" cy="432048"/>
          </a:xfrm>
          <a:prstGeom prst="rect">
            <a:avLst/>
          </a:prstGeom>
        </p:spPr>
        <p:txBody>
          <a:bodyPr vert="horz" lIns="91440" tIns="45720" rIns="91440" bIns="45720" rtlCol="0" anchor="ctr">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000" i="0" u="none" strike="noStrike" kern="1200" cap="none" spc="0" normalizeH="0" baseline="0" noProof="0" dirty="0" smtClean="0">
                <a:ln>
                  <a:noFill/>
                </a:ln>
                <a:solidFill>
                  <a:schemeClr val="tx1"/>
                </a:solidFill>
                <a:effectLst/>
                <a:uLnTx/>
                <a:uFillTx/>
                <a:latin typeface="+mn-ea"/>
                <a:cs typeface="+mj-cs"/>
              </a:rPr>
              <a:t>某智能卡用</a:t>
            </a:r>
            <a:r>
              <a:rPr kumimoji="0" lang="en-US" altLang="zh-CN" sz="20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DES</a:t>
            </a:r>
            <a:r>
              <a:rPr kumimoji="0" lang="zh-CN" altLang="en-US" sz="2000" i="0" u="none" strike="noStrike" kern="1200" cap="none" spc="0" normalizeH="0" baseline="0" noProof="0" dirty="0" smtClean="0">
                <a:ln>
                  <a:noFill/>
                </a:ln>
                <a:solidFill>
                  <a:schemeClr val="tx1"/>
                </a:solidFill>
                <a:effectLst/>
                <a:uLnTx/>
                <a:uFillTx/>
                <a:latin typeface="+mn-ea"/>
                <a:cs typeface="+mj-cs"/>
              </a:rPr>
              <a:t>算法加密时的能量追踪图</a:t>
            </a:r>
            <a:endParaRPr kumimoji="0" lang="zh-CN" altLang="en-US" sz="2000" i="0" u="none" strike="noStrike" kern="1200" cap="none" spc="0" normalizeH="0" baseline="0" noProof="0" dirty="0">
              <a:ln>
                <a:noFill/>
              </a:ln>
              <a:solidFill>
                <a:schemeClr val="tx1"/>
              </a:solidFill>
              <a:effectLst/>
              <a:uLnTx/>
              <a:uFillTx/>
              <a:latin typeface="+mn-ea"/>
              <a:cs typeface="+mj-cs"/>
            </a:endParaRPr>
          </a:p>
        </p:txBody>
      </p:sp>
      <p:pic>
        <p:nvPicPr>
          <p:cNvPr id="9" name="Picture 2" descr="K:\2006124123350488.gif"/>
          <p:cNvPicPr>
            <a:picLocks noChangeAspect="1" noChangeArrowheads="1"/>
          </p:cNvPicPr>
          <p:nvPr/>
        </p:nvPicPr>
        <p:blipFill>
          <a:blip r:embed="rId2" cstate="print"/>
          <a:srcRect/>
          <a:stretch>
            <a:fillRect/>
          </a:stretch>
        </p:blipFill>
        <p:spPr bwMode="auto">
          <a:xfrm>
            <a:off x="323528" y="4077072"/>
            <a:ext cx="8403661" cy="1872208"/>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28</a:t>
            </a:fld>
            <a:endParaRPr lang="en-US" altLang="zh-CN" dirty="0"/>
          </a:p>
        </p:txBody>
      </p:sp>
      <p:sp>
        <p:nvSpPr>
          <p:cNvPr id="10" name="流程图: 可选过程 9">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11" name="流程图: 可选过程 10">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2" name="流程图: 可选过程 11">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3" name="流程图: 可选过程 12">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4" name="流程图: 可选过程 13">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088726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的密码分析</a:t>
            </a:r>
            <a:endParaRPr lang="zh-CN" altLang="en-US" dirty="0"/>
          </a:p>
        </p:txBody>
      </p:sp>
      <p:sp>
        <p:nvSpPr>
          <p:cNvPr id="3" name="内容占位符 2"/>
          <p:cNvSpPr>
            <a:spLocks noGrp="1"/>
          </p:cNvSpPr>
          <p:nvPr>
            <p:ph idx="1"/>
          </p:nvPr>
        </p:nvSpPr>
        <p:spPr/>
        <p:txBody>
          <a:bodyPr>
            <a:normAutofit/>
          </a:bodyPr>
          <a:lstStyle/>
          <a:p>
            <a:r>
              <a:rPr lang="zh-CN" altLang="en-US" dirty="0" smtClean="0"/>
              <a:t>密码分析攻击问题</a:t>
            </a:r>
          </a:p>
          <a:p>
            <a:pPr lvl="1"/>
            <a:r>
              <a:rPr lang="zh-CN" altLang="en-US" dirty="0" smtClean="0"/>
              <a:t>主要利用了加密器的一些深层结构</a:t>
            </a:r>
          </a:p>
          <a:p>
            <a:pPr lvl="2"/>
            <a:r>
              <a:rPr lang="zh-CN" altLang="en-US" dirty="0" smtClean="0"/>
              <a:t>搜集加密信息</a:t>
            </a:r>
          </a:p>
          <a:p>
            <a:pPr lvl="2"/>
            <a:r>
              <a:rPr lang="zh-CN" altLang="en-US" dirty="0" smtClean="0"/>
              <a:t>最终设法恢复部分或全部子密钥的位</a:t>
            </a:r>
          </a:p>
          <a:p>
            <a:pPr lvl="2"/>
            <a:r>
              <a:rPr lang="zh-CN" altLang="en-US" dirty="0" smtClean="0"/>
              <a:t>如果必要的话对其余部分再辅以穷举搜索</a:t>
            </a:r>
          </a:p>
          <a:p>
            <a:pPr lvl="1"/>
            <a:endParaRPr lang="en-US" altLang="zh-CN" dirty="0" smtClean="0"/>
          </a:p>
          <a:p>
            <a:pPr lvl="1"/>
            <a:r>
              <a:rPr lang="zh-CN" altLang="en-US" dirty="0" smtClean="0"/>
              <a:t>这些攻击本质上是统计分析，包括</a:t>
            </a:r>
          </a:p>
          <a:p>
            <a:pPr lvl="2"/>
            <a:r>
              <a:rPr lang="zh-CN" altLang="en-US" dirty="0" smtClean="0"/>
              <a:t>差分分析、线性分析、相关密钥攻击</a:t>
            </a:r>
            <a:endParaRPr lang="en-US" altLang="zh-CN" dirty="0" smtClean="0"/>
          </a:p>
          <a:p>
            <a:pPr lvl="1"/>
            <a:endParaRPr lang="en-US" altLang="zh-CN" dirty="0" smtClean="0"/>
          </a:p>
          <a:p>
            <a:pPr lvl="1"/>
            <a:r>
              <a:rPr lang="en-US" altLang="zh-CN" dirty="0" smtClean="0"/>
              <a:t>DES</a:t>
            </a:r>
            <a:r>
              <a:rPr lang="zh-CN" altLang="en-US" dirty="0" smtClean="0"/>
              <a:t>不能抵御差分分析、线性分析</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23452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lvl="0"/>
            <a:r>
              <a:rPr lang="zh-CN" altLang="en-US" dirty="0" smtClean="0"/>
              <a:t>第一节 </a:t>
            </a:r>
            <a:r>
              <a:rPr lang="zh-CN" altLang="zh-CN" dirty="0" smtClean="0"/>
              <a:t>数据加密标准</a:t>
            </a:r>
            <a:r>
              <a:rPr lang="en-US" altLang="zh-CN" dirty="0"/>
              <a:t>DES</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3</a:t>
            </a:fld>
            <a:endParaRPr lang="en-US" altLang="zh-CN" dirty="0"/>
          </a:p>
        </p:txBody>
      </p:sp>
    </p:spTree>
    <p:extLst>
      <p:ext uri="{BB962C8B-B14F-4D97-AF65-F5344CB8AC3E}">
        <p14:creationId xmlns:p14="http://schemas.microsoft.com/office/powerpoint/2010/main" val="2342143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zh-CN" altLang="en-US" sz="3200" dirty="0" smtClean="0"/>
              <a:t>差分密码分析 </a:t>
            </a:r>
            <a:r>
              <a:rPr lang="en-AU" altLang="zh-CN" sz="3200" dirty="0" smtClean="0">
                <a:ea typeface="宋体" charset="-122"/>
              </a:rPr>
              <a:t>Differential Cryptanalysis</a:t>
            </a:r>
            <a:endParaRPr lang="zh-CN" altLang="en-US" sz="3200" dirty="0"/>
          </a:p>
        </p:txBody>
      </p:sp>
      <p:sp>
        <p:nvSpPr>
          <p:cNvPr id="3" name="内容占位符 2"/>
          <p:cNvSpPr>
            <a:spLocks noGrp="1"/>
          </p:cNvSpPr>
          <p:nvPr>
            <p:ph idx="1"/>
          </p:nvPr>
        </p:nvSpPr>
        <p:spPr/>
        <p:txBody>
          <a:bodyPr>
            <a:normAutofit/>
          </a:bodyPr>
          <a:lstStyle/>
          <a:p>
            <a:pPr marL="342900" lvl="1" indent="-342900">
              <a:buFont typeface="Wingdings" pitchFamily="2" charset="2"/>
              <a:buChar char="Ø"/>
            </a:pPr>
            <a:r>
              <a:rPr lang="zh-CN" altLang="en-US" sz="2800" dirty="0" smtClean="0"/>
              <a:t>历史</a:t>
            </a:r>
            <a:endParaRPr lang="en-US" altLang="zh-CN" sz="2800" dirty="0" smtClean="0"/>
          </a:p>
          <a:p>
            <a:pPr marL="742950" lvl="2" indent="-342900">
              <a:buFont typeface="Wingdings" pitchFamily="2" charset="2"/>
              <a:buChar char="Ø"/>
            </a:pPr>
            <a:r>
              <a:rPr lang="en-US" altLang="zh-CN" sz="2400" dirty="0" smtClean="0"/>
              <a:t>1990</a:t>
            </a:r>
            <a:r>
              <a:rPr lang="zh-CN" altLang="en-US" sz="2400" dirty="0" smtClean="0"/>
              <a:t>年，</a:t>
            </a:r>
            <a:r>
              <a:rPr lang="en-US" altLang="zh-CN" sz="2400" dirty="0" smtClean="0"/>
              <a:t>Murphy</a:t>
            </a:r>
            <a:r>
              <a:rPr lang="zh-CN" altLang="en-US" sz="2400" dirty="0" smtClean="0"/>
              <a:t>、</a:t>
            </a:r>
            <a:r>
              <a:rPr lang="en-US" altLang="zh-CN" sz="2400" dirty="0" err="1" smtClean="0"/>
              <a:t>Biham</a:t>
            </a:r>
            <a:r>
              <a:rPr lang="zh-CN" altLang="en-US" sz="2400" dirty="0" smtClean="0"/>
              <a:t>和</a:t>
            </a:r>
            <a:r>
              <a:rPr lang="en-US" altLang="zh-CN" sz="2400" dirty="0" smtClean="0"/>
              <a:t>Shamir</a:t>
            </a:r>
            <a:r>
              <a:rPr lang="zh-CN" altLang="en-US" sz="2400" dirty="0" smtClean="0"/>
              <a:t>首次提出用差分密码分析攻击分组密码和散列函数，是第一种可以以少于</a:t>
            </a:r>
            <a:r>
              <a:rPr lang="en-US" altLang="zh-CN" sz="2400" dirty="0" smtClean="0"/>
              <a:t>2</a:t>
            </a:r>
            <a:r>
              <a:rPr lang="en-US" altLang="zh-CN" sz="2400" baseline="30000" dirty="0" smtClean="0"/>
              <a:t>55</a:t>
            </a:r>
            <a:r>
              <a:rPr lang="zh-CN" altLang="en-US" sz="2400" dirty="0" smtClean="0"/>
              <a:t>的复杂性对</a:t>
            </a:r>
            <a:r>
              <a:rPr lang="en-US" altLang="zh-CN" sz="2400" dirty="0" smtClean="0"/>
              <a:t>DES</a:t>
            </a:r>
            <a:r>
              <a:rPr lang="zh-CN" altLang="en-US" sz="2400" dirty="0" smtClean="0"/>
              <a:t>进行破译的方法</a:t>
            </a:r>
            <a:endParaRPr lang="en-US" altLang="zh-CN" sz="2400" dirty="0" smtClean="0"/>
          </a:p>
          <a:p>
            <a:pPr marL="742950" lvl="2" indent="-342900">
              <a:buFont typeface="Wingdings" pitchFamily="2" charset="2"/>
              <a:buChar char="Ø"/>
            </a:pPr>
            <a:r>
              <a:rPr lang="zh-CN" altLang="en-US" sz="2400" dirty="0" smtClean="0"/>
              <a:t>需要</a:t>
            </a:r>
            <a:r>
              <a:rPr lang="en-US" altLang="zh-CN" sz="2400" dirty="0" smtClean="0"/>
              <a:t>2</a:t>
            </a:r>
            <a:r>
              <a:rPr lang="en-US" altLang="zh-CN" sz="2400" baseline="30000" dirty="0" smtClean="0"/>
              <a:t>47</a:t>
            </a:r>
            <a:r>
              <a:rPr lang="zh-CN" altLang="en-US" sz="2400" dirty="0" smtClean="0"/>
              <a:t>个选择明文及对应密文</a:t>
            </a:r>
            <a:endParaRPr lang="en-US" altLang="zh-CN" sz="2400" dirty="0" smtClean="0"/>
          </a:p>
          <a:p>
            <a:pPr marL="742950" lvl="2" indent="-342900">
              <a:buFont typeface="Wingdings" pitchFamily="2" charset="2"/>
              <a:buChar char="Ø"/>
            </a:pPr>
            <a:r>
              <a:rPr lang="en-US" altLang="zh-CN" sz="2400" dirty="0" smtClean="0"/>
              <a:t>1974</a:t>
            </a:r>
            <a:r>
              <a:rPr lang="zh-CN" altLang="en-US" sz="2400" dirty="0" smtClean="0"/>
              <a:t>年</a:t>
            </a:r>
            <a:r>
              <a:rPr lang="en-US" altLang="zh-CN" sz="2400" dirty="0" smtClean="0"/>
              <a:t>IBM</a:t>
            </a:r>
            <a:r>
              <a:rPr lang="zh-CN" altLang="en-US" sz="2400" dirty="0" smtClean="0"/>
              <a:t>的</a:t>
            </a:r>
            <a:r>
              <a:rPr lang="en-US" altLang="zh-CN" sz="2400" dirty="0" smtClean="0"/>
              <a:t>DES</a:t>
            </a:r>
            <a:r>
              <a:rPr lang="zh-CN" altLang="en-US" sz="2400" dirty="0" smtClean="0"/>
              <a:t>研究团队就发现了差分攻击，并在</a:t>
            </a:r>
            <a:r>
              <a:rPr lang="en-US" altLang="zh-CN" sz="2400" dirty="0" smtClean="0"/>
              <a:t>S</a:t>
            </a:r>
            <a:r>
              <a:rPr lang="zh-CN" altLang="en-US" sz="2400" dirty="0" smtClean="0"/>
              <a:t>盒子和置换</a:t>
            </a:r>
            <a:r>
              <a:rPr lang="en-US" altLang="zh-CN" sz="2400" dirty="0" smtClean="0"/>
              <a:t>P</a:t>
            </a:r>
            <a:r>
              <a:rPr lang="zh-CN" altLang="en-US" sz="2400" dirty="0" smtClean="0"/>
              <a:t>的设计中加以考虑</a:t>
            </a:r>
            <a:endParaRPr lang="en-US" altLang="zh-CN" sz="2400" dirty="0" smtClean="0"/>
          </a:p>
          <a:p>
            <a:pPr marL="342900" lvl="1" indent="-342900">
              <a:buFont typeface="Wingdings" pitchFamily="2" charset="2"/>
              <a:buChar char="Ø"/>
            </a:pPr>
            <a:endParaRPr lang="en-US" altLang="zh-CN" sz="2400" dirty="0" smtClean="0"/>
          </a:p>
          <a:p>
            <a:pPr marL="342900" lvl="1" indent="-342900">
              <a:buFont typeface="Wingdings" pitchFamily="2" charset="2"/>
              <a:buChar char="Ø"/>
            </a:pPr>
            <a:r>
              <a:rPr lang="zh-CN" altLang="en-US" sz="2800" dirty="0" smtClean="0"/>
              <a:t>差分密码分析攻击</a:t>
            </a:r>
            <a:endParaRPr lang="en-US" altLang="zh-CN" sz="2800" dirty="0" smtClean="0"/>
          </a:p>
          <a:p>
            <a:pPr marL="742950" lvl="2" indent="-342900">
              <a:buFont typeface="Wingdings" pitchFamily="2" charset="2"/>
              <a:buChar char="Ø"/>
            </a:pPr>
            <a:r>
              <a:rPr lang="zh-CN" altLang="en-US" sz="2400" dirty="0" smtClean="0"/>
              <a:t>分析明文对的差异和密文对的差异之间的关系</a:t>
            </a:r>
            <a:endParaRPr lang="en-US" altLang="zh-CN" sz="2400" dirty="0" smtClean="0"/>
          </a:p>
          <a:p>
            <a:pPr marL="742950" lvl="2" indent="-342900">
              <a:buFont typeface="Wingdings" pitchFamily="2" charset="2"/>
              <a:buChar char="Ø"/>
            </a:pPr>
            <a:r>
              <a:rPr lang="zh-CN" altLang="en-US" sz="2400" dirty="0" smtClean="0"/>
              <a:t>确定轮运算的子密钥，从而恢复某些密钥比特</a:t>
            </a:r>
            <a:endParaRPr lang="en-US" altLang="zh-CN" sz="24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675272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差分分析概述</a:t>
            </a:r>
            <a:endParaRPr lang="zh-CN" altLang="en-US" dirty="0"/>
          </a:p>
        </p:txBody>
      </p:sp>
      <p:sp>
        <p:nvSpPr>
          <p:cNvPr id="3" name="内容占位符 2"/>
          <p:cNvSpPr>
            <a:spLocks noGrp="1"/>
          </p:cNvSpPr>
          <p:nvPr>
            <p:ph idx="1"/>
          </p:nvPr>
        </p:nvSpPr>
        <p:spPr/>
        <p:txBody>
          <a:bodyPr>
            <a:noAutofit/>
          </a:bodyPr>
          <a:lstStyle/>
          <a:p>
            <a:pPr>
              <a:lnSpc>
                <a:spcPct val="110000"/>
              </a:lnSpc>
            </a:pPr>
            <a:r>
              <a:rPr lang="zh-CN" altLang="en-US" sz="2400" dirty="0" smtClean="0"/>
              <a:t>定义：对分组长度为</a:t>
            </a:r>
            <a:r>
              <a:rPr lang="en-US" altLang="zh-CN" sz="2400" dirty="0" smtClean="0"/>
              <a:t>n</a:t>
            </a:r>
            <a:r>
              <a:rPr lang="zh-CN" altLang="en-US" sz="2400" dirty="0" smtClean="0"/>
              <a:t>的</a:t>
            </a:r>
            <a:r>
              <a:rPr lang="en-US" altLang="zh-CN" sz="2400" dirty="0" smtClean="0"/>
              <a:t>r</a:t>
            </a:r>
            <a:r>
              <a:rPr lang="zh-CN" altLang="en-US" sz="2400" dirty="0" smtClean="0"/>
              <a:t>轮迭代密码，将两个</a:t>
            </a:r>
            <a:r>
              <a:rPr lang="en-US" altLang="zh-CN" sz="2400" dirty="0" smtClean="0"/>
              <a:t>n</a:t>
            </a:r>
            <a:r>
              <a:rPr lang="zh-CN" altLang="en-US" sz="2400" dirty="0" smtClean="0"/>
              <a:t>比特串</a:t>
            </a:r>
            <a:r>
              <a:rPr lang="en-US" altLang="zh-CN" sz="2400" dirty="0" smtClean="0"/>
              <a:t>Y</a:t>
            </a:r>
            <a:r>
              <a:rPr lang="en-US" altLang="zh-CN" sz="2400" baseline="-25000" dirty="0" smtClean="0"/>
              <a:t>i</a:t>
            </a:r>
            <a:r>
              <a:rPr lang="zh-CN" altLang="en-US" sz="2400" dirty="0" smtClean="0"/>
              <a:t>和</a:t>
            </a:r>
            <a:r>
              <a:rPr lang="en-US" altLang="zh-CN" sz="2400" dirty="0" smtClean="0"/>
              <a:t>Y</a:t>
            </a:r>
            <a:r>
              <a:rPr lang="en-US" altLang="zh-CN" sz="2400" baseline="-25000" dirty="0" smtClean="0"/>
              <a:t>i</a:t>
            </a:r>
            <a:r>
              <a:rPr lang="en-US" altLang="zh-CN" sz="2400" baseline="30000" dirty="0" smtClean="0"/>
              <a:t>*</a:t>
            </a:r>
            <a:r>
              <a:rPr lang="zh-CN" altLang="en-US" sz="2400" dirty="0" smtClean="0"/>
              <a:t>的</a:t>
            </a:r>
            <a:r>
              <a:rPr lang="zh-CN" altLang="en-US" sz="2400" dirty="0" smtClean="0">
                <a:solidFill>
                  <a:srgbClr val="FF0000"/>
                </a:solidFill>
              </a:rPr>
              <a:t>差分</a:t>
            </a:r>
            <a:r>
              <a:rPr lang="zh-CN" altLang="en-US" sz="2400" dirty="0" smtClean="0"/>
              <a:t>定义为</a:t>
            </a:r>
            <a:endParaRPr lang="en-US" altLang="zh-CN" sz="2400" dirty="0" smtClean="0"/>
          </a:p>
          <a:p>
            <a:pPr>
              <a:lnSpc>
                <a:spcPct val="110000"/>
              </a:lnSpc>
            </a:pPr>
            <a:endParaRPr lang="en-US" altLang="zh-CN" sz="2400" dirty="0" smtClean="0"/>
          </a:p>
          <a:p>
            <a:pPr lvl="1">
              <a:lnSpc>
                <a:spcPct val="110000"/>
              </a:lnSpc>
            </a:pPr>
            <a:r>
              <a:rPr lang="zh-CN" altLang="en-US" sz="2000" dirty="0" smtClean="0"/>
              <a:t>⊕表示</a:t>
            </a:r>
            <a:r>
              <a:rPr lang="en-US" altLang="zh-CN" sz="2000" dirty="0" smtClean="0"/>
              <a:t>n</a:t>
            </a:r>
            <a:r>
              <a:rPr lang="zh-CN" altLang="en-US" sz="2000" dirty="0" smtClean="0"/>
              <a:t>比特串集上的一个特定群运算</a:t>
            </a:r>
            <a:endParaRPr lang="en-US" altLang="zh-CN" sz="2000" dirty="0" smtClean="0"/>
          </a:p>
          <a:p>
            <a:pPr lvl="1">
              <a:lnSpc>
                <a:spcPct val="110000"/>
              </a:lnSpc>
            </a:pPr>
            <a:r>
              <a:rPr lang="en-US" altLang="zh-CN" sz="2000" dirty="0" smtClean="0"/>
              <a:t>Y</a:t>
            </a:r>
            <a:r>
              <a:rPr lang="en-US" altLang="zh-CN" sz="2000" baseline="-25000" dirty="0" smtClean="0"/>
              <a:t>i</a:t>
            </a:r>
            <a:r>
              <a:rPr lang="en-US" altLang="zh-CN" sz="2000" baseline="30000" dirty="0" smtClean="0"/>
              <a:t>*-1</a:t>
            </a:r>
            <a:r>
              <a:rPr lang="zh-CN" altLang="en-US" sz="2000" dirty="0" smtClean="0"/>
              <a:t>表示</a:t>
            </a:r>
            <a:r>
              <a:rPr lang="en-US" altLang="zh-CN" sz="2000" dirty="0" smtClean="0"/>
              <a:t>Y</a:t>
            </a:r>
            <a:r>
              <a:rPr lang="en-US" altLang="zh-CN" sz="2000" baseline="-25000" dirty="0" smtClean="0"/>
              <a:t>i</a:t>
            </a:r>
            <a:r>
              <a:rPr lang="en-US" altLang="zh-CN" sz="2000" baseline="30000" dirty="0" smtClean="0"/>
              <a:t>*</a:t>
            </a:r>
            <a:r>
              <a:rPr lang="zh-CN" altLang="en-US" sz="2000" dirty="0" smtClean="0"/>
              <a:t>在此群中的逆元</a:t>
            </a:r>
            <a:endParaRPr lang="en-US" altLang="zh-CN" sz="2000" dirty="0" smtClean="0"/>
          </a:p>
          <a:p>
            <a:pPr lvl="1">
              <a:lnSpc>
                <a:spcPct val="110000"/>
              </a:lnSpc>
            </a:pPr>
            <a:r>
              <a:rPr lang="zh-CN" altLang="en-US" sz="2000" dirty="0" smtClean="0"/>
              <a:t>通常取加法运算群，此时差分等价于异或</a:t>
            </a:r>
            <a:endParaRPr lang="en-US" altLang="zh-CN" sz="2000" dirty="0" smtClean="0"/>
          </a:p>
          <a:p>
            <a:pPr>
              <a:lnSpc>
                <a:spcPct val="110000"/>
              </a:lnSpc>
            </a:pPr>
            <a:endParaRPr lang="en-US" altLang="zh-CN" sz="2400" dirty="0" smtClean="0"/>
          </a:p>
          <a:p>
            <a:pPr>
              <a:lnSpc>
                <a:spcPct val="110000"/>
              </a:lnSpc>
            </a:pPr>
            <a:r>
              <a:rPr lang="zh-CN" altLang="en-US" sz="2400" dirty="0" smtClean="0"/>
              <a:t>差分序列：</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0</a:t>
            </a:r>
            <a:r>
              <a:rPr lang="en-US" altLang="zh-CN" sz="2400" dirty="0" smtClean="0">
                <a:cs typeface="Times New Roman" pitchFamily="18" charset="0"/>
              </a:rPr>
              <a:t>,</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1</a:t>
            </a:r>
            <a:r>
              <a:rPr lang="en-US" altLang="zh-CN" sz="2400" dirty="0" smtClean="0">
                <a:cs typeface="Times New Roman" pitchFamily="18" charset="0"/>
              </a:rPr>
              <a:t>,</a:t>
            </a:r>
            <a:r>
              <a:rPr lang="el-GR" altLang="zh-CN" sz="2400" dirty="0" smtClean="0">
                <a:cs typeface="Times New Roman" pitchFamily="18" charset="0"/>
              </a:rPr>
              <a:t> </a:t>
            </a:r>
            <a:r>
              <a:rPr lang="en-US" altLang="zh-CN" sz="2400" dirty="0" smtClean="0">
                <a:cs typeface="Times New Roman" pitchFamily="18" charset="0"/>
              </a:rPr>
              <a:t>…,</a:t>
            </a:r>
            <a:r>
              <a:rPr lang="el-GR" altLang="zh-CN" sz="2400" dirty="0" smtClean="0">
                <a:cs typeface="Times New Roman" pitchFamily="18" charset="0"/>
              </a:rPr>
              <a:t>Δ</a:t>
            </a:r>
            <a:r>
              <a:rPr lang="en-US" altLang="zh-CN" sz="2400" dirty="0" smtClean="0">
                <a:cs typeface="Times New Roman" pitchFamily="18" charset="0"/>
              </a:rPr>
              <a:t>Y</a:t>
            </a:r>
            <a:r>
              <a:rPr lang="en-US" altLang="zh-CN" sz="2400" baseline="-25000" dirty="0" smtClean="0">
                <a:cs typeface="Times New Roman" pitchFamily="18" charset="0"/>
              </a:rPr>
              <a:t>i</a:t>
            </a:r>
            <a:r>
              <a:rPr lang="en-US" altLang="zh-CN" sz="2400" dirty="0" smtClean="0">
                <a:cs typeface="Times New Roman" pitchFamily="18" charset="0"/>
              </a:rPr>
              <a:t>,…,</a:t>
            </a:r>
            <a:r>
              <a:rPr lang="el-GR" altLang="zh-CN" sz="2400" dirty="0" smtClean="0">
                <a:cs typeface="Times New Roman" pitchFamily="18" charset="0"/>
              </a:rPr>
              <a:t> Δ</a:t>
            </a:r>
            <a:r>
              <a:rPr lang="en-US" altLang="zh-CN" sz="2400" dirty="0" smtClean="0">
                <a:cs typeface="Times New Roman" pitchFamily="18" charset="0"/>
              </a:rPr>
              <a:t>Y</a:t>
            </a:r>
            <a:r>
              <a:rPr lang="en-US" altLang="zh-CN" sz="2400" baseline="-25000" dirty="0" smtClean="0">
                <a:cs typeface="Times New Roman" pitchFamily="18" charset="0"/>
              </a:rPr>
              <a:t>r</a:t>
            </a:r>
          </a:p>
          <a:p>
            <a:pPr lvl="1">
              <a:lnSpc>
                <a:spcPct val="110000"/>
              </a:lnSpc>
            </a:pPr>
            <a:r>
              <a:rPr lang="el-GR" altLang="zh-CN" sz="2000" dirty="0" smtClean="0">
                <a:cs typeface="Times New Roman" pitchFamily="18" charset="0"/>
              </a:rPr>
              <a:t>Δ</a:t>
            </a:r>
            <a:r>
              <a:rPr lang="en-US" altLang="zh-CN" sz="2000" dirty="0" smtClean="0">
                <a:cs typeface="Times New Roman" pitchFamily="18" charset="0"/>
              </a:rPr>
              <a:t>Y</a:t>
            </a:r>
            <a:r>
              <a:rPr lang="en-US" altLang="zh-CN" sz="2000" baseline="-25000" dirty="0" smtClean="0">
                <a:cs typeface="Times New Roman" pitchFamily="18" charset="0"/>
              </a:rPr>
              <a:t>0</a:t>
            </a:r>
            <a:r>
              <a:rPr lang="zh-CN" altLang="en-US" sz="2000" dirty="0" smtClean="0">
                <a:cs typeface="Times New Roman" pitchFamily="18" charset="0"/>
              </a:rPr>
              <a:t>是明文对</a:t>
            </a:r>
            <a:r>
              <a:rPr lang="en-US" altLang="zh-CN" sz="2000" dirty="0" smtClean="0">
                <a:cs typeface="Times New Roman" pitchFamily="18" charset="0"/>
              </a:rPr>
              <a:t>Y</a:t>
            </a:r>
            <a:r>
              <a:rPr lang="en-US" altLang="zh-CN" sz="2000" baseline="-25000" dirty="0" smtClean="0">
                <a:cs typeface="Times New Roman" pitchFamily="18" charset="0"/>
              </a:rPr>
              <a:t>0</a:t>
            </a:r>
            <a:r>
              <a:rPr lang="zh-CN" altLang="en-US" sz="2000" dirty="0" smtClean="0">
                <a:cs typeface="Times New Roman" pitchFamily="18" charset="0"/>
              </a:rPr>
              <a:t>和</a:t>
            </a:r>
            <a:r>
              <a:rPr lang="en-US" altLang="zh-CN" sz="2000" dirty="0" smtClean="0">
                <a:cs typeface="Times New Roman" pitchFamily="18" charset="0"/>
              </a:rPr>
              <a:t>Y</a:t>
            </a:r>
            <a:r>
              <a:rPr lang="en-US" altLang="zh-CN" sz="2000" baseline="-25000" dirty="0" smtClean="0">
                <a:cs typeface="Times New Roman" pitchFamily="18" charset="0"/>
              </a:rPr>
              <a:t>0</a:t>
            </a:r>
            <a:r>
              <a:rPr lang="en-US" altLang="zh-CN" sz="2000" baseline="30000" dirty="0" smtClean="0">
                <a:cs typeface="Times New Roman" pitchFamily="18" charset="0"/>
              </a:rPr>
              <a:t>*</a:t>
            </a:r>
            <a:r>
              <a:rPr lang="zh-CN" altLang="en-US" sz="2000" dirty="0" smtClean="0">
                <a:cs typeface="Times New Roman" pitchFamily="18" charset="0"/>
              </a:rPr>
              <a:t>的差分</a:t>
            </a:r>
            <a:endParaRPr lang="en-US" altLang="zh-CN" sz="2000" dirty="0" smtClean="0">
              <a:cs typeface="Times New Roman" pitchFamily="18" charset="0"/>
            </a:endParaRPr>
          </a:p>
          <a:p>
            <a:pPr lvl="1">
              <a:lnSpc>
                <a:spcPct val="110000"/>
              </a:lnSpc>
            </a:pPr>
            <a:r>
              <a:rPr lang="en-US" altLang="zh-CN" sz="2000" dirty="0" smtClean="0">
                <a:cs typeface="Times New Roman" pitchFamily="18" charset="0"/>
              </a:rPr>
              <a:t>Y</a:t>
            </a:r>
            <a:r>
              <a:rPr lang="en-US" altLang="zh-CN" sz="2000" baseline="-25000" dirty="0" smtClean="0">
                <a:cs typeface="Times New Roman" pitchFamily="18" charset="0"/>
              </a:rPr>
              <a:t>i</a:t>
            </a:r>
            <a:r>
              <a:rPr lang="zh-CN" altLang="en-US" sz="2000" dirty="0" smtClean="0">
                <a:cs typeface="Times New Roman" pitchFamily="18" charset="0"/>
              </a:rPr>
              <a:t>和</a:t>
            </a:r>
            <a:r>
              <a:rPr lang="en-US" altLang="zh-CN" sz="2000" dirty="0" smtClean="0">
                <a:cs typeface="Times New Roman" pitchFamily="18" charset="0"/>
              </a:rPr>
              <a:t>Y</a:t>
            </a:r>
            <a:r>
              <a:rPr lang="en-US" altLang="zh-CN" sz="2000" baseline="-25000" dirty="0" smtClean="0">
                <a:cs typeface="Times New Roman" pitchFamily="18" charset="0"/>
              </a:rPr>
              <a:t>i</a:t>
            </a:r>
            <a:r>
              <a:rPr lang="en-US" altLang="zh-CN" sz="2000" baseline="30000" dirty="0" smtClean="0">
                <a:cs typeface="Times New Roman" pitchFamily="18" charset="0"/>
              </a:rPr>
              <a:t>*</a:t>
            </a:r>
            <a:r>
              <a:rPr lang="zh-CN" altLang="en-US" sz="2000" dirty="0" smtClean="0">
                <a:cs typeface="Times New Roman" pitchFamily="18" charset="0"/>
              </a:rPr>
              <a:t>即是第</a:t>
            </a:r>
            <a:r>
              <a:rPr lang="en-US" altLang="zh-CN" sz="2000" dirty="0" err="1" smtClean="0">
                <a:cs typeface="Times New Roman" pitchFamily="18" charset="0"/>
              </a:rPr>
              <a:t>i</a:t>
            </a:r>
            <a:r>
              <a:rPr lang="zh-CN" altLang="en-US" sz="2000" dirty="0" smtClean="0">
                <a:cs typeface="Times New Roman" pitchFamily="18" charset="0"/>
              </a:rPr>
              <a:t>轮的输出，也是第</a:t>
            </a:r>
            <a:r>
              <a:rPr lang="en-US" altLang="zh-CN" sz="2000" dirty="0" smtClean="0">
                <a:cs typeface="Times New Roman" pitchFamily="18" charset="0"/>
              </a:rPr>
              <a:t>i+1</a:t>
            </a:r>
            <a:r>
              <a:rPr lang="zh-CN" altLang="en-US" sz="2000" dirty="0" smtClean="0">
                <a:cs typeface="Times New Roman" pitchFamily="18" charset="0"/>
              </a:rPr>
              <a:t>轮的输入</a:t>
            </a:r>
            <a:endParaRPr lang="en-US" altLang="zh-CN" sz="2000" dirty="0" smtClean="0">
              <a:cs typeface="Times New Roman" pitchFamily="18" charset="0"/>
            </a:endParaRPr>
          </a:p>
          <a:p>
            <a:pPr lvl="1">
              <a:lnSpc>
                <a:spcPct val="110000"/>
              </a:lnSpc>
            </a:pPr>
            <a:r>
              <a:rPr lang="zh-CN" altLang="en-US" sz="2000" dirty="0" smtClean="0">
                <a:cs typeface="Times New Roman" pitchFamily="18" charset="0"/>
              </a:rPr>
              <a:t>第</a:t>
            </a:r>
            <a:r>
              <a:rPr lang="en-US" altLang="zh-CN" sz="2000" dirty="0" err="1" smtClean="0">
                <a:cs typeface="Times New Roman" pitchFamily="18" charset="0"/>
              </a:rPr>
              <a:t>i</a:t>
            </a:r>
            <a:r>
              <a:rPr lang="zh-CN" altLang="en-US" sz="2000" dirty="0" smtClean="0">
                <a:cs typeface="Times New Roman" pitchFamily="18" charset="0"/>
              </a:rPr>
              <a:t>轮的子密钥是</a:t>
            </a:r>
            <a:r>
              <a:rPr lang="en-US" altLang="zh-CN" sz="2000" dirty="0" err="1" smtClean="0">
                <a:cs typeface="Times New Roman" pitchFamily="18" charset="0"/>
              </a:rPr>
              <a:t>K</a:t>
            </a:r>
            <a:r>
              <a:rPr lang="en-US" altLang="zh-CN" sz="2000" baseline="-25000" dirty="0" err="1" smtClean="0">
                <a:cs typeface="Times New Roman" pitchFamily="18" charset="0"/>
              </a:rPr>
              <a:t>i</a:t>
            </a:r>
            <a:r>
              <a:rPr lang="zh-CN" altLang="en-US" sz="2000" dirty="0" smtClean="0">
                <a:cs typeface="Times New Roman" pitchFamily="18" charset="0"/>
              </a:rPr>
              <a:t>，轮函数为</a:t>
            </a:r>
            <a:r>
              <a:rPr lang="en-US" altLang="zh-CN" sz="2000" dirty="0" smtClean="0">
                <a:cs typeface="Times New Roman" pitchFamily="18" charset="0"/>
              </a:rPr>
              <a:t>F</a:t>
            </a:r>
            <a:r>
              <a:rPr lang="zh-CN" altLang="en-US" sz="2000" dirty="0" smtClean="0">
                <a:cs typeface="Times New Roman" pitchFamily="18" charset="0"/>
              </a:rPr>
              <a:t>，则</a:t>
            </a:r>
            <a:r>
              <a:rPr lang="en-US" altLang="zh-CN" sz="2000" dirty="0" smtClean="0">
                <a:cs typeface="Times New Roman" pitchFamily="18" charset="0"/>
              </a:rPr>
              <a:t>Y</a:t>
            </a:r>
            <a:r>
              <a:rPr lang="en-US" altLang="zh-CN" sz="2000" baseline="-25000" dirty="0" smtClean="0">
                <a:cs typeface="Times New Roman" pitchFamily="18" charset="0"/>
              </a:rPr>
              <a:t>i</a:t>
            </a:r>
            <a:r>
              <a:rPr lang="en-US" altLang="zh-CN" sz="2000" dirty="0" smtClean="0">
                <a:cs typeface="Times New Roman" pitchFamily="18" charset="0"/>
              </a:rPr>
              <a:t>=F(Y</a:t>
            </a:r>
            <a:r>
              <a:rPr lang="en-US" altLang="zh-CN" sz="2000" baseline="-25000" dirty="0" smtClean="0">
                <a:cs typeface="Times New Roman" pitchFamily="18" charset="0"/>
              </a:rPr>
              <a:t>i-1</a:t>
            </a:r>
            <a:r>
              <a:rPr lang="en-US" altLang="zh-CN" sz="2000" dirty="0" smtClean="0">
                <a:cs typeface="Times New Roman" pitchFamily="18" charset="0"/>
              </a:rPr>
              <a:t>,K</a:t>
            </a:r>
            <a:r>
              <a:rPr lang="en-US" altLang="zh-CN" sz="2000" baseline="-25000" dirty="0" smtClean="0">
                <a:cs typeface="Times New Roman" pitchFamily="18" charset="0"/>
              </a:rPr>
              <a:t>i</a:t>
            </a:r>
            <a:r>
              <a:rPr lang="en-US" altLang="zh-CN" sz="2000" dirty="0" smtClean="0">
                <a:cs typeface="Times New Roman" pitchFamily="18" charset="0"/>
              </a:rPr>
              <a:t>)</a:t>
            </a:r>
          </a:p>
          <a:p>
            <a:pPr lvl="2">
              <a:lnSpc>
                <a:spcPct val="110000"/>
              </a:lnSpc>
            </a:pPr>
            <a:r>
              <a:rPr lang="zh-CN" altLang="en-US" sz="1800" dirty="0" smtClean="0">
                <a:cs typeface="Times New Roman" pitchFamily="18" charset="0"/>
              </a:rPr>
              <a:t>注意，这里不考虑</a:t>
            </a:r>
            <a:r>
              <a:rPr lang="en-US" altLang="zh-CN" sz="1800" dirty="0" smtClean="0">
                <a:cs typeface="Times New Roman" pitchFamily="18" charset="0"/>
              </a:rPr>
              <a:t>DES</a:t>
            </a:r>
            <a:r>
              <a:rPr lang="zh-CN" altLang="en-US" sz="1800" dirty="0" smtClean="0">
                <a:cs typeface="Times New Roman" pitchFamily="18" charset="0"/>
              </a:rPr>
              <a:t>中的左右串互换</a:t>
            </a:r>
            <a:endParaRPr lang="en-US" altLang="zh-CN" sz="1800" dirty="0" smtClean="0"/>
          </a:p>
        </p:txBody>
      </p:sp>
      <p:graphicFrame>
        <p:nvGraphicFramePr>
          <p:cNvPr id="52226" name="Object 2"/>
          <p:cNvGraphicFramePr>
            <a:graphicFrameLocks noChangeAspect="1"/>
          </p:cNvGraphicFramePr>
          <p:nvPr>
            <p:extLst>
              <p:ext uri="{D42A27DB-BD31-4B8C-83A1-F6EECF244321}">
                <p14:modId xmlns:p14="http://schemas.microsoft.com/office/powerpoint/2010/main" val="2105431815"/>
              </p:ext>
            </p:extLst>
          </p:nvPr>
        </p:nvGraphicFramePr>
        <p:xfrm>
          <a:off x="3643306" y="2060848"/>
          <a:ext cx="2214578" cy="535786"/>
        </p:xfrm>
        <a:graphic>
          <a:graphicData uri="http://schemas.openxmlformats.org/presentationml/2006/ole">
            <mc:AlternateContent xmlns:mc="http://schemas.openxmlformats.org/markup-compatibility/2006">
              <mc:Choice xmlns:v="urn:schemas-microsoft-com:vml" Requires="v">
                <p:oleObj spid="_x0000_s3240" name="Equation" r:id="rId3" imgW="838080" imgH="203040" progId="Equation.DSMT4">
                  <p:embed/>
                </p:oleObj>
              </mc:Choice>
              <mc:Fallback>
                <p:oleObj name="Equation" r:id="rId3" imgW="8380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06" y="2060848"/>
                        <a:ext cx="2214578" cy="5357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sp>
        <p:nvSpPr>
          <p:cNvPr id="7" name="流程图: 可选过程 6">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048947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pPr>
              <a:lnSpc>
                <a:spcPct val="110000"/>
              </a:lnSpc>
            </a:pPr>
            <a:r>
              <a:rPr lang="zh-CN" altLang="en-US" sz="2400" dirty="0" smtClean="0"/>
              <a:t>研究表明：对简单轮函数</a:t>
            </a:r>
            <a:r>
              <a:rPr lang="en-US" altLang="zh-CN" sz="2400" dirty="0" smtClean="0"/>
              <a:t>F</a:t>
            </a:r>
            <a:r>
              <a:rPr lang="zh-CN" altLang="en-US" sz="2400" dirty="0" smtClean="0"/>
              <a:t>，当已知一个或多个三元组</a:t>
            </a:r>
            <a:r>
              <a:rPr lang="en-US" altLang="zh-CN" sz="2400" dirty="0" smtClean="0"/>
              <a:t>(</a:t>
            </a:r>
            <a:r>
              <a:rPr lang="el-GR" altLang="zh-CN" sz="2400" dirty="0" smtClean="0">
                <a:cs typeface="Times New Roman" pitchFamily="18" charset="0"/>
              </a:rPr>
              <a:t>Δ</a:t>
            </a:r>
            <a:r>
              <a:rPr lang="en-US" altLang="zh-CN" sz="2400" dirty="0" smtClean="0">
                <a:cs typeface="Times New Roman" pitchFamily="18" charset="0"/>
              </a:rPr>
              <a:t>Y</a:t>
            </a:r>
            <a:r>
              <a:rPr lang="en-US" altLang="zh-CN" sz="2400" baseline="-25000" dirty="0" smtClean="0">
                <a:cs typeface="Times New Roman" pitchFamily="18" charset="0"/>
              </a:rPr>
              <a:t>i-1</a:t>
            </a:r>
            <a:r>
              <a:rPr lang="en-US" altLang="zh-CN" sz="2400" dirty="0" smtClean="0">
                <a:cs typeface="Times New Roman" pitchFamily="18" charset="0"/>
              </a:rPr>
              <a:t>,</a:t>
            </a:r>
            <a:r>
              <a:rPr lang="en-US" altLang="zh-CN" sz="2400" dirty="0" smtClean="0"/>
              <a:t> Y</a:t>
            </a:r>
            <a:r>
              <a:rPr lang="en-US" altLang="zh-CN" sz="2400" baseline="-25000" dirty="0" smtClean="0"/>
              <a:t>i</a:t>
            </a:r>
            <a:r>
              <a:rPr lang="en-US" altLang="zh-CN" sz="2400" dirty="0" smtClean="0">
                <a:cs typeface="Times New Roman" pitchFamily="18" charset="0"/>
              </a:rPr>
              <a:t>,</a:t>
            </a:r>
            <a:r>
              <a:rPr lang="en-US" altLang="zh-CN" sz="2400" dirty="0" smtClean="0"/>
              <a:t> Y</a:t>
            </a:r>
            <a:r>
              <a:rPr lang="en-US" altLang="zh-CN" sz="2400" baseline="-25000" dirty="0" smtClean="0"/>
              <a:t>i</a:t>
            </a:r>
            <a:r>
              <a:rPr lang="en-US" altLang="zh-CN" sz="2400" baseline="30000" dirty="0" smtClean="0"/>
              <a:t>*</a:t>
            </a:r>
            <a:r>
              <a:rPr lang="en-US" altLang="zh-CN" sz="2400" dirty="0" smtClean="0">
                <a:cs typeface="Times New Roman" pitchFamily="18" charset="0"/>
              </a:rPr>
              <a:t>)</a:t>
            </a:r>
            <a:r>
              <a:rPr lang="zh-CN" altLang="en-US" sz="2400" dirty="0" smtClean="0">
                <a:cs typeface="Times New Roman" pitchFamily="18" charset="0"/>
              </a:rPr>
              <a:t>的值时，则确定子密钥</a:t>
            </a:r>
            <a:r>
              <a:rPr lang="en-US" altLang="zh-CN" sz="2400" dirty="0" err="1" smtClean="0">
                <a:cs typeface="Times New Roman" pitchFamily="18" charset="0"/>
              </a:rPr>
              <a:t>K</a:t>
            </a:r>
            <a:r>
              <a:rPr lang="en-US" altLang="zh-CN" sz="2400" baseline="-25000" dirty="0" err="1" smtClean="0">
                <a:cs typeface="Times New Roman" pitchFamily="18" charset="0"/>
              </a:rPr>
              <a:t>i</a:t>
            </a:r>
            <a:r>
              <a:rPr lang="zh-CN" altLang="en-US" sz="2400" dirty="0" smtClean="0">
                <a:cs typeface="Times New Roman" pitchFamily="18" charset="0"/>
              </a:rPr>
              <a:t>是容易的。</a:t>
            </a:r>
            <a:endParaRPr lang="en-US" altLang="zh-CN" sz="2400" dirty="0" smtClean="0">
              <a:cs typeface="Times New Roman" pitchFamily="18" charset="0"/>
            </a:endParaRPr>
          </a:p>
          <a:p>
            <a:pPr lvl="1">
              <a:lnSpc>
                <a:spcPct val="110000"/>
              </a:lnSpc>
            </a:pPr>
            <a:r>
              <a:rPr lang="zh-CN" altLang="en-US" sz="2000" dirty="0" smtClean="0">
                <a:cs typeface="Times New Roman" pitchFamily="18" charset="0"/>
              </a:rPr>
              <a:t>若密文对已知，且最后一轮的输入对的差分能以某种方式得到，则确定最后一轮的子密钥可行</a:t>
            </a:r>
            <a:endParaRPr lang="en-US" altLang="zh-CN" sz="2000" dirty="0" smtClean="0">
              <a:cs typeface="Times New Roman" pitchFamily="18" charset="0"/>
            </a:endParaRPr>
          </a:p>
          <a:p>
            <a:pPr lvl="1">
              <a:lnSpc>
                <a:spcPct val="110000"/>
              </a:lnSpc>
            </a:pPr>
            <a:r>
              <a:rPr lang="zh-CN" altLang="en-US" sz="2000" dirty="0" smtClean="0">
                <a:cs typeface="Times New Roman" pitchFamily="18" charset="0"/>
              </a:rPr>
              <a:t>通过选择具有特定差分值</a:t>
            </a:r>
            <a:r>
              <a:rPr lang="el-GR" altLang="zh-CN" sz="2000" dirty="0" smtClean="0">
                <a:cs typeface="Times New Roman" pitchFamily="18" charset="0"/>
              </a:rPr>
              <a:t>α</a:t>
            </a:r>
            <a:r>
              <a:rPr lang="en-US" altLang="zh-CN" sz="2000" baseline="-25000" dirty="0" smtClean="0">
                <a:cs typeface="Times New Roman" pitchFamily="18" charset="0"/>
              </a:rPr>
              <a:t>0</a:t>
            </a:r>
            <a:r>
              <a:rPr lang="zh-CN" altLang="en-US" sz="2000" dirty="0" smtClean="0">
                <a:cs typeface="Times New Roman" pitchFamily="18" charset="0"/>
              </a:rPr>
              <a:t>的明文对，可以使得最后一轮的输入差分以很高的概率取特定值</a:t>
            </a:r>
            <a:r>
              <a:rPr lang="el-GR" altLang="zh-CN" sz="2000" dirty="0" smtClean="0">
                <a:cs typeface="Times New Roman" pitchFamily="18" charset="0"/>
              </a:rPr>
              <a:t>α</a:t>
            </a:r>
            <a:r>
              <a:rPr lang="en-US" altLang="zh-CN" sz="2000" baseline="-25000" dirty="0" smtClean="0">
                <a:cs typeface="Times New Roman" pitchFamily="18" charset="0"/>
              </a:rPr>
              <a:t>r-1</a:t>
            </a:r>
            <a:endParaRPr lang="zh-CN" altLang="en-US" sz="2000" dirty="0" smtClean="0">
              <a:cs typeface="Times New Roman" pitchFamily="18" charset="0"/>
            </a:endParaRPr>
          </a:p>
          <a:p>
            <a:endParaRPr lang="en-US" dirty="0" smtClean="0"/>
          </a:p>
          <a:p>
            <a:r>
              <a:rPr lang="zh-CN" altLang="en-US" sz="2400" dirty="0" smtClean="0"/>
              <a:t>关键在于：</a:t>
            </a:r>
            <a:endParaRPr lang="en-US" altLang="zh-CN" sz="2400" dirty="0" smtClean="0"/>
          </a:p>
          <a:p>
            <a:pPr lvl="1"/>
            <a:r>
              <a:rPr lang="zh-CN" altLang="en-US" sz="2000" dirty="0" smtClean="0"/>
              <a:t>如何找到特定的</a:t>
            </a:r>
            <a:r>
              <a:rPr lang="zh-CN" altLang="en-US" sz="2000" dirty="0" smtClean="0">
                <a:cs typeface="Times New Roman" pitchFamily="18" charset="0"/>
              </a:rPr>
              <a:t>差分值</a:t>
            </a:r>
            <a:r>
              <a:rPr lang="el-GR" altLang="zh-CN" sz="2000" dirty="0" smtClean="0">
                <a:cs typeface="Times New Roman" pitchFamily="18" charset="0"/>
              </a:rPr>
              <a:t>α</a:t>
            </a:r>
            <a:r>
              <a:rPr lang="en-US" altLang="zh-CN" sz="2000" baseline="-25000" dirty="0" smtClean="0">
                <a:cs typeface="Times New Roman" pitchFamily="18" charset="0"/>
              </a:rPr>
              <a:t>0</a:t>
            </a:r>
            <a:r>
              <a:rPr lang="zh-CN" altLang="en-US" sz="2000" dirty="0" smtClean="0"/>
              <a:t>和</a:t>
            </a:r>
            <a:r>
              <a:rPr lang="el-GR" altLang="zh-CN" sz="2000" dirty="0" smtClean="0">
                <a:cs typeface="Times New Roman" pitchFamily="18" charset="0"/>
              </a:rPr>
              <a:t>α</a:t>
            </a:r>
            <a:r>
              <a:rPr lang="en-US" altLang="zh-CN" sz="2000" baseline="-25000" dirty="0" smtClean="0">
                <a:cs typeface="Times New Roman" pitchFamily="18" charset="0"/>
              </a:rPr>
              <a:t>r-1</a:t>
            </a:r>
            <a:endParaRPr lang="en-US" altLang="zh-CN" sz="2000" dirty="0" smtClean="0"/>
          </a:p>
          <a:p>
            <a:pPr lvl="1"/>
            <a:r>
              <a:rPr lang="zh-CN" altLang="en-US" sz="2000" dirty="0" smtClean="0"/>
              <a:t>如何确定最后一轮的子密钥</a:t>
            </a:r>
            <a:endParaRPr lang="en-US" sz="2000"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572342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轮特征</a:t>
            </a:r>
            <a:r>
              <a:rPr lang="el-GR" altLang="zh-CN" dirty="0" smtClean="0">
                <a:cs typeface="Times New Roman" pitchFamily="18" charset="0"/>
              </a:rPr>
              <a:t>Ω</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定义：</a:t>
            </a:r>
            <a:r>
              <a:rPr lang="en-US" altLang="zh-CN" sz="2400" dirty="0" smtClean="0">
                <a:solidFill>
                  <a:srgbClr val="FF0000"/>
                </a:solidFill>
              </a:rPr>
              <a:t>r-</a:t>
            </a:r>
            <a:r>
              <a:rPr lang="zh-CN" altLang="en-US" sz="2400" dirty="0" smtClean="0">
                <a:solidFill>
                  <a:srgbClr val="FF0000"/>
                </a:solidFill>
              </a:rPr>
              <a:t>轮特征</a:t>
            </a:r>
            <a:r>
              <a:rPr lang="el-GR" altLang="zh-CN" sz="2400" dirty="0" smtClean="0">
                <a:solidFill>
                  <a:srgbClr val="FF0000"/>
                </a:solidFill>
                <a:cs typeface="Times New Roman" pitchFamily="18" charset="0"/>
              </a:rPr>
              <a:t>Ω</a:t>
            </a:r>
            <a:r>
              <a:rPr lang="zh-CN" altLang="en-US" sz="2400" dirty="0" smtClean="0">
                <a:latin typeface="Arial"/>
                <a:cs typeface="Arial"/>
              </a:rPr>
              <a:t>是一个差分序列</a:t>
            </a:r>
            <a:r>
              <a:rPr lang="el-GR" altLang="zh-CN" sz="2400" dirty="0" smtClean="0">
                <a:cs typeface="Times New Roman" pitchFamily="18" charset="0"/>
              </a:rPr>
              <a:t>α</a:t>
            </a:r>
            <a:r>
              <a:rPr lang="en-US" altLang="zh-CN" sz="2400" baseline="-25000" dirty="0" smtClean="0">
                <a:cs typeface="Times New Roman" pitchFamily="18" charset="0"/>
              </a:rPr>
              <a:t>0</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1</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r</a:t>
            </a:r>
            <a:r>
              <a:rPr lang="zh-CN" altLang="en-US" sz="2400" dirty="0" smtClean="0">
                <a:cs typeface="Times New Roman" pitchFamily="18" charset="0"/>
              </a:rPr>
              <a:t>，其中</a:t>
            </a:r>
            <a:r>
              <a:rPr lang="el-GR" altLang="zh-CN" sz="2400" dirty="0" smtClean="0">
                <a:cs typeface="Times New Roman" pitchFamily="18" charset="0"/>
              </a:rPr>
              <a:t>α</a:t>
            </a:r>
            <a:r>
              <a:rPr lang="en-US" altLang="zh-CN" sz="2400" baseline="-25000" dirty="0" smtClean="0">
                <a:cs typeface="Times New Roman" pitchFamily="18" charset="0"/>
              </a:rPr>
              <a:t>i-1</a:t>
            </a:r>
            <a:r>
              <a:rPr lang="en-US" sz="2400" dirty="0" smtClean="0"/>
              <a:t>/</a:t>
            </a:r>
            <a:r>
              <a:rPr lang="el-GR" sz="2400" dirty="0" smtClean="0"/>
              <a:t>α</a:t>
            </a:r>
            <a:r>
              <a:rPr lang="en-US" sz="2400" baseline="-25000" dirty="0" err="1" smtClean="0"/>
              <a:t>i</a:t>
            </a:r>
            <a:r>
              <a:rPr lang="zh-CN" altLang="en-US" sz="2400" dirty="0" smtClean="0">
                <a:cs typeface="Times New Roman" pitchFamily="18" charset="0"/>
              </a:rPr>
              <a:t>（</a:t>
            </a:r>
            <a:r>
              <a:rPr lang="en-US" altLang="zh-CN" sz="2400" dirty="0" smtClean="0">
                <a:cs typeface="Times New Roman" pitchFamily="18" charset="0"/>
              </a:rPr>
              <a:t>1 ≤</a:t>
            </a:r>
            <a:r>
              <a:rPr lang="en-US" altLang="zh-CN" sz="2400" dirty="0" err="1" smtClean="0">
                <a:cs typeface="Times New Roman" pitchFamily="18" charset="0"/>
              </a:rPr>
              <a:t>i</a:t>
            </a:r>
            <a:r>
              <a:rPr lang="en-US" altLang="zh-CN" sz="2400" dirty="0" smtClean="0">
                <a:cs typeface="Times New Roman" pitchFamily="18" charset="0"/>
              </a:rPr>
              <a:t> ≤r</a:t>
            </a:r>
            <a:r>
              <a:rPr lang="zh-CN" altLang="en-US" sz="2400" dirty="0" smtClean="0">
                <a:cs typeface="Times New Roman" pitchFamily="18" charset="0"/>
              </a:rPr>
              <a:t>）是第</a:t>
            </a:r>
            <a:r>
              <a:rPr lang="en-US" altLang="zh-CN" sz="2400" dirty="0" err="1" smtClean="0">
                <a:cs typeface="Times New Roman" pitchFamily="18" charset="0"/>
              </a:rPr>
              <a:t>i</a:t>
            </a:r>
            <a:r>
              <a:rPr lang="zh-CN" altLang="en-US" sz="2400" dirty="0" smtClean="0">
                <a:cs typeface="Times New Roman" pitchFamily="18" charset="0"/>
              </a:rPr>
              <a:t>轮的输入</a:t>
            </a:r>
            <a:r>
              <a:rPr lang="en-US" altLang="zh-CN" sz="2400" dirty="0" smtClean="0">
                <a:cs typeface="Times New Roman" pitchFamily="18" charset="0"/>
              </a:rPr>
              <a:t>/</a:t>
            </a:r>
            <a:r>
              <a:rPr lang="zh-CN" altLang="en-US" sz="2400" dirty="0" smtClean="0">
                <a:cs typeface="Times New Roman" pitchFamily="18" charset="0"/>
              </a:rPr>
              <a:t>输出对的差分。</a:t>
            </a:r>
            <a:endParaRPr lang="en-US" altLang="zh-CN" sz="2400" dirty="0" smtClean="0">
              <a:cs typeface="Times New Roman" pitchFamily="18" charset="0"/>
            </a:endParaRPr>
          </a:p>
          <a:p>
            <a:endParaRPr lang="en-US" altLang="zh-CN" sz="2400" dirty="0" smtClean="0">
              <a:cs typeface="Times New Roman" pitchFamily="18" charset="0"/>
            </a:endParaRPr>
          </a:p>
          <a:p>
            <a:r>
              <a:rPr lang="en-US" altLang="zh-CN" sz="2400" dirty="0" smtClean="0">
                <a:solidFill>
                  <a:srgbClr val="FF0000"/>
                </a:solidFill>
              </a:rPr>
              <a:t>r-</a:t>
            </a:r>
            <a:r>
              <a:rPr lang="zh-CN" altLang="en-US" sz="2400" dirty="0" smtClean="0">
                <a:solidFill>
                  <a:srgbClr val="FF0000"/>
                </a:solidFill>
              </a:rPr>
              <a:t>轮特征</a:t>
            </a:r>
            <a:r>
              <a:rPr lang="el-GR" altLang="zh-CN" sz="2400" dirty="0" smtClean="0">
                <a:solidFill>
                  <a:srgbClr val="FF0000"/>
                </a:solidFill>
                <a:cs typeface="Times New Roman" pitchFamily="18" charset="0"/>
              </a:rPr>
              <a:t>Ω</a:t>
            </a:r>
            <a:r>
              <a:rPr lang="zh-CN" altLang="en-US" sz="2400" dirty="0" smtClean="0">
                <a:solidFill>
                  <a:srgbClr val="FF0000"/>
                </a:solidFill>
              </a:rPr>
              <a:t>的概率</a:t>
            </a:r>
            <a:r>
              <a:rPr lang="zh-CN" altLang="en-US" sz="2400" dirty="0" smtClean="0"/>
              <a:t>是指在明文和子密钥独立、均匀随机时，输入差分为</a:t>
            </a:r>
            <a:r>
              <a:rPr lang="el-GR" sz="2400" dirty="0" smtClean="0"/>
              <a:t>α</a:t>
            </a:r>
            <a:r>
              <a:rPr lang="en-US" sz="2400" baseline="-25000" dirty="0" smtClean="0"/>
              <a:t>0</a:t>
            </a:r>
            <a:r>
              <a:rPr lang="zh-CN" altLang="en-US" sz="2400" dirty="0" smtClean="0"/>
              <a:t>，各轮的输出差分值为给定值的概率。</a:t>
            </a:r>
            <a:endParaRPr lang="en-US" altLang="zh-CN" sz="2400" dirty="0" smtClean="0"/>
          </a:p>
          <a:p>
            <a:endParaRPr lang="en-US" altLang="zh-CN" sz="2400" dirty="0" smtClean="0"/>
          </a:p>
          <a:p>
            <a:r>
              <a:rPr lang="zh-CN" altLang="en-US" sz="2400" dirty="0" smtClean="0"/>
              <a:t>定义：对</a:t>
            </a:r>
            <a:r>
              <a:rPr lang="en-US" altLang="zh-CN" sz="2400" dirty="0" smtClean="0"/>
              <a:t>r-</a:t>
            </a:r>
            <a:r>
              <a:rPr lang="zh-CN" altLang="en-US" sz="2400" dirty="0" smtClean="0"/>
              <a:t>轮特征</a:t>
            </a:r>
            <a:r>
              <a:rPr lang="el-GR" altLang="zh-CN" sz="2400" dirty="0" smtClean="0">
                <a:cs typeface="Times New Roman" pitchFamily="18" charset="0"/>
              </a:rPr>
              <a:t>Ω</a:t>
            </a:r>
            <a:r>
              <a:rPr lang="en-US" altLang="zh-CN" sz="2400" dirty="0" smtClean="0">
                <a:cs typeface="Times New Roman" pitchFamily="18" charset="0"/>
              </a:rPr>
              <a:t>=</a:t>
            </a:r>
            <a:r>
              <a:rPr lang="el-GR" altLang="zh-CN" sz="2400" dirty="0" smtClean="0">
                <a:cs typeface="Times New Roman" pitchFamily="18" charset="0"/>
              </a:rPr>
              <a:t>α</a:t>
            </a:r>
            <a:r>
              <a:rPr lang="en-US" altLang="zh-CN" sz="2400" baseline="-25000" dirty="0" smtClean="0">
                <a:cs typeface="Times New Roman" pitchFamily="18" charset="0"/>
              </a:rPr>
              <a:t>0</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1</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r</a:t>
            </a:r>
            <a:r>
              <a:rPr lang="zh-CN" altLang="en-US" sz="2400" dirty="0" smtClean="0"/>
              <a:t>，若</a:t>
            </a:r>
            <a:r>
              <a:rPr lang="en-US" altLang="zh-CN" sz="2400" dirty="0" smtClean="0"/>
              <a:t>Y</a:t>
            </a:r>
            <a:r>
              <a:rPr lang="en-US" altLang="zh-CN" sz="2400" baseline="-25000" dirty="0" smtClean="0"/>
              <a:t>0</a:t>
            </a:r>
            <a:r>
              <a:rPr lang="zh-CN" altLang="en-US" sz="2400" dirty="0" smtClean="0"/>
              <a:t>和</a:t>
            </a:r>
            <a:r>
              <a:rPr lang="en-US" altLang="zh-CN" sz="2400" dirty="0" smtClean="0"/>
              <a:t>Y</a:t>
            </a:r>
            <a:r>
              <a:rPr lang="en-US" altLang="zh-CN" sz="2400" baseline="-25000" dirty="0" smtClean="0"/>
              <a:t>0</a:t>
            </a:r>
            <a:r>
              <a:rPr lang="en-US" altLang="zh-CN" sz="2400" baseline="30000" dirty="0" smtClean="0"/>
              <a:t>*</a:t>
            </a:r>
            <a:r>
              <a:rPr lang="zh-CN" altLang="en-US" sz="2400" dirty="0" smtClean="0"/>
              <a:t>的差分是</a:t>
            </a:r>
            <a:r>
              <a:rPr lang="el-GR" sz="2400" dirty="0" smtClean="0"/>
              <a:t>α</a:t>
            </a:r>
            <a:r>
              <a:rPr lang="en-US" sz="2400" baseline="-25000" dirty="0" smtClean="0"/>
              <a:t>0</a:t>
            </a:r>
            <a:r>
              <a:rPr lang="zh-CN" altLang="en-US" sz="2400" dirty="0" smtClean="0"/>
              <a:t>，第</a:t>
            </a:r>
            <a:r>
              <a:rPr lang="en-US" altLang="zh-CN" sz="2400" dirty="0" err="1" smtClean="0"/>
              <a:t>i</a:t>
            </a:r>
            <a:r>
              <a:rPr lang="en-US" altLang="zh-CN" sz="2400" dirty="0" smtClean="0"/>
              <a:t>(</a:t>
            </a:r>
            <a:r>
              <a:rPr lang="en-US" altLang="zh-CN" sz="2400" dirty="0" smtClean="0">
                <a:cs typeface="Times New Roman" pitchFamily="18" charset="0"/>
              </a:rPr>
              <a:t>1 ≤</a:t>
            </a:r>
            <a:r>
              <a:rPr lang="en-US" altLang="zh-CN" sz="2400" dirty="0" err="1" smtClean="0">
                <a:cs typeface="Times New Roman" pitchFamily="18" charset="0"/>
              </a:rPr>
              <a:t>i</a:t>
            </a:r>
            <a:r>
              <a:rPr lang="en-US" altLang="zh-CN" sz="2400" dirty="0" smtClean="0">
                <a:cs typeface="Times New Roman" pitchFamily="18" charset="0"/>
              </a:rPr>
              <a:t> ≤r)</a:t>
            </a:r>
            <a:r>
              <a:rPr lang="zh-CN" altLang="en-US" sz="2400" dirty="0" smtClean="0">
                <a:cs typeface="Times New Roman" pitchFamily="18" charset="0"/>
              </a:rPr>
              <a:t>轮输出的差分为</a:t>
            </a:r>
            <a:r>
              <a:rPr lang="el-GR" sz="2400" dirty="0" smtClean="0"/>
              <a:t>α</a:t>
            </a:r>
            <a:r>
              <a:rPr lang="en-US" altLang="zh-CN" sz="2400" baseline="-25000" dirty="0" err="1" smtClean="0"/>
              <a:t>i</a:t>
            </a:r>
            <a:r>
              <a:rPr lang="zh-CN" altLang="en-US" sz="2400" dirty="0" smtClean="0">
                <a:cs typeface="Times New Roman" pitchFamily="18" charset="0"/>
              </a:rPr>
              <a:t>，则称明文对为特征</a:t>
            </a:r>
            <a:r>
              <a:rPr lang="el-GR" altLang="zh-CN" sz="2400" dirty="0" smtClean="0">
                <a:cs typeface="Times New Roman" pitchFamily="18" charset="0"/>
              </a:rPr>
              <a:t>Ω</a:t>
            </a:r>
            <a:r>
              <a:rPr lang="zh-CN" altLang="en-US" sz="2400" dirty="0" smtClean="0">
                <a:cs typeface="Times New Roman" pitchFamily="18" charset="0"/>
              </a:rPr>
              <a:t>的一个</a:t>
            </a:r>
            <a:r>
              <a:rPr lang="zh-CN" altLang="en-US" sz="2400" dirty="0" smtClean="0">
                <a:solidFill>
                  <a:srgbClr val="FF0000"/>
                </a:solidFill>
                <a:cs typeface="Times New Roman" pitchFamily="18" charset="0"/>
              </a:rPr>
              <a:t>正确对</a:t>
            </a:r>
            <a:r>
              <a:rPr lang="zh-CN" altLang="en-US" sz="2400" dirty="0" smtClean="0">
                <a:cs typeface="Times New Roman" pitchFamily="18" charset="0"/>
              </a:rPr>
              <a:t>，否则称为特征</a:t>
            </a:r>
            <a:r>
              <a:rPr lang="el-GR" altLang="zh-CN" sz="2400" dirty="0" smtClean="0">
                <a:cs typeface="Times New Roman" pitchFamily="18" charset="0"/>
              </a:rPr>
              <a:t>Ω</a:t>
            </a:r>
            <a:r>
              <a:rPr lang="zh-CN" altLang="en-US" sz="2400" dirty="0" smtClean="0">
                <a:cs typeface="Times New Roman" pitchFamily="18" charset="0"/>
              </a:rPr>
              <a:t>的</a:t>
            </a:r>
            <a:r>
              <a:rPr lang="zh-CN" altLang="en-US" sz="2400" dirty="0" smtClean="0">
                <a:solidFill>
                  <a:srgbClr val="FF0000"/>
                </a:solidFill>
                <a:cs typeface="Times New Roman" pitchFamily="18" charset="0"/>
              </a:rPr>
              <a:t>错误对</a:t>
            </a:r>
            <a:r>
              <a:rPr lang="zh-CN" altLang="en-US" sz="2400" dirty="0" smtClean="0">
                <a:cs typeface="Times New Roman" pitchFamily="18" charset="0"/>
              </a:rPr>
              <a:t>。</a:t>
            </a:r>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850817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sz="2400" dirty="0" smtClean="0">
                <a:cs typeface="Times New Roman" pitchFamily="18" charset="0"/>
              </a:rPr>
              <a:t>定义：在</a:t>
            </a:r>
            <a:r>
              <a:rPr lang="en-US" altLang="zh-CN" sz="2400" dirty="0" smtClean="0">
                <a:cs typeface="Times New Roman" pitchFamily="18" charset="0"/>
              </a:rPr>
              <a:t>r-</a:t>
            </a:r>
            <a:r>
              <a:rPr lang="zh-CN" altLang="en-US" sz="2400" dirty="0" smtClean="0">
                <a:cs typeface="Times New Roman" pitchFamily="18" charset="0"/>
              </a:rPr>
              <a:t>轮特征</a:t>
            </a:r>
            <a:r>
              <a:rPr lang="el-GR" altLang="zh-CN" sz="2400" dirty="0" smtClean="0">
                <a:latin typeface="+mn-lt"/>
                <a:cs typeface="Times New Roman" pitchFamily="18" charset="0"/>
              </a:rPr>
              <a:t>Ω</a:t>
            </a:r>
            <a:r>
              <a:rPr lang="en-US" altLang="zh-CN" sz="2400" dirty="0" smtClean="0">
                <a:latin typeface="+mn-lt"/>
                <a:cs typeface="Times New Roman" pitchFamily="18" charset="0"/>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0</a:t>
            </a:r>
            <a:r>
              <a:rPr lang="en-US" altLang="zh-CN" sz="2400" dirty="0" smtClean="0">
                <a:latin typeface="+mn-lt"/>
                <a:cs typeface="Arial"/>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1</a:t>
            </a:r>
            <a:r>
              <a:rPr lang="en-US" altLang="zh-CN" sz="2400" dirty="0" smtClean="0">
                <a:latin typeface="+mn-lt"/>
                <a:cs typeface="Arial"/>
              </a:rPr>
              <a:t>,…,</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r</a:t>
            </a:r>
            <a:r>
              <a:rPr lang="zh-CN" altLang="en-US" sz="2400" dirty="0" smtClean="0">
                <a:cs typeface="Times New Roman" pitchFamily="18" charset="0"/>
              </a:rPr>
              <a:t>中，</a:t>
            </a:r>
            <a:r>
              <a:rPr lang="en-US" altLang="zh-CN" sz="2400" dirty="0" smtClean="0">
                <a:cs typeface="Times New Roman" pitchFamily="18" charset="0"/>
              </a:rPr>
              <a:t> </a:t>
            </a:r>
            <a:r>
              <a:rPr lang="en-US" altLang="zh-CN" sz="2400" dirty="0" smtClean="0">
                <a:latin typeface="+mn-lt"/>
                <a:cs typeface="Times New Roman" pitchFamily="18" charset="0"/>
              </a:rPr>
              <a:t>p</a:t>
            </a:r>
            <a:r>
              <a:rPr lang="en-US" altLang="zh-CN" sz="2400" baseline="-25000" dirty="0" smtClean="0">
                <a:latin typeface="+mn-lt"/>
                <a:cs typeface="Times New Roman" pitchFamily="18" charset="0"/>
              </a:rPr>
              <a:t>i</a:t>
            </a:r>
            <a:r>
              <a:rPr lang="el-GR" altLang="zh-CN" sz="2400" baseline="30000" dirty="0" smtClean="0">
                <a:latin typeface="+mn-lt"/>
                <a:cs typeface="Times New Roman" pitchFamily="18" charset="0"/>
              </a:rPr>
              <a:t>α</a:t>
            </a:r>
            <a:r>
              <a:rPr lang="zh-CN" altLang="en-US" sz="2400" dirty="0" smtClean="0">
                <a:cs typeface="Times New Roman" pitchFamily="18" charset="0"/>
              </a:rPr>
              <a:t>表示在输入差分为</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i-1</a:t>
            </a:r>
            <a:r>
              <a:rPr lang="zh-CN" altLang="en-US" sz="2400" dirty="0" smtClean="0">
                <a:cs typeface="Times New Roman" pitchFamily="18" charset="0"/>
              </a:rPr>
              <a:t>的条件下，轮函数</a:t>
            </a:r>
            <a:r>
              <a:rPr lang="en-US" altLang="zh-CN" sz="2400" dirty="0" smtClean="0">
                <a:cs typeface="Times New Roman" pitchFamily="18" charset="0"/>
              </a:rPr>
              <a:t>F</a:t>
            </a:r>
            <a:r>
              <a:rPr lang="zh-CN" altLang="en-US" sz="2400" dirty="0" smtClean="0">
                <a:cs typeface="Times New Roman" pitchFamily="18" charset="0"/>
              </a:rPr>
              <a:t>的输出差分为</a:t>
            </a:r>
            <a:r>
              <a:rPr lang="el-GR" altLang="zh-CN" sz="2400" dirty="0" smtClean="0">
                <a:latin typeface="+mn-lt"/>
                <a:cs typeface="Times New Roman" pitchFamily="18" charset="0"/>
              </a:rPr>
              <a:t>α</a:t>
            </a:r>
            <a:r>
              <a:rPr lang="en-US" altLang="zh-CN" sz="2400" baseline="-25000" dirty="0" err="1" smtClean="0">
                <a:latin typeface="+mn-lt"/>
                <a:cs typeface="Times New Roman" pitchFamily="18" charset="0"/>
              </a:rPr>
              <a:t>i</a:t>
            </a:r>
            <a:r>
              <a:rPr lang="zh-CN" altLang="en-US" sz="2400" dirty="0" smtClean="0">
                <a:cs typeface="Times New Roman" pitchFamily="18" charset="0"/>
              </a:rPr>
              <a:t>的概率</a:t>
            </a:r>
            <a:endParaRPr lang="en-US" altLang="zh-CN" sz="2400" dirty="0" smtClean="0">
              <a:cs typeface="Times New Roman" pitchFamily="18" charset="0"/>
            </a:endParaRPr>
          </a:p>
          <a:p>
            <a:pPr lvl="1"/>
            <a:endParaRPr lang="en-US" altLang="zh-CN" sz="2000" dirty="0" smtClean="0">
              <a:cs typeface="Times New Roman" pitchFamily="18" charset="0"/>
            </a:endParaRPr>
          </a:p>
          <a:p>
            <a:pPr lvl="1"/>
            <a:endParaRPr lang="en-US" altLang="zh-CN" sz="2000" dirty="0" smtClean="0">
              <a:cs typeface="Times New Roman" pitchFamily="18" charset="0"/>
            </a:endParaRPr>
          </a:p>
          <a:p>
            <a:pPr lvl="1"/>
            <a:r>
              <a:rPr lang="zh-CN" altLang="en-US" sz="2000" dirty="0" smtClean="0">
                <a:cs typeface="Times New Roman" pitchFamily="18" charset="0"/>
              </a:rPr>
              <a:t>轮函数与子密钥有关，此条件概率是对所有可能的子密钥而言的</a:t>
            </a:r>
            <a:endParaRPr lang="en-US" altLang="zh-CN" sz="2000" dirty="0" smtClean="0">
              <a:cs typeface="Times New Roman" pitchFamily="18" charset="0"/>
            </a:endParaRPr>
          </a:p>
          <a:p>
            <a:pPr lvl="1"/>
            <a:endParaRPr lang="en-US" altLang="zh-CN" sz="2000" dirty="0" smtClean="0">
              <a:cs typeface="Times New Roman" pitchFamily="18" charset="0"/>
            </a:endParaRPr>
          </a:p>
          <a:p>
            <a:r>
              <a:rPr lang="zh-CN" altLang="en-US" sz="2400" dirty="0" smtClean="0"/>
              <a:t>定理：假设每一轮的子密钥是统计独立且均匀分布的，则</a:t>
            </a:r>
            <a:r>
              <a:rPr lang="en-US" altLang="zh-CN" sz="2400" dirty="0" smtClean="0">
                <a:solidFill>
                  <a:srgbClr val="FF0000"/>
                </a:solidFill>
              </a:rPr>
              <a:t>r-</a:t>
            </a:r>
            <a:r>
              <a:rPr lang="zh-CN" altLang="en-US" sz="2400" dirty="0" smtClean="0">
                <a:solidFill>
                  <a:srgbClr val="FF0000"/>
                </a:solidFill>
              </a:rPr>
              <a:t>轮特征</a:t>
            </a:r>
            <a:r>
              <a:rPr lang="el-GR" altLang="zh-CN" sz="2400" dirty="0" smtClean="0">
                <a:solidFill>
                  <a:srgbClr val="FF0000"/>
                </a:solidFill>
                <a:latin typeface="+mn-lt"/>
                <a:cs typeface="Times New Roman" pitchFamily="18" charset="0"/>
              </a:rPr>
              <a:t>Ω</a:t>
            </a:r>
            <a:r>
              <a:rPr lang="en-US" altLang="zh-CN" sz="2400" dirty="0" smtClean="0">
                <a:solidFill>
                  <a:srgbClr val="FF0000"/>
                </a:solidFill>
                <a:latin typeface="+mn-lt"/>
                <a:cs typeface="Times New Roman" pitchFamily="18" charset="0"/>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0</a:t>
            </a:r>
            <a:r>
              <a:rPr lang="en-US" altLang="zh-CN" sz="2400" dirty="0" smtClean="0">
                <a:solidFill>
                  <a:srgbClr val="FF0000"/>
                </a:solidFill>
                <a:latin typeface="+mn-lt"/>
                <a:cs typeface="Arial"/>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1</a:t>
            </a:r>
            <a:r>
              <a:rPr lang="en-US" altLang="zh-CN" sz="2400" dirty="0" smtClean="0">
                <a:solidFill>
                  <a:srgbClr val="FF0000"/>
                </a:solidFill>
                <a:latin typeface="+mn-lt"/>
                <a:cs typeface="Arial"/>
              </a:rPr>
              <a:t>,…,</a:t>
            </a:r>
            <a:r>
              <a:rPr lang="el-GR" altLang="zh-CN" sz="2400" dirty="0" smtClean="0">
                <a:solidFill>
                  <a:srgbClr val="FF0000"/>
                </a:solidFill>
                <a:latin typeface="+mn-lt"/>
                <a:cs typeface="Times New Roman" pitchFamily="18" charset="0"/>
              </a:rPr>
              <a:t>α</a:t>
            </a:r>
            <a:r>
              <a:rPr lang="en-US" altLang="zh-CN" sz="2400" baseline="-25000" dirty="0" smtClean="0">
                <a:solidFill>
                  <a:srgbClr val="FF0000"/>
                </a:solidFill>
                <a:latin typeface="+mn-lt"/>
                <a:cs typeface="Times New Roman" pitchFamily="18" charset="0"/>
              </a:rPr>
              <a:t>r</a:t>
            </a:r>
            <a:r>
              <a:rPr lang="zh-CN" altLang="en-US" sz="2400" dirty="0" smtClean="0">
                <a:solidFill>
                  <a:srgbClr val="FF0000"/>
                </a:solidFill>
              </a:rPr>
              <a:t>的概率</a:t>
            </a:r>
            <a:r>
              <a:rPr lang="zh-CN" altLang="en-US" sz="2400" dirty="0" smtClean="0"/>
              <a:t>恰好是差分为</a:t>
            </a:r>
            <a:r>
              <a:rPr lang="el-GR" altLang="zh-CN" sz="2400" dirty="0" smtClean="0">
                <a:latin typeface="+mn-lt"/>
                <a:cs typeface="Times New Roman" pitchFamily="18" charset="0"/>
              </a:rPr>
              <a:t>α</a:t>
            </a:r>
            <a:r>
              <a:rPr lang="en-US" altLang="zh-CN" sz="2400" baseline="-25000" dirty="0" smtClean="0">
                <a:latin typeface="+mn-lt"/>
                <a:cs typeface="Times New Roman" pitchFamily="18" charset="0"/>
              </a:rPr>
              <a:t>0</a:t>
            </a:r>
            <a:r>
              <a:rPr lang="zh-CN" altLang="en-US" sz="2400" dirty="0" smtClean="0">
                <a:latin typeface="Arial"/>
                <a:cs typeface="Arial"/>
              </a:rPr>
              <a:t>的明文对是正确对的概率，其值</a:t>
            </a:r>
            <a:r>
              <a:rPr lang="zh-CN" altLang="en-US" sz="2400" dirty="0" smtClean="0"/>
              <a:t>可用</a:t>
            </a:r>
            <a:r>
              <a:rPr lang="en-US" altLang="zh-CN" sz="2400" dirty="0" smtClean="0">
                <a:latin typeface="+mn-lt"/>
                <a:cs typeface="Times New Roman" pitchFamily="18" charset="0"/>
              </a:rPr>
              <a:t>p</a:t>
            </a:r>
            <a:r>
              <a:rPr lang="en-US" altLang="zh-CN" sz="2400" baseline="-25000" dirty="0" smtClean="0">
                <a:latin typeface="+mn-lt"/>
                <a:cs typeface="Times New Roman" pitchFamily="18" charset="0"/>
              </a:rPr>
              <a:t>1</a:t>
            </a:r>
            <a:r>
              <a:rPr lang="el-GR" altLang="zh-CN" sz="2400" baseline="30000" dirty="0" smtClean="0">
                <a:latin typeface="+mn-lt"/>
                <a:cs typeface="Times New Roman" pitchFamily="18" charset="0"/>
              </a:rPr>
              <a:t>α</a:t>
            </a:r>
            <a:r>
              <a:rPr lang="en-US" altLang="zh-CN" sz="2400" dirty="0" smtClean="0">
                <a:latin typeface="+mn-lt"/>
                <a:cs typeface="Times New Roman" pitchFamily="18" charset="0"/>
              </a:rPr>
              <a:t> p</a:t>
            </a:r>
            <a:r>
              <a:rPr lang="en-US" altLang="zh-CN" sz="2400" baseline="-25000" dirty="0" smtClean="0">
                <a:latin typeface="+mn-lt"/>
                <a:cs typeface="Times New Roman" pitchFamily="18" charset="0"/>
              </a:rPr>
              <a:t>2</a:t>
            </a:r>
            <a:r>
              <a:rPr lang="el-GR" altLang="zh-CN" sz="2400" baseline="30000" dirty="0" smtClean="0">
                <a:latin typeface="+mn-lt"/>
                <a:cs typeface="Times New Roman" pitchFamily="18" charset="0"/>
              </a:rPr>
              <a:t>α</a:t>
            </a:r>
            <a:r>
              <a:rPr lang="en-US" altLang="zh-CN" sz="2400" dirty="0" smtClean="0">
                <a:latin typeface="+mn-lt"/>
                <a:cs typeface="Times New Roman" pitchFamily="18" charset="0"/>
              </a:rPr>
              <a:t> … p</a:t>
            </a:r>
            <a:r>
              <a:rPr lang="en-US" altLang="zh-CN" sz="2400" baseline="-25000" dirty="0" smtClean="0">
                <a:latin typeface="+mn-lt"/>
                <a:cs typeface="Times New Roman" pitchFamily="18" charset="0"/>
              </a:rPr>
              <a:t>r</a:t>
            </a:r>
            <a:r>
              <a:rPr lang="el-GR" altLang="zh-CN" sz="2400" baseline="30000" dirty="0" smtClean="0">
                <a:latin typeface="+mn-lt"/>
                <a:cs typeface="Times New Roman" pitchFamily="18" charset="0"/>
              </a:rPr>
              <a:t>α</a:t>
            </a:r>
            <a:r>
              <a:rPr lang="zh-CN" altLang="en-US" sz="2400" dirty="0" smtClean="0"/>
              <a:t>来近似代替。</a:t>
            </a:r>
          </a:p>
          <a:p>
            <a:pPr lvl="1"/>
            <a:r>
              <a:rPr lang="en-US" altLang="zh-CN" sz="2000" dirty="0" smtClean="0">
                <a:cs typeface="Times New Roman" pitchFamily="18" charset="0"/>
              </a:rPr>
              <a:t>r-</a:t>
            </a:r>
            <a:r>
              <a:rPr lang="zh-CN" altLang="en-US" sz="2000" dirty="0" smtClean="0">
                <a:cs typeface="Times New Roman" pitchFamily="18" charset="0"/>
              </a:rPr>
              <a:t>轮特征可以看作</a:t>
            </a:r>
            <a:r>
              <a:rPr lang="en-US" altLang="zh-CN" sz="2000" dirty="0" smtClean="0">
                <a:cs typeface="Times New Roman" pitchFamily="18" charset="0"/>
              </a:rPr>
              <a:t>r</a:t>
            </a:r>
            <a:r>
              <a:rPr lang="zh-CN" altLang="en-US" sz="2000" dirty="0" smtClean="0">
                <a:cs typeface="Times New Roman" pitchFamily="18" charset="0"/>
              </a:rPr>
              <a:t>个单轮特征的串联</a:t>
            </a:r>
            <a:endParaRPr lang="en-US" altLang="zh-CN" sz="2000" dirty="0" smtClean="0">
              <a:cs typeface="Times New Roman" pitchFamily="18" charset="0"/>
            </a:endParaRPr>
          </a:p>
          <a:p>
            <a:pPr lvl="1"/>
            <a:r>
              <a:rPr lang="zh-CN" altLang="en-US" sz="2000" dirty="0" smtClean="0">
                <a:cs typeface="Times New Roman" pitchFamily="18" charset="0"/>
              </a:rPr>
              <a:t>概率相乘时，注意差分序列的前后衔接</a:t>
            </a:r>
            <a:endParaRPr lang="zh-CN" altLang="en-US" sz="2000" dirty="0" smtClean="0"/>
          </a:p>
          <a:p>
            <a:pPr lvl="1"/>
            <a:r>
              <a:rPr lang="zh-CN" altLang="en-US" sz="2000" dirty="0" smtClean="0">
                <a:cs typeface="Times New Roman" pitchFamily="18" charset="0"/>
              </a:rPr>
              <a:t>实际子密钥由密钥扩展算法从密钥生成，精确值的运算很复杂</a:t>
            </a:r>
            <a:endParaRPr lang="en-US" altLang="zh-CN" sz="2000" dirty="0" smtClean="0">
              <a:cs typeface="Times New Roman" pitchFamily="18" charset="0"/>
            </a:endParaRPr>
          </a:p>
        </p:txBody>
      </p:sp>
      <p:graphicFrame>
        <p:nvGraphicFramePr>
          <p:cNvPr id="53250" name="Object 2"/>
          <p:cNvGraphicFramePr>
            <a:graphicFrameLocks noChangeAspect="1"/>
          </p:cNvGraphicFramePr>
          <p:nvPr>
            <p:extLst>
              <p:ext uri="{D42A27DB-BD31-4B8C-83A1-F6EECF244321}">
                <p14:modId xmlns:p14="http://schemas.microsoft.com/office/powerpoint/2010/main" val="2411624437"/>
              </p:ext>
            </p:extLst>
          </p:nvPr>
        </p:nvGraphicFramePr>
        <p:xfrm>
          <a:off x="2699792" y="2204864"/>
          <a:ext cx="3744416" cy="538776"/>
        </p:xfrm>
        <a:graphic>
          <a:graphicData uri="http://schemas.openxmlformats.org/presentationml/2006/ole">
            <mc:AlternateContent xmlns:mc="http://schemas.openxmlformats.org/markup-compatibility/2006">
              <mc:Choice xmlns:v="urn:schemas-microsoft-com:vml" Requires="v">
                <p:oleObj spid="_x0000_s4265" name="Equation" r:id="rId3" imgW="1676160" imgH="241200" progId="Equation.DSMT4">
                  <p:embed/>
                </p:oleObj>
              </mc:Choice>
              <mc:Fallback>
                <p:oleObj name="Equation" r:id="rId3" imgW="167616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204864"/>
                        <a:ext cx="3744416" cy="538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7" name="流程图: 可选过程 6">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444398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r-</a:t>
            </a:r>
            <a:r>
              <a:rPr lang="zh-CN" altLang="en-US" dirty="0" smtClean="0"/>
              <a:t>轮迭代密码的差分密钥攻击算法</a:t>
            </a:r>
            <a:endParaRPr lang="zh-CN" altLang="en-US" dirty="0"/>
          </a:p>
        </p:txBody>
      </p:sp>
      <p:sp>
        <p:nvSpPr>
          <p:cNvPr id="3" name="内容占位符 2"/>
          <p:cNvSpPr>
            <a:spLocks noGrp="1"/>
          </p:cNvSpPr>
          <p:nvPr>
            <p:ph idx="1"/>
          </p:nvPr>
        </p:nvSpPr>
        <p:spPr/>
        <p:txBody>
          <a:bodyPr>
            <a:normAutofit fontScale="92500"/>
          </a:bodyPr>
          <a:lstStyle/>
          <a:p>
            <a:pPr marL="361950" indent="-361950"/>
            <a:r>
              <a:rPr lang="zh-CN" altLang="en-US" sz="2400" dirty="0" smtClean="0"/>
              <a:t>第</a:t>
            </a:r>
            <a:r>
              <a:rPr lang="en-US" altLang="zh-CN" sz="2400" dirty="0" smtClean="0"/>
              <a:t>1</a:t>
            </a:r>
            <a:r>
              <a:rPr lang="zh-CN" altLang="en-US" sz="2400" dirty="0" smtClean="0"/>
              <a:t>步：找出一个</a:t>
            </a:r>
            <a:r>
              <a:rPr lang="en-US" altLang="zh-CN" sz="2400" dirty="0" smtClean="0"/>
              <a:t>(r-1)-</a:t>
            </a:r>
            <a:r>
              <a:rPr lang="zh-CN" altLang="en-US" sz="2400" dirty="0" smtClean="0"/>
              <a:t>轮特征</a:t>
            </a:r>
            <a:r>
              <a:rPr lang="el-GR" altLang="zh-CN" sz="2400" dirty="0" smtClean="0">
                <a:cs typeface="Times New Roman" pitchFamily="18" charset="0"/>
              </a:rPr>
              <a:t>Ω</a:t>
            </a:r>
            <a:r>
              <a:rPr lang="en-US" altLang="zh-CN" sz="2400" baseline="-25000" dirty="0" smtClean="0">
                <a:cs typeface="Times New Roman" pitchFamily="18" charset="0"/>
              </a:rPr>
              <a:t>r-1</a:t>
            </a:r>
            <a:r>
              <a:rPr lang="en-US" altLang="zh-CN" sz="2400" dirty="0" smtClean="0">
                <a:cs typeface="Times New Roman" pitchFamily="18" charset="0"/>
              </a:rPr>
              <a:t>=</a:t>
            </a:r>
            <a:r>
              <a:rPr lang="el-GR" altLang="zh-CN" sz="2400" dirty="0" smtClean="0">
                <a:cs typeface="Times New Roman" pitchFamily="18" charset="0"/>
              </a:rPr>
              <a:t>α</a:t>
            </a:r>
            <a:r>
              <a:rPr lang="en-US" altLang="zh-CN" sz="2400" baseline="-25000" dirty="0" smtClean="0">
                <a:cs typeface="Times New Roman" pitchFamily="18" charset="0"/>
              </a:rPr>
              <a:t>0</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1</a:t>
            </a:r>
            <a:r>
              <a:rPr lang="en-US" altLang="zh-CN" sz="2400" dirty="0" smtClean="0">
                <a:latin typeface="Arial"/>
                <a:cs typeface="Arial"/>
              </a:rPr>
              <a:t>,…,</a:t>
            </a:r>
            <a:r>
              <a:rPr lang="el-GR" altLang="zh-CN" sz="2400" dirty="0" smtClean="0">
                <a:cs typeface="Times New Roman" pitchFamily="18" charset="0"/>
              </a:rPr>
              <a:t>α</a:t>
            </a:r>
            <a:r>
              <a:rPr lang="en-US" altLang="zh-CN" sz="2400" baseline="-25000" dirty="0" smtClean="0">
                <a:cs typeface="Times New Roman" pitchFamily="18" charset="0"/>
              </a:rPr>
              <a:t>r-1</a:t>
            </a:r>
            <a:r>
              <a:rPr lang="zh-CN" altLang="en-US" sz="2400" dirty="0" smtClean="0">
                <a:cs typeface="Times New Roman" pitchFamily="18" charset="0"/>
              </a:rPr>
              <a:t>，使得它的概率达到最大或几乎最大。</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2</a:t>
            </a:r>
            <a:r>
              <a:rPr lang="zh-CN" altLang="en-US" sz="2400" dirty="0" smtClean="0">
                <a:cs typeface="Times New Roman" pitchFamily="18" charset="0"/>
              </a:rPr>
              <a:t>步：均匀随机地选择明文</a:t>
            </a:r>
            <a:r>
              <a:rPr lang="en-US" sz="2400" dirty="0" smtClean="0"/>
              <a:t>Y</a:t>
            </a:r>
            <a:r>
              <a:rPr lang="en-US" sz="2400" baseline="-25000" dirty="0" smtClean="0"/>
              <a:t>0</a:t>
            </a:r>
            <a:r>
              <a:rPr lang="zh-CN" altLang="en-US" sz="2400" dirty="0" smtClean="0">
                <a:cs typeface="Times New Roman" pitchFamily="18" charset="0"/>
              </a:rPr>
              <a:t>，并计算</a:t>
            </a:r>
            <a:r>
              <a:rPr lang="en-US" sz="2400" dirty="0" smtClean="0"/>
              <a:t>Y</a:t>
            </a:r>
            <a:r>
              <a:rPr lang="en-US" sz="2400" baseline="-25000" dirty="0" smtClean="0"/>
              <a:t>0</a:t>
            </a:r>
            <a:r>
              <a:rPr lang="en-US" sz="2400" baseline="30000" dirty="0" smtClean="0"/>
              <a:t>*</a:t>
            </a:r>
            <a:r>
              <a:rPr lang="zh-CN" altLang="en-US" sz="2400" dirty="0" smtClean="0">
                <a:cs typeface="Times New Roman" pitchFamily="18" charset="0"/>
              </a:rPr>
              <a:t>，使得输入差分为</a:t>
            </a:r>
            <a:r>
              <a:rPr lang="el-GR" sz="2400" dirty="0" smtClean="0"/>
              <a:t>α</a:t>
            </a:r>
            <a:r>
              <a:rPr lang="en-US" sz="2400" baseline="-25000" dirty="0" smtClean="0"/>
              <a:t>0</a:t>
            </a:r>
            <a:r>
              <a:rPr lang="zh-CN" altLang="en-US" sz="2400" dirty="0" smtClean="0">
                <a:cs typeface="Times New Roman" pitchFamily="18" charset="0"/>
              </a:rPr>
              <a:t>，找出</a:t>
            </a:r>
            <a:r>
              <a:rPr lang="en-US" sz="2400" dirty="0" smtClean="0"/>
              <a:t>Y</a:t>
            </a:r>
            <a:r>
              <a:rPr lang="en-US" sz="2400" baseline="-25000" dirty="0" smtClean="0"/>
              <a:t>0</a:t>
            </a:r>
            <a:r>
              <a:rPr lang="zh-CN" altLang="en-US" sz="2400" dirty="0" smtClean="0">
                <a:cs typeface="Times New Roman" pitchFamily="18" charset="0"/>
              </a:rPr>
              <a:t>和</a:t>
            </a:r>
            <a:r>
              <a:rPr lang="en-US" altLang="zh-CN" sz="2400" dirty="0" smtClean="0">
                <a:cs typeface="Times New Roman" pitchFamily="18" charset="0"/>
              </a:rPr>
              <a:t> </a:t>
            </a:r>
            <a:r>
              <a:rPr lang="en-US" sz="2400" dirty="0" smtClean="0"/>
              <a:t>Y</a:t>
            </a:r>
            <a:r>
              <a:rPr lang="en-US" sz="2400" baseline="-25000" dirty="0" smtClean="0"/>
              <a:t>0</a:t>
            </a:r>
            <a:r>
              <a:rPr lang="en-US" sz="2400" baseline="30000" dirty="0" smtClean="0"/>
              <a:t>*</a:t>
            </a:r>
            <a:r>
              <a:rPr lang="zh-CN" altLang="en-US" sz="2400" dirty="0" smtClean="0">
                <a:cs typeface="Times New Roman" pitchFamily="18" charset="0"/>
              </a:rPr>
              <a:t>在实际密钥加密下的密文</a:t>
            </a:r>
            <a:r>
              <a:rPr lang="en-US" sz="2400" dirty="0" smtClean="0"/>
              <a:t>Y</a:t>
            </a:r>
            <a:r>
              <a:rPr lang="en-US" sz="2400" baseline="-25000" dirty="0" smtClean="0"/>
              <a:t>r</a:t>
            </a:r>
            <a:r>
              <a:rPr lang="zh-CN" altLang="en-US" sz="2400" dirty="0" smtClean="0"/>
              <a:t>和</a:t>
            </a:r>
            <a:r>
              <a:rPr lang="en-US" sz="2400" dirty="0" smtClean="0"/>
              <a:t> Y</a:t>
            </a:r>
            <a:r>
              <a:rPr lang="en-US" sz="2400" baseline="-25000" dirty="0" smtClean="0"/>
              <a:t>r</a:t>
            </a:r>
            <a:r>
              <a:rPr lang="en-US" sz="2400" baseline="30000" dirty="0" smtClean="0"/>
              <a:t>*</a:t>
            </a:r>
            <a:r>
              <a:rPr lang="zh-CN" altLang="en-US" sz="2400" dirty="0" smtClean="0">
                <a:cs typeface="Times New Roman" pitchFamily="18" charset="0"/>
              </a:rPr>
              <a:t>。</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3</a:t>
            </a:r>
            <a:r>
              <a:rPr lang="zh-CN" altLang="en-US" sz="2400" dirty="0" smtClean="0">
                <a:cs typeface="Times New Roman" pitchFamily="18" charset="0"/>
              </a:rPr>
              <a:t>步：若最后一轮的子密钥</a:t>
            </a:r>
            <a:r>
              <a:rPr lang="en-US" altLang="zh-CN" sz="2400" dirty="0" smtClean="0">
                <a:cs typeface="Times New Roman" pitchFamily="18" charset="0"/>
              </a:rPr>
              <a:t>K</a:t>
            </a:r>
            <a:r>
              <a:rPr lang="en-US" altLang="zh-CN" sz="2400" baseline="-25000" dirty="0" smtClean="0">
                <a:cs typeface="Times New Roman" pitchFamily="18" charset="0"/>
              </a:rPr>
              <a:t>r</a:t>
            </a:r>
            <a:r>
              <a:rPr lang="zh-CN" altLang="en-US" sz="2400" dirty="0" smtClean="0">
                <a:cs typeface="Times New Roman" pitchFamily="18" charset="0"/>
              </a:rPr>
              <a:t>有</a:t>
            </a:r>
            <a:r>
              <a:rPr lang="en-US" altLang="zh-CN" sz="2400" dirty="0" smtClean="0">
                <a:cs typeface="Times New Roman" pitchFamily="18" charset="0"/>
              </a:rPr>
              <a:t>2</a:t>
            </a:r>
            <a:r>
              <a:rPr lang="en-US" altLang="zh-CN" sz="2400" baseline="30000" dirty="0" smtClean="0">
                <a:cs typeface="Times New Roman" pitchFamily="18" charset="0"/>
              </a:rPr>
              <a:t>m</a:t>
            </a:r>
            <a:r>
              <a:rPr lang="zh-CN" altLang="en-US" sz="2400" dirty="0" smtClean="0">
                <a:cs typeface="Times New Roman" pitchFamily="18" charset="0"/>
              </a:rPr>
              <a:t>个可能值</a:t>
            </a:r>
            <a:r>
              <a:rPr lang="en-US" altLang="zh-CN" sz="2400" dirty="0" err="1" smtClean="0">
                <a:cs typeface="Times New Roman" pitchFamily="18" charset="0"/>
              </a:rPr>
              <a:t>K</a:t>
            </a:r>
            <a:r>
              <a:rPr lang="en-US" altLang="zh-CN" sz="2400" baseline="-25000" dirty="0" err="1" smtClean="0">
                <a:cs typeface="Times New Roman" pitchFamily="18" charset="0"/>
              </a:rPr>
              <a:t>r</a:t>
            </a:r>
            <a:r>
              <a:rPr lang="en-US" altLang="zh-CN" sz="2400" baseline="30000" dirty="0" err="1" smtClean="0">
                <a:cs typeface="Times New Roman" pitchFamily="18" charset="0"/>
              </a:rPr>
              <a:t>j</a:t>
            </a:r>
            <a:r>
              <a:rPr lang="zh-CN" altLang="en-US" sz="2400" dirty="0" smtClean="0">
                <a:cs typeface="Times New Roman" pitchFamily="18" charset="0"/>
              </a:rPr>
              <a:t> </a:t>
            </a:r>
            <a:r>
              <a:rPr lang="en-US" altLang="zh-CN" sz="2400" dirty="0" smtClean="0">
                <a:cs typeface="Times New Roman" pitchFamily="18" charset="0"/>
              </a:rPr>
              <a:t>(1≤j≤2</a:t>
            </a:r>
            <a:r>
              <a:rPr lang="en-US" altLang="zh-CN" sz="2400" baseline="30000" dirty="0" smtClean="0">
                <a:cs typeface="Times New Roman" pitchFamily="18" charset="0"/>
              </a:rPr>
              <a:t>m</a:t>
            </a:r>
            <a:r>
              <a:rPr lang="en-US" altLang="zh-CN" sz="2400" dirty="0" smtClean="0">
                <a:cs typeface="Times New Roman" pitchFamily="18" charset="0"/>
              </a:rPr>
              <a:t>)</a:t>
            </a:r>
            <a:r>
              <a:rPr lang="zh-CN" altLang="en-US" sz="2400" dirty="0" smtClean="0">
                <a:cs typeface="Times New Roman" pitchFamily="18" charset="0"/>
              </a:rPr>
              <a:t>，设置相应的</a:t>
            </a:r>
            <a:r>
              <a:rPr lang="en-US" altLang="zh-CN" sz="2400" dirty="0" smtClean="0">
                <a:cs typeface="Times New Roman" pitchFamily="18" charset="0"/>
              </a:rPr>
              <a:t>2</a:t>
            </a:r>
            <a:r>
              <a:rPr lang="en-US" altLang="zh-CN" sz="2400" baseline="30000" dirty="0" smtClean="0">
                <a:cs typeface="Times New Roman" pitchFamily="18" charset="0"/>
              </a:rPr>
              <a:t>m</a:t>
            </a:r>
            <a:r>
              <a:rPr lang="zh-CN" altLang="en-US" sz="2400" dirty="0" smtClean="0">
                <a:cs typeface="Times New Roman" pitchFamily="18" charset="0"/>
              </a:rPr>
              <a:t>个计数器</a:t>
            </a:r>
            <a:r>
              <a:rPr lang="el-GR" altLang="zh-CN" sz="2400" dirty="0" smtClean="0">
                <a:cs typeface="Times New Roman" pitchFamily="18" charset="0"/>
              </a:rPr>
              <a:t>Λ</a:t>
            </a:r>
            <a:r>
              <a:rPr lang="en-US" altLang="zh-CN" sz="2400" baseline="-25000" dirty="0" smtClean="0">
                <a:cs typeface="Times New Roman" pitchFamily="18" charset="0"/>
              </a:rPr>
              <a:t>j</a:t>
            </a:r>
            <a:r>
              <a:rPr lang="zh-CN" altLang="en-US" sz="2400" dirty="0" smtClean="0">
                <a:cs typeface="Times New Roman" pitchFamily="18" charset="0"/>
              </a:rPr>
              <a:t>。用每个</a:t>
            </a:r>
            <a:r>
              <a:rPr lang="en-US" altLang="zh-CN" sz="2400" dirty="0" err="1" smtClean="0">
                <a:cs typeface="Times New Roman" pitchFamily="18" charset="0"/>
              </a:rPr>
              <a:t>K</a:t>
            </a:r>
            <a:r>
              <a:rPr lang="en-US" altLang="zh-CN" sz="2400" baseline="-25000" dirty="0" err="1" smtClean="0">
                <a:cs typeface="Times New Roman" pitchFamily="18" charset="0"/>
              </a:rPr>
              <a:t>r</a:t>
            </a:r>
            <a:r>
              <a:rPr lang="en-US" altLang="zh-CN" sz="2400" baseline="30000" dirty="0" err="1" smtClean="0">
                <a:cs typeface="Times New Roman" pitchFamily="18" charset="0"/>
              </a:rPr>
              <a:t>j</a:t>
            </a:r>
            <a:r>
              <a:rPr lang="zh-CN" altLang="en-US" sz="2400" dirty="0" smtClean="0">
                <a:cs typeface="Times New Roman" pitchFamily="18" charset="0"/>
              </a:rPr>
              <a:t>解密</a:t>
            </a:r>
            <a:r>
              <a:rPr lang="en-US" sz="2400" dirty="0" smtClean="0"/>
              <a:t>Y</a:t>
            </a:r>
            <a:r>
              <a:rPr lang="en-US" sz="2400" baseline="-25000" dirty="0" smtClean="0"/>
              <a:t>r</a:t>
            </a:r>
            <a:r>
              <a:rPr lang="zh-CN" altLang="en-US" sz="2400" dirty="0" smtClean="0"/>
              <a:t>和</a:t>
            </a:r>
            <a:r>
              <a:rPr lang="en-US" sz="2400" dirty="0" smtClean="0"/>
              <a:t> Y</a:t>
            </a:r>
            <a:r>
              <a:rPr lang="en-US" sz="2400" baseline="-25000" dirty="0" smtClean="0"/>
              <a:t>r</a:t>
            </a:r>
            <a:r>
              <a:rPr lang="en-US" sz="2400" baseline="30000" dirty="0" smtClean="0"/>
              <a:t>* </a:t>
            </a:r>
            <a:r>
              <a:rPr lang="zh-CN" altLang="en-US" sz="2400" dirty="0" smtClean="0">
                <a:cs typeface="Times New Roman" pitchFamily="18" charset="0"/>
              </a:rPr>
              <a:t>，得</a:t>
            </a:r>
            <a:r>
              <a:rPr lang="en-US" sz="2400" dirty="0" smtClean="0"/>
              <a:t>Y</a:t>
            </a:r>
            <a:r>
              <a:rPr lang="en-US" sz="2400" baseline="-25000" dirty="0" smtClean="0"/>
              <a:t>r-1</a:t>
            </a:r>
            <a:r>
              <a:rPr lang="zh-CN" altLang="en-US" sz="2400" dirty="0" smtClean="0"/>
              <a:t>和</a:t>
            </a:r>
            <a:r>
              <a:rPr lang="en-US" sz="2400" dirty="0" smtClean="0"/>
              <a:t> Y</a:t>
            </a:r>
            <a:r>
              <a:rPr lang="en-US" sz="2400" baseline="-25000" dirty="0" smtClean="0"/>
              <a:t>r-1</a:t>
            </a:r>
            <a:r>
              <a:rPr lang="en-US" sz="2400" baseline="30000" dirty="0" smtClean="0"/>
              <a:t>*</a:t>
            </a:r>
            <a:r>
              <a:rPr lang="zh-CN" altLang="en-US" sz="2400" dirty="0" smtClean="0">
                <a:cs typeface="Times New Roman" pitchFamily="18" charset="0"/>
              </a:rPr>
              <a:t>，若</a:t>
            </a:r>
            <a:r>
              <a:rPr lang="zh-CN" altLang="en-US" sz="2400" dirty="0" smtClean="0">
                <a:cs typeface="Times New Roman" pitchFamily="18" charset="0"/>
                <a:sym typeface="Symbol"/>
              </a:rPr>
              <a:t></a:t>
            </a:r>
            <a:r>
              <a:rPr lang="en-US" altLang="zh-CN" sz="2400" dirty="0" smtClean="0">
                <a:cs typeface="Times New Roman" pitchFamily="18" charset="0"/>
                <a:sym typeface="Symbol"/>
              </a:rPr>
              <a:t>(</a:t>
            </a:r>
            <a:r>
              <a:rPr lang="en-US" sz="2400" dirty="0" smtClean="0"/>
              <a:t>Y</a:t>
            </a:r>
            <a:r>
              <a:rPr lang="en-US" sz="2400" baseline="-25000" dirty="0" smtClean="0"/>
              <a:t>r-1</a:t>
            </a:r>
            <a:r>
              <a:rPr lang="en-US" altLang="zh-CN" sz="2400" dirty="0" smtClean="0"/>
              <a:t>)=</a:t>
            </a:r>
            <a:r>
              <a:rPr lang="el-GR" sz="2400" dirty="0" smtClean="0"/>
              <a:t>α</a:t>
            </a:r>
            <a:r>
              <a:rPr lang="en-US" sz="2400" baseline="-25000" dirty="0" smtClean="0"/>
              <a:t>r-1</a:t>
            </a:r>
            <a:r>
              <a:rPr lang="zh-CN" altLang="en-US" sz="2400" dirty="0" smtClean="0">
                <a:cs typeface="Times New Roman" pitchFamily="18" charset="0"/>
              </a:rPr>
              <a:t>，则给相应的计数器</a:t>
            </a:r>
            <a:r>
              <a:rPr lang="el-GR" altLang="zh-CN" sz="2400" dirty="0" smtClean="0">
                <a:cs typeface="Times New Roman" pitchFamily="18" charset="0"/>
              </a:rPr>
              <a:t>Λ</a:t>
            </a:r>
            <a:r>
              <a:rPr lang="en-US" altLang="zh-CN" sz="2400" baseline="-25000" dirty="0" smtClean="0">
                <a:cs typeface="Times New Roman" pitchFamily="18" charset="0"/>
              </a:rPr>
              <a:t>j</a:t>
            </a:r>
            <a:r>
              <a:rPr lang="zh-CN" altLang="en-US" sz="2400" dirty="0" smtClean="0">
                <a:cs typeface="Times New Roman" pitchFamily="18" charset="0"/>
              </a:rPr>
              <a:t>加</a:t>
            </a:r>
            <a:r>
              <a:rPr lang="en-US" altLang="zh-CN" sz="2400" dirty="0" smtClean="0">
                <a:cs typeface="Times New Roman" pitchFamily="18" charset="0"/>
              </a:rPr>
              <a:t>1</a:t>
            </a:r>
            <a:r>
              <a:rPr lang="zh-CN" altLang="en-US" sz="2400" dirty="0" smtClean="0">
                <a:cs typeface="Times New Roman" pitchFamily="18" charset="0"/>
              </a:rPr>
              <a:t>。</a:t>
            </a:r>
            <a:endParaRPr lang="en-US" altLang="zh-CN" sz="2400" dirty="0" smtClean="0">
              <a:cs typeface="Times New Roman" pitchFamily="18" charset="0"/>
            </a:endParaRPr>
          </a:p>
          <a:p>
            <a:pPr marL="361950" indent="-361950"/>
            <a:endParaRPr lang="en-US" altLang="zh-CN" sz="2400" dirty="0" smtClean="0">
              <a:cs typeface="Times New Roman" pitchFamily="18" charset="0"/>
            </a:endParaRPr>
          </a:p>
          <a:p>
            <a:pPr marL="361950" indent="-361950"/>
            <a:r>
              <a:rPr lang="zh-CN" altLang="en-US" sz="2400" dirty="0" smtClean="0">
                <a:cs typeface="Times New Roman" pitchFamily="18" charset="0"/>
              </a:rPr>
              <a:t>第</a:t>
            </a:r>
            <a:r>
              <a:rPr lang="en-US" altLang="zh-CN" sz="2400" dirty="0" smtClean="0">
                <a:cs typeface="Times New Roman" pitchFamily="18" charset="0"/>
              </a:rPr>
              <a:t>4</a:t>
            </a:r>
            <a:r>
              <a:rPr lang="zh-CN" altLang="en-US" sz="2400" dirty="0" smtClean="0">
                <a:cs typeface="Times New Roman" pitchFamily="18" charset="0"/>
              </a:rPr>
              <a:t>步：重复第</a:t>
            </a:r>
            <a:r>
              <a:rPr lang="en-US" altLang="zh-CN" sz="2400" dirty="0" smtClean="0">
                <a:cs typeface="Times New Roman" pitchFamily="18" charset="0"/>
              </a:rPr>
              <a:t>2</a:t>
            </a:r>
            <a:r>
              <a:rPr lang="zh-CN" altLang="en-US" sz="2400" dirty="0" smtClean="0">
                <a:cs typeface="Times New Roman" pitchFamily="18" charset="0"/>
              </a:rPr>
              <a:t>、</a:t>
            </a:r>
            <a:r>
              <a:rPr lang="en-US" altLang="zh-CN" sz="2400" dirty="0" smtClean="0">
                <a:cs typeface="Times New Roman" pitchFamily="18" charset="0"/>
              </a:rPr>
              <a:t>3</a:t>
            </a:r>
            <a:r>
              <a:rPr lang="zh-CN" altLang="en-US" sz="2400" dirty="0" smtClean="0">
                <a:cs typeface="Times New Roman" pitchFamily="18" charset="0"/>
              </a:rPr>
              <a:t>步，直到一个或几个计数器的值明显高于其它计数器的值，输出相应子密钥。</a:t>
            </a:r>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462709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zh-CN" altLang="en-US" sz="3600" dirty="0" smtClean="0"/>
              <a:t>线性密码分析 </a:t>
            </a:r>
            <a:r>
              <a:rPr lang="en-US" altLang="zh-CN" sz="3600" dirty="0" smtClean="0"/>
              <a:t>Linear</a:t>
            </a:r>
            <a:r>
              <a:rPr lang="en-AU" altLang="zh-CN" sz="3600" dirty="0" smtClean="0">
                <a:ea typeface="宋体" charset="-122"/>
              </a:rPr>
              <a:t> Cryptanalysis</a:t>
            </a:r>
            <a:r>
              <a:rPr lang="zh-CN" altLang="en-US" sz="3600" dirty="0" smtClean="0"/>
              <a:t> </a:t>
            </a:r>
            <a:endParaRPr lang="zh-CN" altLang="en-US" sz="3600" dirty="0"/>
          </a:p>
        </p:txBody>
      </p:sp>
      <p:sp>
        <p:nvSpPr>
          <p:cNvPr id="3" name="内容占位符 2"/>
          <p:cNvSpPr>
            <a:spLocks noGrp="1"/>
          </p:cNvSpPr>
          <p:nvPr>
            <p:ph idx="1"/>
          </p:nvPr>
        </p:nvSpPr>
        <p:spPr/>
        <p:txBody>
          <a:bodyPr>
            <a:noAutofit/>
          </a:bodyPr>
          <a:lstStyle/>
          <a:p>
            <a:r>
              <a:rPr lang="en-AU" altLang="zh-CN" dirty="0" smtClean="0">
                <a:cs typeface="Times New Roman" pitchFamily="18" charset="0"/>
              </a:rPr>
              <a:t>Matsui</a:t>
            </a:r>
            <a:r>
              <a:rPr lang="zh-CN" altLang="en-US" dirty="0" smtClean="0">
                <a:cs typeface="Times New Roman" pitchFamily="18" charset="0"/>
              </a:rPr>
              <a:t>在</a:t>
            </a:r>
            <a:r>
              <a:rPr lang="en-AU" altLang="zh-CN" dirty="0" smtClean="0">
                <a:ea typeface="宋体" charset="-122"/>
                <a:cs typeface="Times New Roman" pitchFamily="18" charset="0"/>
              </a:rPr>
              <a:t>1993</a:t>
            </a:r>
            <a:r>
              <a:rPr lang="zh-CN" altLang="en-AU" dirty="0" smtClean="0">
                <a:cs typeface="Times New Roman" pitchFamily="18" charset="0"/>
              </a:rPr>
              <a:t>年提出</a:t>
            </a:r>
            <a:endParaRPr lang="en-US" altLang="zh-CN" dirty="0">
              <a:cs typeface="Times New Roman" pitchFamily="18" charset="0"/>
            </a:endParaRPr>
          </a:p>
          <a:p>
            <a:r>
              <a:rPr lang="zh-CN" altLang="en-US" dirty="0" smtClean="0">
                <a:cs typeface="Times New Roman" pitchFamily="18" charset="0"/>
              </a:rPr>
              <a:t>攻击</a:t>
            </a:r>
            <a:r>
              <a:rPr lang="en-US" altLang="zh-CN" dirty="0" smtClean="0">
                <a:cs typeface="Times New Roman" pitchFamily="18" charset="0"/>
              </a:rPr>
              <a:t>16</a:t>
            </a:r>
            <a:r>
              <a:rPr lang="zh-CN" altLang="en-US" dirty="0" smtClean="0">
                <a:cs typeface="Times New Roman" pitchFamily="18" charset="0"/>
              </a:rPr>
              <a:t>轮</a:t>
            </a:r>
            <a:r>
              <a:rPr lang="en-US" altLang="zh-CN" dirty="0" smtClean="0">
                <a:cs typeface="Times New Roman" pitchFamily="18" charset="0"/>
              </a:rPr>
              <a:t>DES</a:t>
            </a:r>
            <a:r>
              <a:rPr lang="zh-CN" altLang="en-US" dirty="0" smtClean="0">
                <a:cs typeface="Times New Roman" pitchFamily="18" charset="0"/>
              </a:rPr>
              <a:t>需</a:t>
            </a:r>
            <a:r>
              <a:rPr lang="en-AU" altLang="zh-CN" dirty="0" smtClean="0">
                <a:ea typeface="宋体" charset="-122"/>
                <a:cs typeface="Times New Roman" pitchFamily="18" charset="0"/>
              </a:rPr>
              <a:t>2</a:t>
            </a:r>
            <a:r>
              <a:rPr lang="en-AU" altLang="zh-CN" baseline="30000" dirty="0" smtClean="0">
                <a:ea typeface="宋体" charset="-122"/>
                <a:cs typeface="Times New Roman" pitchFamily="18" charset="0"/>
              </a:rPr>
              <a:t>4</a:t>
            </a:r>
            <a:r>
              <a:rPr lang="en-US" altLang="zh-CN" baseline="30000" dirty="0" smtClean="0">
                <a:ea typeface="宋体" charset="-122"/>
                <a:cs typeface="Times New Roman" pitchFamily="18" charset="0"/>
              </a:rPr>
              <a:t>3</a:t>
            </a:r>
            <a:r>
              <a:rPr lang="zh-CN" altLang="en-AU" dirty="0" smtClean="0">
                <a:cs typeface="Times New Roman" pitchFamily="18" charset="0"/>
              </a:rPr>
              <a:t>个已知明文</a:t>
            </a:r>
            <a:endParaRPr lang="en-US" altLang="zh-CN" dirty="0" smtClean="0">
              <a:cs typeface="Times New Roman" pitchFamily="18" charset="0"/>
            </a:endParaRPr>
          </a:p>
          <a:p>
            <a:r>
              <a:rPr lang="zh-CN" altLang="en-US" dirty="0" smtClean="0">
                <a:cs typeface="Times New Roman" pitchFamily="18" charset="0"/>
              </a:rPr>
              <a:t>基本原理：寻找密码算法的有效线性近似表达式</a:t>
            </a:r>
            <a:endParaRPr lang="en-US" altLang="zh-CN" dirty="0" smtClean="0">
              <a:cs typeface="Times New Roman" pitchFamily="18" charset="0"/>
            </a:endParaRPr>
          </a:p>
          <a:p>
            <a:pPr lvl="1"/>
            <a:r>
              <a:rPr lang="zh-CN" altLang="en-AU" sz="2400" dirty="0" smtClean="0">
                <a:cs typeface="Times New Roman" pitchFamily="18" charset="0"/>
              </a:rPr>
              <a:t>令明文分组为</a:t>
            </a:r>
            <a:r>
              <a:rPr lang="en-AU" altLang="zh-CN" sz="2400" dirty="0" smtClean="0">
                <a:latin typeface="+mn-lt"/>
                <a:cs typeface="Times New Roman" pitchFamily="18" charset="0"/>
              </a:rPr>
              <a:t>P[1],</a:t>
            </a:r>
            <a:r>
              <a:rPr lang="en-US" altLang="zh-CN" sz="2400" dirty="0" smtClean="0">
                <a:latin typeface="+mn-lt"/>
                <a:cs typeface="Times New Roman" pitchFamily="18" charset="0"/>
              </a:rPr>
              <a:t>…</a:t>
            </a:r>
            <a:r>
              <a:rPr lang="en-AU" altLang="zh-CN" sz="2400" dirty="0" smtClean="0">
                <a:latin typeface="+mn-lt"/>
                <a:cs typeface="Times New Roman" pitchFamily="18" charset="0"/>
              </a:rPr>
              <a:t>,P[n]</a:t>
            </a:r>
            <a:r>
              <a:rPr lang="en-AU" altLang="zh-CN" sz="2400" dirty="0" smtClean="0">
                <a:cs typeface="Times New Roman" pitchFamily="18" charset="0"/>
              </a:rPr>
              <a:t>,</a:t>
            </a:r>
            <a:r>
              <a:rPr lang="zh-CN" altLang="en-AU" sz="2400" dirty="0" smtClean="0">
                <a:cs typeface="Times New Roman" pitchFamily="18" charset="0"/>
              </a:rPr>
              <a:t>密文分组为</a:t>
            </a:r>
            <a:r>
              <a:rPr lang="en-AU" altLang="zh-CN" sz="2400" dirty="0" smtClean="0">
                <a:latin typeface="+mn-lt"/>
                <a:cs typeface="Times New Roman" pitchFamily="18" charset="0"/>
              </a:rPr>
              <a:t>C[1],…,C[n]</a:t>
            </a:r>
            <a:r>
              <a:rPr lang="en-AU" altLang="zh-CN" sz="2400" dirty="0" smtClean="0">
                <a:cs typeface="Times New Roman" pitchFamily="18" charset="0"/>
              </a:rPr>
              <a:t>,</a:t>
            </a:r>
            <a:r>
              <a:rPr lang="zh-CN" altLang="en-AU" sz="2400" dirty="0" smtClean="0">
                <a:cs typeface="Times New Roman" pitchFamily="18" charset="0"/>
              </a:rPr>
              <a:t>密钥为</a:t>
            </a:r>
            <a:r>
              <a:rPr lang="en-AU" altLang="zh-CN" sz="2400" dirty="0" smtClean="0">
                <a:latin typeface="+mn-lt"/>
                <a:cs typeface="Times New Roman" pitchFamily="18" charset="0"/>
              </a:rPr>
              <a:t>K[1],…,K[m]</a:t>
            </a:r>
          </a:p>
          <a:p>
            <a:pPr lvl="1"/>
            <a:r>
              <a:rPr lang="zh-CN" altLang="en-AU" sz="2400" dirty="0" smtClean="0">
                <a:cs typeface="Times New Roman" pitchFamily="18" charset="0"/>
              </a:rPr>
              <a:t>线性密码分析的目标是找到如下有效线性方程：</a:t>
            </a:r>
          </a:p>
          <a:p>
            <a:pPr marL="1071563" lvl="1" indent="0">
              <a:buNone/>
            </a:pPr>
            <a:r>
              <a:rPr lang="en-AU" altLang="zh-CN" dirty="0" smtClean="0">
                <a:solidFill>
                  <a:srgbClr val="FF0000"/>
                </a:solidFill>
                <a:latin typeface="+mn-lt"/>
                <a:cs typeface="Times New Roman" pitchFamily="18" charset="0"/>
              </a:rPr>
              <a:t>P[</a:t>
            </a:r>
            <a:r>
              <a:rPr lang="el-GR" altLang="zh-CN" dirty="0" smtClean="0">
                <a:solidFill>
                  <a:srgbClr val="FF0000"/>
                </a:solidFill>
                <a:latin typeface="+mn-lt"/>
                <a:cs typeface="Times New Roman" pitchFamily="18" charset="0"/>
              </a:rPr>
              <a:t>α</a:t>
            </a:r>
            <a:r>
              <a:rPr lang="en-AU" altLang="zh-CN" baseline="-25000" dirty="0" smtClean="0">
                <a:solidFill>
                  <a:srgbClr val="FF0000"/>
                </a:solidFill>
                <a:latin typeface="+mn-lt"/>
                <a:cs typeface="Times New Roman" pitchFamily="18" charset="0"/>
              </a:rPr>
              <a:t>1</a:t>
            </a:r>
            <a:r>
              <a:rPr lang="en-AU" altLang="zh-CN" dirty="0" smtClean="0">
                <a:solidFill>
                  <a:srgbClr val="FF0000"/>
                </a:solidFill>
                <a:latin typeface="+mn-lt"/>
                <a:cs typeface="Times New Roman" pitchFamily="18" charset="0"/>
              </a:rPr>
              <a:t>,</a:t>
            </a:r>
            <a:r>
              <a:rPr lang="el-GR" altLang="zh-CN" dirty="0" smtClean="0">
                <a:solidFill>
                  <a:srgbClr val="FF0000"/>
                </a:solidFill>
                <a:latin typeface="+mn-lt"/>
                <a:cs typeface="Times New Roman" pitchFamily="18" charset="0"/>
              </a:rPr>
              <a:t>α</a:t>
            </a:r>
            <a:r>
              <a:rPr lang="en-AU" altLang="zh-CN" baseline="-25000" dirty="0" smtClean="0">
                <a:solidFill>
                  <a:srgbClr val="FF0000"/>
                </a:solidFill>
                <a:latin typeface="+mn-lt"/>
                <a:cs typeface="Times New Roman" pitchFamily="18" charset="0"/>
              </a:rPr>
              <a:t>2</a:t>
            </a:r>
            <a:r>
              <a:rPr lang="en-AU" altLang="zh-CN" dirty="0" smtClean="0">
                <a:solidFill>
                  <a:srgbClr val="FF0000"/>
                </a:solidFill>
                <a:latin typeface="+mn-lt"/>
                <a:cs typeface="Times New Roman" pitchFamily="18" charset="0"/>
              </a:rPr>
              <a:t>,</a:t>
            </a:r>
            <a:r>
              <a:rPr lang="en-AU" altLang="zh-CN" dirty="0" smtClean="0">
                <a:solidFill>
                  <a:srgbClr val="FF0000"/>
                </a:solidFill>
                <a:latin typeface="+mn-lt"/>
                <a:cs typeface="Times New Roman" pitchFamily="18" charset="0"/>
                <a:sym typeface="Symbol"/>
              </a:rPr>
              <a:t>…,</a:t>
            </a:r>
            <a:r>
              <a:rPr lang="el-GR" altLang="zh-CN" dirty="0" smtClean="0">
                <a:solidFill>
                  <a:srgbClr val="FF0000"/>
                </a:solidFill>
                <a:latin typeface="+mn-lt"/>
                <a:cs typeface="Times New Roman" pitchFamily="18" charset="0"/>
              </a:rPr>
              <a:t>α</a:t>
            </a:r>
            <a:r>
              <a:rPr lang="en-AU" altLang="zh-CN" baseline="-25000" dirty="0" smtClean="0">
                <a:solidFill>
                  <a:srgbClr val="FF0000"/>
                </a:solidFill>
                <a:latin typeface="+mn-lt"/>
                <a:cs typeface="Times New Roman" pitchFamily="18" charset="0"/>
              </a:rPr>
              <a:t>a</a:t>
            </a:r>
            <a:r>
              <a:rPr lang="en-AU" altLang="zh-CN" dirty="0" smtClean="0">
                <a:solidFill>
                  <a:srgbClr val="FF0000"/>
                </a:solidFill>
                <a:latin typeface="+mn-lt"/>
                <a:cs typeface="Times New Roman" pitchFamily="18" charset="0"/>
              </a:rPr>
              <a:t>]</a:t>
            </a:r>
            <a:r>
              <a:rPr lang="en-US" altLang="zh-CN" dirty="0" smtClean="0">
                <a:solidFill>
                  <a:srgbClr val="FF0000"/>
                </a:solidFill>
                <a:latin typeface="+mn-lt"/>
                <a:cs typeface="Times New Roman" pitchFamily="18" charset="0"/>
              </a:rPr>
              <a:t> </a:t>
            </a:r>
            <a:r>
              <a:rPr lang="en-AU" altLang="zh-CN" dirty="0" smtClean="0">
                <a:solidFill>
                  <a:srgbClr val="FF0000"/>
                </a:solidFill>
                <a:latin typeface="+mn-lt"/>
                <a:cs typeface="Times New Roman" pitchFamily="18" charset="0"/>
                <a:sym typeface="Symbol"/>
              </a:rPr>
              <a:t> </a:t>
            </a:r>
            <a:r>
              <a:rPr lang="en-AU" altLang="zh-CN" dirty="0" smtClean="0">
                <a:solidFill>
                  <a:srgbClr val="FF0000"/>
                </a:solidFill>
                <a:latin typeface="+mn-lt"/>
                <a:cs typeface="Times New Roman" pitchFamily="18" charset="0"/>
              </a:rPr>
              <a:t>C[</a:t>
            </a:r>
            <a:r>
              <a:rPr lang="el-GR" altLang="zh-CN" dirty="0" smtClean="0">
                <a:solidFill>
                  <a:srgbClr val="FF0000"/>
                </a:solidFill>
                <a:latin typeface="+mn-lt"/>
                <a:cs typeface="Times New Roman" pitchFamily="18" charset="0"/>
              </a:rPr>
              <a:t>β</a:t>
            </a:r>
            <a:r>
              <a:rPr lang="en-AU" altLang="zh-CN" baseline="-25000" dirty="0" smtClean="0">
                <a:solidFill>
                  <a:srgbClr val="FF0000"/>
                </a:solidFill>
                <a:latin typeface="+mn-lt"/>
                <a:cs typeface="Times New Roman" pitchFamily="18" charset="0"/>
              </a:rPr>
              <a:t>1</a:t>
            </a:r>
            <a:r>
              <a:rPr lang="en-AU" altLang="zh-CN" dirty="0" smtClean="0">
                <a:solidFill>
                  <a:srgbClr val="FF0000"/>
                </a:solidFill>
                <a:latin typeface="+mn-lt"/>
                <a:cs typeface="Times New Roman" pitchFamily="18" charset="0"/>
                <a:sym typeface="Symbol"/>
              </a:rPr>
              <a:t>,</a:t>
            </a:r>
            <a:r>
              <a:rPr lang="el-GR" altLang="zh-CN" dirty="0" smtClean="0">
                <a:solidFill>
                  <a:srgbClr val="FF0000"/>
                </a:solidFill>
                <a:latin typeface="+mn-lt"/>
                <a:cs typeface="Times New Roman" pitchFamily="18" charset="0"/>
              </a:rPr>
              <a:t>β</a:t>
            </a:r>
            <a:r>
              <a:rPr lang="en-AU" altLang="zh-CN" baseline="-25000" dirty="0" smtClean="0">
                <a:solidFill>
                  <a:srgbClr val="FF0000"/>
                </a:solidFill>
                <a:latin typeface="+mn-lt"/>
                <a:cs typeface="Times New Roman" pitchFamily="18" charset="0"/>
              </a:rPr>
              <a:t>2</a:t>
            </a:r>
            <a:r>
              <a:rPr lang="en-AU" altLang="zh-CN" dirty="0" smtClean="0">
                <a:solidFill>
                  <a:srgbClr val="FF0000"/>
                </a:solidFill>
                <a:latin typeface="+mn-lt"/>
                <a:cs typeface="Times New Roman" pitchFamily="18" charset="0"/>
                <a:sym typeface="Symbol"/>
              </a:rPr>
              <a:t>,</a:t>
            </a:r>
            <a:r>
              <a:rPr lang="en-AU" altLang="zh-CN" dirty="0" smtClean="0">
                <a:solidFill>
                  <a:srgbClr val="FF0000"/>
                </a:solidFill>
                <a:latin typeface="+mn-lt"/>
                <a:cs typeface="Times New Roman" pitchFamily="18" charset="0"/>
              </a:rPr>
              <a:t>...,</a:t>
            </a:r>
            <a:r>
              <a:rPr lang="el-GR" altLang="zh-CN" dirty="0" smtClean="0">
                <a:solidFill>
                  <a:srgbClr val="FF0000"/>
                </a:solidFill>
                <a:latin typeface="+mn-lt"/>
                <a:cs typeface="Times New Roman" pitchFamily="18" charset="0"/>
              </a:rPr>
              <a:t>β</a:t>
            </a:r>
            <a:r>
              <a:rPr lang="en-AU" altLang="zh-CN" baseline="-25000" dirty="0" smtClean="0">
                <a:solidFill>
                  <a:srgbClr val="FF0000"/>
                </a:solidFill>
                <a:latin typeface="+mn-lt"/>
                <a:cs typeface="Times New Roman" pitchFamily="18" charset="0"/>
              </a:rPr>
              <a:t>b</a:t>
            </a:r>
            <a:r>
              <a:rPr lang="en-AU" altLang="zh-CN" dirty="0" smtClean="0">
                <a:solidFill>
                  <a:srgbClr val="FF0000"/>
                </a:solidFill>
                <a:latin typeface="+mn-lt"/>
                <a:cs typeface="Times New Roman" pitchFamily="18" charset="0"/>
              </a:rPr>
              <a:t>]</a:t>
            </a:r>
            <a:r>
              <a:rPr lang="en-US" altLang="zh-CN" dirty="0" smtClean="0">
                <a:solidFill>
                  <a:srgbClr val="FF0000"/>
                </a:solidFill>
                <a:latin typeface="+mn-lt"/>
                <a:cs typeface="Times New Roman" pitchFamily="18" charset="0"/>
              </a:rPr>
              <a:t> </a:t>
            </a:r>
            <a:r>
              <a:rPr lang="en-AU" altLang="zh-CN" dirty="0" smtClean="0">
                <a:solidFill>
                  <a:srgbClr val="FF0000"/>
                </a:solidFill>
                <a:latin typeface="+mn-lt"/>
                <a:cs typeface="Times New Roman" pitchFamily="18" charset="0"/>
              </a:rPr>
              <a:t>= K[</a:t>
            </a:r>
            <a:r>
              <a:rPr lang="el-GR" altLang="zh-CN" dirty="0" smtClean="0">
                <a:solidFill>
                  <a:srgbClr val="FF0000"/>
                </a:solidFill>
                <a:latin typeface="+mn-lt"/>
                <a:cs typeface="Times New Roman" pitchFamily="18" charset="0"/>
              </a:rPr>
              <a:t>γ</a:t>
            </a:r>
            <a:r>
              <a:rPr lang="en-AU" altLang="zh-CN" baseline="-25000" dirty="0" smtClean="0">
                <a:solidFill>
                  <a:srgbClr val="FF0000"/>
                </a:solidFill>
                <a:latin typeface="+mn-lt"/>
                <a:cs typeface="Times New Roman" pitchFamily="18" charset="0"/>
              </a:rPr>
              <a:t>1</a:t>
            </a:r>
            <a:r>
              <a:rPr lang="en-AU" altLang="zh-CN" dirty="0" smtClean="0">
                <a:solidFill>
                  <a:srgbClr val="FF0000"/>
                </a:solidFill>
                <a:latin typeface="+mn-lt"/>
                <a:cs typeface="Times New Roman" pitchFamily="18" charset="0"/>
                <a:sym typeface="Symbol"/>
              </a:rPr>
              <a:t>,</a:t>
            </a:r>
            <a:r>
              <a:rPr lang="el-GR" altLang="zh-CN" dirty="0" smtClean="0">
                <a:solidFill>
                  <a:srgbClr val="FF0000"/>
                </a:solidFill>
                <a:latin typeface="+mn-lt"/>
                <a:cs typeface="Times New Roman" pitchFamily="18" charset="0"/>
              </a:rPr>
              <a:t>γ</a:t>
            </a:r>
            <a:r>
              <a:rPr lang="en-AU" altLang="zh-CN" baseline="-25000" dirty="0" smtClean="0">
                <a:solidFill>
                  <a:srgbClr val="FF0000"/>
                </a:solidFill>
                <a:latin typeface="+mn-lt"/>
                <a:cs typeface="Times New Roman" pitchFamily="18" charset="0"/>
              </a:rPr>
              <a:t>2</a:t>
            </a:r>
            <a:r>
              <a:rPr lang="en-AU" altLang="zh-CN" dirty="0" smtClean="0">
                <a:solidFill>
                  <a:srgbClr val="FF0000"/>
                </a:solidFill>
                <a:latin typeface="+mn-lt"/>
                <a:cs typeface="Times New Roman" pitchFamily="18" charset="0"/>
                <a:sym typeface="Symbol"/>
              </a:rPr>
              <a:t>,…,</a:t>
            </a:r>
            <a:r>
              <a:rPr lang="el-GR" altLang="zh-CN" dirty="0" smtClean="0">
                <a:solidFill>
                  <a:srgbClr val="FF0000"/>
                </a:solidFill>
                <a:latin typeface="+mn-lt"/>
                <a:cs typeface="Times New Roman" pitchFamily="18" charset="0"/>
              </a:rPr>
              <a:t>γ</a:t>
            </a:r>
            <a:r>
              <a:rPr lang="en-AU" altLang="zh-CN" baseline="-25000" dirty="0" smtClean="0">
                <a:solidFill>
                  <a:srgbClr val="FF0000"/>
                </a:solidFill>
                <a:latin typeface="+mn-lt"/>
                <a:cs typeface="Times New Roman" pitchFamily="18" charset="0"/>
              </a:rPr>
              <a:t>c</a:t>
            </a:r>
            <a:r>
              <a:rPr lang="en-AU" altLang="zh-CN" dirty="0" smtClean="0">
                <a:solidFill>
                  <a:srgbClr val="FF0000"/>
                </a:solidFill>
                <a:latin typeface="+mn-lt"/>
                <a:cs typeface="Times New Roman" pitchFamily="18" charset="0"/>
              </a:rPr>
              <a:t>]</a:t>
            </a:r>
          </a:p>
          <a:p>
            <a:pPr lvl="2"/>
            <a:r>
              <a:rPr lang="zh-CN" altLang="en-AU" sz="2000" dirty="0" smtClean="0">
                <a:cs typeface="Times New Roman" pitchFamily="18" charset="0"/>
              </a:rPr>
              <a:t>其中，</a:t>
            </a:r>
            <a:r>
              <a:rPr lang="en-AU" altLang="zh-CN" sz="2000" dirty="0" smtClean="0">
                <a:cs typeface="Times New Roman" pitchFamily="18" charset="0"/>
              </a:rPr>
              <a:t>1≤a</a:t>
            </a:r>
            <a:r>
              <a:rPr lang="zh-CN" altLang="en-AU" sz="2000" dirty="0" smtClean="0">
                <a:cs typeface="Times New Roman" pitchFamily="18" charset="0"/>
              </a:rPr>
              <a:t>，</a:t>
            </a:r>
            <a:r>
              <a:rPr lang="en-AU" altLang="zh-CN" sz="2000" dirty="0" err="1" smtClean="0">
                <a:cs typeface="Times New Roman" pitchFamily="18" charset="0"/>
              </a:rPr>
              <a:t>b≤n</a:t>
            </a:r>
            <a:r>
              <a:rPr lang="zh-CN" altLang="en-AU" sz="2000" dirty="0" smtClean="0">
                <a:cs typeface="Times New Roman" pitchFamily="18" charset="0"/>
              </a:rPr>
              <a:t>，</a:t>
            </a:r>
            <a:r>
              <a:rPr lang="en-AU" altLang="zh-CN" sz="2000" dirty="0" smtClean="0">
                <a:cs typeface="Times New Roman" pitchFamily="18" charset="0"/>
              </a:rPr>
              <a:t>1≤c≤m</a:t>
            </a:r>
            <a:r>
              <a:rPr lang="zh-CN" altLang="en-AU" sz="2000" dirty="0" smtClean="0">
                <a:cs typeface="Times New Roman" pitchFamily="18" charset="0"/>
              </a:rPr>
              <a:t>，</a:t>
            </a:r>
            <a:r>
              <a:rPr lang="el-GR" altLang="zh-CN" sz="2000" dirty="0" smtClean="0">
                <a:cs typeface="Times New Roman" pitchFamily="18" charset="0"/>
              </a:rPr>
              <a:t>α</a:t>
            </a:r>
            <a:r>
              <a:rPr lang="en-US" altLang="zh-CN" dirty="0" smtClean="0">
                <a:cs typeface="Times New Roman" pitchFamily="18" charset="0"/>
              </a:rPr>
              <a:t>,</a:t>
            </a:r>
            <a:r>
              <a:rPr lang="el-GR" altLang="zh-CN" sz="2000" dirty="0" smtClean="0">
                <a:cs typeface="Times New Roman" pitchFamily="18" charset="0"/>
              </a:rPr>
              <a:t>β</a:t>
            </a:r>
            <a:r>
              <a:rPr lang="zh-CN" altLang="en-US" sz="2000" dirty="0" smtClean="0">
                <a:cs typeface="Times New Roman" pitchFamily="18" charset="0"/>
              </a:rPr>
              <a:t>和</a:t>
            </a:r>
            <a:r>
              <a:rPr lang="el-GR" altLang="zh-CN" sz="2000" dirty="0" smtClean="0">
                <a:cs typeface="Times New Roman" pitchFamily="18" charset="0"/>
              </a:rPr>
              <a:t>γ</a:t>
            </a:r>
            <a:r>
              <a:rPr lang="zh-CN" altLang="en-US" sz="2000" dirty="0" smtClean="0">
                <a:cs typeface="Times New Roman" pitchFamily="18" charset="0"/>
              </a:rPr>
              <a:t>表示比特位置</a:t>
            </a:r>
            <a:endParaRPr lang="en-US" altLang="zh-CN" sz="2000" dirty="0" smtClean="0">
              <a:cs typeface="Times New Roman" pitchFamily="18" charset="0"/>
            </a:endParaRPr>
          </a:p>
          <a:p>
            <a:pPr lvl="2"/>
            <a:r>
              <a:rPr lang="en-US" altLang="zh-CN" dirty="0" smtClean="0">
                <a:cs typeface="Times New Roman" pitchFamily="18" charset="0"/>
              </a:rPr>
              <a:t>A[</a:t>
            </a:r>
            <a:r>
              <a:rPr lang="en-US" altLang="zh-CN" dirty="0" err="1" smtClean="0">
                <a:cs typeface="Times New Roman" pitchFamily="18" charset="0"/>
              </a:rPr>
              <a:t>i,j</a:t>
            </a:r>
            <a:r>
              <a:rPr lang="en-US" altLang="zh-CN" dirty="0" smtClean="0">
                <a:cs typeface="Times New Roman" pitchFamily="18" charset="0"/>
              </a:rPr>
              <a:t>,…,k]=A[</a:t>
            </a:r>
            <a:r>
              <a:rPr lang="en-US" altLang="zh-CN" dirty="0" err="1" smtClean="0">
                <a:cs typeface="Times New Roman" pitchFamily="18" charset="0"/>
              </a:rPr>
              <a:t>i</a:t>
            </a:r>
            <a:r>
              <a:rPr lang="en-US" altLang="zh-CN" dirty="0" smtClean="0">
                <a:cs typeface="Times New Roman" pitchFamily="18" charset="0"/>
              </a:rPr>
              <a:t>]</a:t>
            </a:r>
            <a:r>
              <a:rPr lang="en-AU" altLang="zh-CN" dirty="0" smtClean="0">
                <a:cs typeface="Times New Roman" pitchFamily="18" charset="0"/>
                <a:sym typeface="Symbol"/>
              </a:rPr>
              <a:t>A[j]…A[k]</a:t>
            </a:r>
            <a:endParaRPr lang="en-US" altLang="zh-CN" sz="2000" dirty="0" smtClean="0">
              <a:cs typeface="Times New Roman" pitchFamily="18" charset="0"/>
            </a:endParaRPr>
          </a:p>
          <a:p>
            <a:pPr lvl="2"/>
            <a:r>
              <a:rPr lang="zh-CN" altLang="en-US" sz="2000" dirty="0" smtClean="0">
                <a:cs typeface="Times New Roman" pitchFamily="18" charset="0"/>
              </a:rPr>
              <a:t>方程成立的概率</a:t>
            </a:r>
            <a:r>
              <a:rPr lang="en-US" altLang="zh-CN" sz="2000" dirty="0" smtClean="0">
                <a:cs typeface="Times New Roman" pitchFamily="18" charset="0"/>
              </a:rPr>
              <a:t>p</a:t>
            </a:r>
            <a:r>
              <a:rPr lang="zh-CN" altLang="en-US" sz="2000" dirty="0" smtClean="0">
                <a:cs typeface="Times New Roman" pitchFamily="18" charset="0"/>
              </a:rPr>
              <a:t>离</a:t>
            </a:r>
            <a:r>
              <a:rPr lang="en-US" altLang="zh-CN" sz="2000" dirty="0" smtClean="0">
                <a:cs typeface="Times New Roman" pitchFamily="18" charset="0"/>
              </a:rPr>
              <a:t>0.5</a:t>
            </a:r>
            <a:r>
              <a:rPr lang="zh-CN" altLang="en-US" sz="2000" dirty="0" smtClean="0">
                <a:cs typeface="Times New Roman" pitchFamily="18" charset="0"/>
              </a:rPr>
              <a:t>越远，方程越有效</a:t>
            </a:r>
            <a:r>
              <a:rPr lang="zh-CN" altLang="en-US" dirty="0" smtClean="0">
                <a:cs typeface="Times New Roman" pitchFamily="18" charset="0"/>
              </a:rPr>
              <a:t>。使</a:t>
            </a:r>
            <a:r>
              <a:rPr lang="en-US" altLang="zh-CN" dirty="0" smtClean="0">
                <a:cs typeface="Times New Roman" pitchFamily="18" charset="0"/>
              </a:rPr>
              <a:t>|p-0.5|</a:t>
            </a:r>
            <a:r>
              <a:rPr lang="zh-CN" altLang="en-US" dirty="0" smtClean="0">
                <a:cs typeface="Times New Roman" pitchFamily="18" charset="0"/>
              </a:rPr>
              <a:t>最大的线性表达式称为最佳逼近式，相应的</a:t>
            </a:r>
            <a:r>
              <a:rPr lang="en-US" altLang="zh-CN" dirty="0" smtClean="0">
                <a:cs typeface="Times New Roman" pitchFamily="18" charset="0"/>
              </a:rPr>
              <a:t>p</a:t>
            </a:r>
            <a:r>
              <a:rPr lang="zh-CN" altLang="en-US" dirty="0" smtClean="0">
                <a:cs typeface="Times New Roman" pitchFamily="18" charset="0"/>
              </a:rPr>
              <a:t>称为最佳概率</a:t>
            </a:r>
            <a:endParaRPr lang="zh-CN" altLang="en-US" sz="2000" dirty="0" smtClean="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32111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pPr marL="361950" indent="-361950"/>
            <a:r>
              <a:rPr lang="zh-CN" altLang="en-US" dirty="0" smtClean="0">
                <a:cs typeface="Arial" charset="0"/>
              </a:rPr>
              <a:t>最大似然估计：</a:t>
            </a:r>
            <a:endParaRPr lang="en-AU" altLang="zh-CN" sz="3200" dirty="0">
              <a:cs typeface="Times New Roman" pitchFamily="18" charset="0"/>
            </a:endParaRPr>
          </a:p>
          <a:p>
            <a:pPr marL="0" indent="0">
              <a:buNone/>
            </a:pPr>
            <a:r>
              <a:rPr lang="en-AU" altLang="zh-CN" sz="3200" dirty="0">
                <a:solidFill>
                  <a:srgbClr val="FF0000"/>
                </a:solidFill>
                <a:latin typeface="+mn-lt"/>
                <a:cs typeface="Times New Roman" pitchFamily="18" charset="0"/>
              </a:rPr>
              <a:t> </a:t>
            </a:r>
            <a:r>
              <a:rPr lang="en-AU" altLang="zh-CN" sz="3200" dirty="0" smtClean="0">
                <a:solidFill>
                  <a:srgbClr val="FF0000"/>
                </a:solidFill>
                <a:latin typeface="+mn-lt"/>
                <a:cs typeface="Times New Roman" pitchFamily="18" charset="0"/>
              </a:rPr>
              <a:t>   </a:t>
            </a:r>
            <a:r>
              <a:rPr lang="en-AU" altLang="zh-CN" sz="2800" dirty="0" smtClean="0">
                <a:solidFill>
                  <a:srgbClr val="FF0000"/>
                </a:solidFill>
                <a:latin typeface="+mn-lt"/>
                <a:cs typeface="Times New Roman" pitchFamily="18" charset="0"/>
              </a:rPr>
              <a:t>P[</a:t>
            </a:r>
            <a:r>
              <a:rPr lang="el-GR" altLang="zh-CN" sz="2800" dirty="0" smtClean="0">
                <a:solidFill>
                  <a:srgbClr val="FF0000"/>
                </a:solidFill>
                <a:latin typeface="+mn-lt"/>
                <a:cs typeface="Times New Roman" pitchFamily="18" charset="0"/>
              </a:rPr>
              <a:t>α</a:t>
            </a:r>
            <a:r>
              <a:rPr lang="en-AU" altLang="zh-CN" sz="2800" baseline="-25000" dirty="0" smtClean="0">
                <a:solidFill>
                  <a:srgbClr val="FF0000"/>
                </a:solidFill>
                <a:latin typeface="+mn-lt"/>
                <a:cs typeface="Times New Roman" pitchFamily="18" charset="0"/>
              </a:rPr>
              <a:t>1</a:t>
            </a:r>
            <a:r>
              <a:rPr lang="en-AU" altLang="zh-CN" sz="2800" dirty="0" smtClean="0">
                <a:solidFill>
                  <a:srgbClr val="FF0000"/>
                </a:solidFill>
                <a:latin typeface="+mn-lt"/>
                <a:cs typeface="Times New Roman" pitchFamily="18" charset="0"/>
              </a:rPr>
              <a:t>,</a:t>
            </a:r>
            <a:r>
              <a:rPr lang="el-GR" altLang="zh-CN" sz="2800" dirty="0" smtClean="0">
                <a:solidFill>
                  <a:srgbClr val="FF0000"/>
                </a:solidFill>
                <a:latin typeface="+mn-lt"/>
                <a:cs typeface="Times New Roman" pitchFamily="18" charset="0"/>
              </a:rPr>
              <a:t>α</a:t>
            </a:r>
            <a:r>
              <a:rPr lang="en-AU" altLang="zh-CN" sz="2800" baseline="-25000" dirty="0" smtClean="0">
                <a:solidFill>
                  <a:srgbClr val="FF0000"/>
                </a:solidFill>
                <a:latin typeface="+mn-lt"/>
                <a:cs typeface="Times New Roman" pitchFamily="18" charset="0"/>
              </a:rPr>
              <a:t>2</a:t>
            </a:r>
            <a:r>
              <a:rPr lang="en-AU" altLang="zh-CN" sz="2800" dirty="0" smtClean="0">
                <a:solidFill>
                  <a:srgbClr val="FF0000"/>
                </a:solidFill>
                <a:latin typeface="+mn-lt"/>
                <a:cs typeface="Times New Roman" pitchFamily="18" charset="0"/>
              </a:rPr>
              <a:t>,</a:t>
            </a:r>
            <a:r>
              <a:rPr lang="en-AU" altLang="zh-CN" sz="2800" dirty="0" smtClean="0">
                <a:solidFill>
                  <a:srgbClr val="FF0000"/>
                </a:solidFill>
                <a:latin typeface="+mn-lt"/>
                <a:cs typeface="Times New Roman" pitchFamily="18" charset="0"/>
                <a:sym typeface="Symbol"/>
              </a:rPr>
              <a:t>…,</a:t>
            </a:r>
            <a:r>
              <a:rPr lang="el-GR" altLang="zh-CN" sz="2800" dirty="0" smtClean="0">
                <a:solidFill>
                  <a:srgbClr val="FF0000"/>
                </a:solidFill>
                <a:latin typeface="+mn-lt"/>
                <a:cs typeface="Times New Roman" pitchFamily="18" charset="0"/>
              </a:rPr>
              <a:t>α</a:t>
            </a:r>
            <a:r>
              <a:rPr lang="en-AU" altLang="zh-CN" sz="2800" baseline="-25000" dirty="0" smtClean="0">
                <a:solidFill>
                  <a:srgbClr val="FF0000"/>
                </a:solidFill>
                <a:latin typeface="+mn-lt"/>
                <a:cs typeface="Times New Roman" pitchFamily="18" charset="0"/>
              </a:rPr>
              <a:t>a</a:t>
            </a:r>
            <a:r>
              <a:rPr lang="en-AU" altLang="zh-CN" sz="2800" dirty="0" smtClean="0">
                <a:solidFill>
                  <a:srgbClr val="FF0000"/>
                </a:solidFill>
                <a:latin typeface="+mn-lt"/>
                <a:cs typeface="Times New Roman" pitchFamily="18" charset="0"/>
              </a:rPr>
              <a:t>]</a:t>
            </a:r>
            <a:r>
              <a:rPr lang="en-US" altLang="zh-CN" sz="2800" dirty="0" smtClean="0">
                <a:solidFill>
                  <a:srgbClr val="FF0000"/>
                </a:solidFill>
                <a:latin typeface="+mn-lt"/>
                <a:cs typeface="Times New Roman" pitchFamily="18" charset="0"/>
              </a:rPr>
              <a:t> </a:t>
            </a:r>
            <a:r>
              <a:rPr lang="en-AU" altLang="zh-CN" sz="2800" dirty="0" smtClean="0">
                <a:solidFill>
                  <a:srgbClr val="FF0000"/>
                </a:solidFill>
                <a:latin typeface="+mn-lt"/>
                <a:cs typeface="Times New Roman" pitchFamily="18" charset="0"/>
                <a:sym typeface="Symbol"/>
              </a:rPr>
              <a:t> </a:t>
            </a:r>
            <a:r>
              <a:rPr lang="en-AU" altLang="zh-CN" sz="2800" dirty="0" smtClean="0">
                <a:solidFill>
                  <a:srgbClr val="FF0000"/>
                </a:solidFill>
                <a:latin typeface="+mn-lt"/>
                <a:cs typeface="Times New Roman" pitchFamily="18" charset="0"/>
              </a:rPr>
              <a:t>C[</a:t>
            </a:r>
            <a:r>
              <a:rPr lang="el-GR" altLang="zh-CN" sz="2800" dirty="0" smtClean="0">
                <a:solidFill>
                  <a:srgbClr val="FF0000"/>
                </a:solidFill>
                <a:latin typeface="+mn-lt"/>
                <a:cs typeface="Times New Roman" pitchFamily="18" charset="0"/>
              </a:rPr>
              <a:t>β</a:t>
            </a:r>
            <a:r>
              <a:rPr lang="en-AU" altLang="zh-CN" sz="2800" baseline="-25000" dirty="0" smtClean="0">
                <a:solidFill>
                  <a:srgbClr val="FF0000"/>
                </a:solidFill>
                <a:latin typeface="+mn-lt"/>
                <a:cs typeface="Times New Roman" pitchFamily="18" charset="0"/>
              </a:rPr>
              <a:t>1</a:t>
            </a:r>
            <a:r>
              <a:rPr lang="en-AU" altLang="zh-CN" sz="2800" dirty="0" smtClean="0">
                <a:solidFill>
                  <a:srgbClr val="FF0000"/>
                </a:solidFill>
                <a:latin typeface="+mn-lt"/>
                <a:cs typeface="Times New Roman" pitchFamily="18" charset="0"/>
                <a:sym typeface="Symbol"/>
              </a:rPr>
              <a:t>,</a:t>
            </a:r>
            <a:r>
              <a:rPr lang="el-GR" altLang="zh-CN" sz="2800" dirty="0" smtClean="0">
                <a:solidFill>
                  <a:srgbClr val="FF0000"/>
                </a:solidFill>
                <a:latin typeface="+mn-lt"/>
                <a:cs typeface="Times New Roman" pitchFamily="18" charset="0"/>
              </a:rPr>
              <a:t>β</a:t>
            </a:r>
            <a:r>
              <a:rPr lang="en-AU" altLang="zh-CN" sz="2800" baseline="-25000" dirty="0" smtClean="0">
                <a:solidFill>
                  <a:srgbClr val="FF0000"/>
                </a:solidFill>
                <a:latin typeface="+mn-lt"/>
                <a:cs typeface="Times New Roman" pitchFamily="18" charset="0"/>
              </a:rPr>
              <a:t>2</a:t>
            </a:r>
            <a:r>
              <a:rPr lang="en-AU" altLang="zh-CN" sz="2800" dirty="0" smtClean="0">
                <a:solidFill>
                  <a:srgbClr val="FF0000"/>
                </a:solidFill>
                <a:latin typeface="+mn-lt"/>
                <a:cs typeface="Times New Roman" pitchFamily="18" charset="0"/>
                <a:sym typeface="Symbol"/>
              </a:rPr>
              <a:t>,</a:t>
            </a:r>
            <a:r>
              <a:rPr lang="en-AU" altLang="zh-CN" sz="2800" dirty="0" smtClean="0">
                <a:solidFill>
                  <a:srgbClr val="FF0000"/>
                </a:solidFill>
                <a:latin typeface="+mn-lt"/>
                <a:cs typeface="Times New Roman" pitchFamily="18" charset="0"/>
              </a:rPr>
              <a:t>...,</a:t>
            </a:r>
            <a:r>
              <a:rPr lang="el-GR" altLang="zh-CN" sz="2800" dirty="0" smtClean="0">
                <a:solidFill>
                  <a:srgbClr val="FF0000"/>
                </a:solidFill>
                <a:latin typeface="+mn-lt"/>
                <a:cs typeface="Times New Roman" pitchFamily="18" charset="0"/>
              </a:rPr>
              <a:t>β</a:t>
            </a:r>
            <a:r>
              <a:rPr lang="en-AU" altLang="zh-CN" sz="2800" baseline="-25000" dirty="0" smtClean="0">
                <a:solidFill>
                  <a:srgbClr val="FF0000"/>
                </a:solidFill>
                <a:latin typeface="+mn-lt"/>
                <a:cs typeface="Times New Roman" pitchFamily="18" charset="0"/>
              </a:rPr>
              <a:t>b</a:t>
            </a:r>
            <a:r>
              <a:rPr lang="en-AU" altLang="zh-CN" sz="2800" dirty="0" smtClean="0">
                <a:solidFill>
                  <a:srgbClr val="FF0000"/>
                </a:solidFill>
                <a:latin typeface="+mn-lt"/>
                <a:cs typeface="Times New Roman" pitchFamily="18" charset="0"/>
              </a:rPr>
              <a:t>]</a:t>
            </a:r>
            <a:r>
              <a:rPr lang="en-US" altLang="zh-CN" sz="2800" dirty="0" smtClean="0">
                <a:solidFill>
                  <a:srgbClr val="FF0000"/>
                </a:solidFill>
                <a:latin typeface="+mn-lt"/>
                <a:cs typeface="Times New Roman" pitchFamily="18" charset="0"/>
              </a:rPr>
              <a:t> </a:t>
            </a:r>
            <a:r>
              <a:rPr lang="en-AU" altLang="zh-CN" sz="2800" dirty="0" smtClean="0">
                <a:solidFill>
                  <a:srgbClr val="FF0000"/>
                </a:solidFill>
                <a:latin typeface="+mn-lt"/>
                <a:cs typeface="Times New Roman" pitchFamily="18" charset="0"/>
              </a:rPr>
              <a:t>= K[</a:t>
            </a:r>
            <a:r>
              <a:rPr lang="el-GR" altLang="zh-CN" sz="2800" dirty="0" smtClean="0">
                <a:solidFill>
                  <a:srgbClr val="FF0000"/>
                </a:solidFill>
                <a:latin typeface="+mn-lt"/>
                <a:cs typeface="Times New Roman" pitchFamily="18" charset="0"/>
              </a:rPr>
              <a:t>γ</a:t>
            </a:r>
            <a:r>
              <a:rPr lang="en-AU" altLang="zh-CN" sz="2800" baseline="-25000" dirty="0" smtClean="0">
                <a:solidFill>
                  <a:srgbClr val="FF0000"/>
                </a:solidFill>
                <a:latin typeface="+mn-lt"/>
                <a:cs typeface="Times New Roman" pitchFamily="18" charset="0"/>
              </a:rPr>
              <a:t>1</a:t>
            </a:r>
            <a:r>
              <a:rPr lang="en-AU" altLang="zh-CN" sz="2800" dirty="0" smtClean="0">
                <a:solidFill>
                  <a:srgbClr val="FF0000"/>
                </a:solidFill>
                <a:latin typeface="+mn-lt"/>
                <a:cs typeface="Times New Roman" pitchFamily="18" charset="0"/>
                <a:sym typeface="Symbol"/>
              </a:rPr>
              <a:t>,</a:t>
            </a:r>
            <a:r>
              <a:rPr lang="el-GR" altLang="zh-CN" sz="2800" dirty="0" smtClean="0">
                <a:solidFill>
                  <a:srgbClr val="FF0000"/>
                </a:solidFill>
                <a:latin typeface="+mn-lt"/>
                <a:cs typeface="Times New Roman" pitchFamily="18" charset="0"/>
              </a:rPr>
              <a:t>γ</a:t>
            </a:r>
            <a:r>
              <a:rPr lang="en-AU" altLang="zh-CN" sz="2800" baseline="-25000" dirty="0" smtClean="0">
                <a:solidFill>
                  <a:srgbClr val="FF0000"/>
                </a:solidFill>
                <a:latin typeface="+mn-lt"/>
                <a:cs typeface="Times New Roman" pitchFamily="18" charset="0"/>
              </a:rPr>
              <a:t>2</a:t>
            </a:r>
            <a:r>
              <a:rPr lang="en-AU" altLang="zh-CN" sz="2800" dirty="0" smtClean="0">
                <a:solidFill>
                  <a:srgbClr val="FF0000"/>
                </a:solidFill>
                <a:latin typeface="+mn-lt"/>
                <a:cs typeface="Times New Roman" pitchFamily="18" charset="0"/>
                <a:sym typeface="Symbol"/>
              </a:rPr>
              <a:t>,…,</a:t>
            </a:r>
            <a:r>
              <a:rPr lang="el-GR" altLang="zh-CN" sz="2800" dirty="0" smtClean="0">
                <a:solidFill>
                  <a:srgbClr val="FF0000"/>
                </a:solidFill>
                <a:latin typeface="+mn-lt"/>
                <a:cs typeface="Times New Roman" pitchFamily="18" charset="0"/>
              </a:rPr>
              <a:t>γ</a:t>
            </a:r>
            <a:r>
              <a:rPr lang="en-AU" altLang="zh-CN" sz="2800" baseline="-25000" dirty="0" smtClean="0">
                <a:solidFill>
                  <a:srgbClr val="FF0000"/>
                </a:solidFill>
                <a:latin typeface="+mn-lt"/>
                <a:cs typeface="Times New Roman" pitchFamily="18" charset="0"/>
              </a:rPr>
              <a:t>c</a:t>
            </a:r>
            <a:r>
              <a:rPr lang="en-AU" altLang="zh-CN" sz="2800" dirty="0" smtClean="0">
                <a:solidFill>
                  <a:srgbClr val="FF0000"/>
                </a:solidFill>
                <a:latin typeface="+mn-lt"/>
                <a:cs typeface="Times New Roman" pitchFamily="18" charset="0"/>
              </a:rPr>
              <a:t>]</a:t>
            </a:r>
            <a:endParaRPr lang="en-US" altLang="zh-CN" sz="2800" dirty="0" smtClean="0">
              <a:latin typeface="+mn-lt"/>
              <a:cs typeface="Arial" charset="0"/>
            </a:endParaRPr>
          </a:p>
          <a:p>
            <a:pPr lvl="1"/>
            <a:r>
              <a:rPr lang="zh-CN" altLang="en-US" dirty="0" smtClean="0">
                <a:cs typeface="Arial" charset="0"/>
              </a:rPr>
              <a:t>假定</a:t>
            </a:r>
            <a:r>
              <a:rPr lang="en-US" altLang="zh-CN" dirty="0" smtClean="0">
                <a:cs typeface="Arial" charset="0"/>
              </a:rPr>
              <a:t>T</a:t>
            </a:r>
            <a:r>
              <a:rPr lang="zh-CN" altLang="en-US" dirty="0" smtClean="0">
                <a:cs typeface="Arial" charset="0"/>
              </a:rPr>
              <a:t>是使等式左边等于</a:t>
            </a:r>
            <a:r>
              <a:rPr lang="en-US" altLang="zh-CN" dirty="0" smtClean="0">
                <a:cs typeface="Arial" charset="0"/>
              </a:rPr>
              <a:t>0</a:t>
            </a:r>
            <a:r>
              <a:rPr lang="zh-CN" altLang="en-US" dirty="0" smtClean="0">
                <a:cs typeface="Arial" charset="0"/>
              </a:rPr>
              <a:t>的明文个数，</a:t>
            </a:r>
            <a:r>
              <a:rPr lang="en-US" altLang="zh-CN" dirty="0" smtClean="0">
                <a:cs typeface="Arial" charset="0"/>
              </a:rPr>
              <a:t>p</a:t>
            </a:r>
            <a:r>
              <a:rPr lang="zh-CN" altLang="en-US" dirty="0" smtClean="0">
                <a:cs typeface="Arial" charset="0"/>
              </a:rPr>
              <a:t>是等式成立的概率，</a:t>
            </a:r>
            <a:r>
              <a:rPr lang="en-US" altLang="zh-CN" dirty="0" smtClean="0">
                <a:cs typeface="Arial" charset="0"/>
              </a:rPr>
              <a:t>N</a:t>
            </a:r>
            <a:r>
              <a:rPr lang="zh-CN" altLang="en-US" dirty="0" smtClean="0">
                <a:cs typeface="Arial" charset="0"/>
              </a:rPr>
              <a:t>是明文的个数</a:t>
            </a:r>
            <a:endParaRPr lang="en-US" altLang="zh-CN" dirty="0" smtClean="0">
              <a:cs typeface="Arial" charset="0"/>
            </a:endParaRPr>
          </a:p>
          <a:p>
            <a:pPr marL="800100" lvl="3" indent="-342900"/>
            <a:r>
              <a:rPr lang="zh-CN" altLang="en-US" sz="2400" dirty="0" smtClean="0"/>
              <a:t>若</a:t>
            </a:r>
            <a:r>
              <a:rPr lang="en-US" altLang="zh-CN" sz="2400" dirty="0" smtClean="0"/>
              <a:t>T&gt;N/2</a:t>
            </a:r>
            <a:r>
              <a:rPr lang="zh-CN" altLang="en-US" sz="2400" dirty="0" smtClean="0"/>
              <a:t>，则当</a:t>
            </a:r>
            <a:r>
              <a:rPr lang="en-US" altLang="zh-CN" sz="2400" dirty="0" smtClean="0"/>
              <a:t>p&gt;1/2</a:t>
            </a:r>
            <a:r>
              <a:rPr lang="zh-CN" altLang="en-US" sz="2400" dirty="0" smtClean="0"/>
              <a:t>时，猜测</a:t>
            </a:r>
            <a:r>
              <a:rPr lang="en-AU" altLang="zh-CN" sz="2400" dirty="0" smtClean="0">
                <a:cs typeface="Times New Roman" pitchFamily="18" charset="0"/>
              </a:rPr>
              <a:t>K[</a:t>
            </a:r>
            <a:r>
              <a:rPr lang="el-GR" altLang="zh-CN" sz="2400" dirty="0" smtClean="0">
                <a:cs typeface="Times New Roman" pitchFamily="18" charset="0"/>
              </a:rPr>
              <a:t>γ</a:t>
            </a:r>
            <a:r>
              <a:rPr lang="en-AU" altLang="zh-CN" sz="2400" baseline="-25000" dirty="0" smtClean="0">
                <a:cs typeface="Times New Roman" pitchFamily="18" charset="0"/>
              </a:rPr>
              <a:t>1</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2</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c</a:t>
            </a:r>
            <a:r>
              <a:rPr lang="en-AU" altLang="zh-CN" sz="2400" dirty="0" smtClean="0">
                <a:cs typeface="Times New Roman" pitchFamily="18" charset="0"/>
              </a:rPr>
              <a:t>]</a:t>
            </a:r>
            <a:r>
              <a:rPr lang="en-US" altLang="zh-CN" sz="2400" dirty="0" smtClean="0"/>
              <a:t>=0</a:t>
            </a:r>
          </a:p>
          <a:p>
            <a:pPr marL="800100" lvl="3" indent="-342900">
              <a:buNone/>
            </a:pPr>
            <a:r>
              <a:rPr lang="en-US" altLang="zh-CN" sz="2400" dirty="0" smtClean="0"/>
              <a:t>	           </a:t>
            </a:r>
            <a:r>
              <a:rPr lang="zh-CN" altLang="en-US" sz="2400" dirty="0" smtClean="0"/>
              <a:t>当</a:t>
            </a:r>
            <a:r>
              <a:rPr lang="en-US" altLang="zh-CN" sz="2400" dirty="0" smtClean="0"/>
              <a:t>p&lt;1/2</a:t>
            </a:r>
            <a:r>
              <a:rPr lang="zh-CN" altLang="en-US" sz="2400" dirty="0"/>
              <a:t>时</a:t>
            </a:r>
            <a:r>
              <a:rPr lang="zh-CN" altLang="en-US" sz="2400" dirty="0" smtClean="0"/>
              <a:t>，猜测</a:t>
            </a:r>
            <a:r>
              <a:rPr lang="en-AU" altLang="zh-CN" sz="2400" dirty="0" smtClean="0">
                <a:cs typeface="Times New Roman" pitchFamily="18" charset="0"/>
              </a:rPr>
              <a:t>K[</a:t>
            </a:r>
            <a:r>
              <a:rPr lang="el-GR" altLang="zh-CN" sz="2400" dirty="0" smtClean="0">
                <a:cs typeface="Times New Roman" pitchFamily="18" charset="0"/>
              </a:rPr>
              <a:t>γ</a:t>
            </a:r>
            <a:r>
              <a:rPr lang="en-AU" altLang="zh-CN" sz="2400" baseline="-25000" dirty="0" smtClean="0">
                <a:cs typeface="Times New Roman" pitchFamily="18" charset="0"/>
              </a:rPr>
              <a:t>1</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2</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c</a:t>
            </a:r>
            <a:r>
              <a:rPr lang="en-AU" altLang="zh-CN" sz="2400" dirty="0" smtClean="0">
                <a:cs typeface="Times New Roman" pitchFamily="18" charset="0"/>
              </a:rPr>
              <a:t>]</a:t>
            </a:r>
            <a:r>
              <a:rPr lang="en-US" altLang="zh-CN" sz="2400" dirty="0" smtClean="0"/>
              <a:t>=1</a:t>
            </a:r>
            <a:endParaRPr lang="zh-CN" altLang="en-US" sz="2400" dirty="0" smtClean="0"/>
          </a:p>
          <a:p>
            <a:pPr marL="800100" lvl="3" indent="-342900"/>
            <a:r>
              <a:rPr lang="zh-CN" altLang="en-US" sz="2400" dirty="0" smtClean="0"/>
              <a:t>若</a:t>
            </a:r>
            <a:r>
              <a:rPr lang="en-US" altLang="zh-CN" sz="2400" dirty="0" smtClean="0"/>
              <a:t>T&lt;N/2</a:t>
            </a:r>
            <a:r>
              <a:rPr lang="zh-CN" altLang="en-US" sz="2400" dirty="0" smtClean="0"/>
              <a:t>，则当</a:t>
            </a:r>
            <a:r>
              <a:rPr lang="en-US" altLang="zh-CN" sz="2400" dirty="0" smtClean="0"/>
              <a:t>p&gt;1/2</a:t>
            </a:r>
            <a:r>
              <a:rPr lang="zh-CN" altLang="en-US" sz="2400" dirty="0" smtClean="0"/>
              <a:t>时，猜测</a:t>
            </a:r>
            <a:r>
              <a:rPr lang="en-AU" altLang="zh-CN" sz="2400" dirty="0" smtClean="0">
                <a:cs typeface="Times New Roman" pitchFamily="18" charset="0"/>
              </a:rPr>
              <a:t>K[</a:t>
            </a:r>
            <a:r>
              <a:rPr lang="el-GR" altLang="zh-CN" sz="2400" dirty="0" smtClean="0">
                <a:cs typeface="Times New Roman" pitchFamily="18" charset="0"/>
              </a:rPr>
              <a:t>γ</a:t>
            </a:r>
            <a:r>
              <a:rPr lang="en-AU" altLang="zh-CN" sz="2400" baseline="-25000" dirty="0" smtClean="0">
                <a:cs typeface="Times New Roman" pitchFamily="18" charset="0"/>
              </a:rPr>
              <a:t>1</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2</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c</a:t>
            </a:r>
            <a:r>
              <a:rPr lang="en-AU" altLang="zh-CN" sz="2400" dirty="0" smtClean="0">
                <a:cs typeface="Times New Roman" pitchFamily="18" charset="0"/>
              </a:rPr>
              <a:t>]</a:t>
            </a:r>
            <a:r>
              <a:rPr lang="en-US" altLang="zh-CN" sz="2400" dirty="0" smtClean="0"/>
              <a:t>=1</a:t>
            </a:r>
          </a:p>
          <a:p>
            <a:pPr marL="800100" lvl="3" indent="-342900">
              <a:buNone/>
            </a:pPr>
            <a:r>
              <a:rPr lang="en-US" altLang="zh-CN" sz="2400" dirty="0" smtClean="0"/>
              <a:t>			    </a:t>
            </a:r>
            <a:r>
              <a:rPr lang="zh-CN" altLang="en-US" sz="2400" dirty="0" smtClean="0"/>
              <a:t>当</a:t>
            </a:r>
            <a:r>
              <a:rPr lang="en-US" altLang="zh-CN" sz="2400" dirty="0" smtClean="0"/>
              <a:t>p&lt;1/2</a:t>
            </a:r>
            <a:r>
              <a:rPr lang="zh-CN" altLang="en-US" sz="2400" dirty="0" smtClean="0"/>
              <a:t>时，猜测</a:t>
            </a:r>
            <a:r>
              <a:rPr lang="en-AU" altLang="zh-CN" sz="2400" dirty="0" smtClean="0">
                <a:cs typeface="Times New Roman" pitchFamily="18" charset="0"/>
              </a:rPr>
              <a:t>K[</a:t>
            </a:r>
            <a:r>
              <a:rPr lang="el-GR" altLang="zh-CN" sz="2400" dirty="0" smtClean="0">
                <a:cs typeface="Times New Roman" pitchFamily="18" charset="0"/>
              </a:rPr>
              <a:t>γ</a:t>
            </a:r>
            <a:r>
              <a:rPr lang="en-AU" altLang="zh-CN" sz="2400" baseline="-25000" dirty="0" smtClean="0">
                <a:cs typeface="Times New Roman" pitchFamily="18" charset="0"/>
              </a:rPr>
              <a:t>1</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2</a:t>
            </a:r>
            <a:r>
              <a:rPr lang="en-AU" altLang="zh-CN" sz="2400" dirty="0" smtClean="0">
                <a:cs typeface="Times New Roman" pitchFamily="18" charset="0"/>
                <a:sym typeface="Symbol"/>
              </a:rPr>
              <a:t>,…,</a:t>
            </a:r>
            <a:r>
              <a:rPr lang="el-GR" altLang="zh-CN" sz="2400" dirty="0" smtClean="0">
                <a:cs typeface="Times New Roman" pitchFamily="18" charset="0"/>
              </a:rPr>
              <a:t>γ</a:t>
            </a:r>
            <a:r>
              <a:rPr lang="en-AU" altLang="zh-CN" sz="2400" baseline="-25000" dirty="0" smtClean="0">
                <a:cs typeface="Times New Roman" pitchFamily="18" charset="0"/>
              </a:rPr>
              <a:t>c</a:t>
            </a:r>
            <a:r>
              <a:rPr lang="en-AU" altLang="zh-CN" sz="2400" dirty="0" smtClean="0">
                <a:cs typeface="Times New Roman" pitchFamily="18" charset="0"/>
              </a:rPr>
              <a:t>]</a:t>
            </a:r>
            <a:r>
              <a:rPr lang="en-US" altLang="zh-CN" sz="2400" dirty="0" smtClean="0"/>
              <a:t>=0</a:t>
            </a:r>
          </a:p>
          <a:p>
            <a:pPr marL="342900" lvl="2" indent="-342900"/>
            <a:endParaRPr lang="en-US" altLang="zh-CN" sz="2800" dirty="0" smtClean="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841760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t>
            </a:r>
            <a:r>
              <a:rPr lang="zh-CN" altLang="en-US" dirty="0" smtClean="0"/>
              <a:t>盒子的线性逼近</a:t>
            </a:r>
            <a:endParaRPr lang="en-US" dirty="0"/>
          </a:p>
        </p:txBody>
      </p:sp>
      <p:sp>
        <p:nvSpPr>
          <p:cNvPr id="3" name="内容占位符 2"/>
          <p:cNvSpPr>
            <a:spLocks noGrp="1"/>
          </p:cNvSpPr>
          <p:nvPr>
            <p:ph idx="1"/>
          </p:nvPr>
        </p:nvSpPr>
        <p:spPr/>
        <p:txBody>
          <a:bodyPr>
            <a:normAutofit/>
          </a:bodyPr>
          <a:lstStyle/>
          <a:p>
            <a:r>
              <a:rPr lang="zh-CN" altLang="en-US" sz="2400" dirty="0" smtClean="0"/>
              <a:t>对于一个给定的</a:t>
            </a:r>
            <a:r>
              <a:rPr lang="en-US" altLang="zh-CN" sz="2400" dirty="0" smtClean="0"/>
              <a:t>S</a:t>
            </a:r>
            <a:r>
              <a:rPr lang="zh-CN" altLang="en-US" sz="2400" dirty="0" smtClean="0"/>
              <a:t>盒子</a:t>
            </a:r>
            <a:r>
              <a:rPr lang="en-US" altLang="zh-CN" sz="2400" dirty="0" smtClean="0"/>
              <a:t>S</a:t>
            </a:r>
            <a:r>
              <a:rPr lang="en-US" altLang="zh-CN" sz="2400" baseline="-25000" dirty="0" smtClean="0"/>
              <a:t>i</a:t>
            </a:r>
            <a:r>
              <a:rPr lang="zh-CN" altLang="en-US" sz="2400" dirty="0" smtClean="0"/>
              <a:t>，定义</a:t>
            </a:r>
            <a:endParaRPr lang="en-US" altLang="zh-CN" sz="2400" dirty="0" smtClean="0"/>
          </a:p>
          <a:p>
            <a:endParaRPr lang="en-US" sz="2400" dirty="0" smtClean="0"/>
          </a:p>
          <a:p>
            <a:endParaRPr lang="en-US" sz="2400" dirty="0" smtClean="0"/>
          </a:p>
          <a:p>
            <a:endParaRPr lang="en-US" sz="2400" dirty="0" smtClean="0"/>
          </a:p>
          <a:p>
            <a:pPr>
              <a:buNone/>
            </a:pPr>
            <a:r>
              <a:rPr lang="en-US" altLang="zh-CN" sz="2400" dirty="0" smtClean="0"/>
              <a:t>	</a:t>
            </a:r>
            <a:r>
              <a:rPr lang="zh-CN" altLang="en-US" sz="2400" dirty="0" smtClean="0"/>
              <a:t>其中</a:t>
            </a:r>
            <a:r>
              <a:rPr lang="en-US" altLang="zh-CN" sz="2400" dirty="0" smtClean="0"/>
              <a:t>1≤i≤8</a:t>
            </a:r>
            <a:r>
              <a:rPr lang="zh-CN" altLang="en-US" sz="2400" dirty="0" smtClean="0"/>
              <a:t>，</a:t>
            </a:r>
            <a:r>
              <a:rPr lang="en-US" altLang="zh-CN" sz="2400" dirty="0" smtClean="0"/>
              <a:t>1≤</a:t>
            </a:r>
            <a:r>
              <a:rPr lang="el-GR" altLang="zh-CN" sz="2400" dirty="0" smtClean="0">
                <a:latin typeface="Times New Roman"/>
                <a:cs typeface="Times New Roman"/>
              </a:rPr>
              <a:t>α</a:t>
            </a:r>
            <a:r>
              <a:rPr lang="en-US" altLang="zh-CN" sz="2400" dirty="0" smtClean="0"/>
              <a:t>≤63</a:t>
            </a:r>
            <a:r>
              <a:rPr lang="zh-CN" altLang="en-US" sz="2400" dirty="0" smtClean="0"/>
              <a:t>，</a:t>
            </a:r>
            <a:r>
              <a:rPr lang="en-US" altLang="zh-CN" sz="2400" dirty="0" smtClean="0"/>
              <a:t>1≤</a:t>
            </a:r>
            <a:r>
              <a:rPr lang="el-GR" altLang="zh-CN" sz="2400" dirty="0" smtClean="0"/>
              <a:t>β</a:t>
            </a:r>
            <a:r>
              <a:rPr lang="en-US" altLang="zh-CN" sz="2400" dirty="0" smtClean="0"/>
              <a:t>≤15</a:t>
            </a:r>
            <a:r>
              <a:rPr lang="zh-CN" altLang="en-US" sz="2400" dirty="0" smtClean="0"/>
              <a:t>。</a:t>
            </a:r>
            <a:endParaRPr lang="en-US" altLang="zh-CN" sz="2400" dirty="0" smtClean="0"/>
          </a:p>
          <a:p>
            <a:pPr lvl="1"/>
            <a:endParaRPr lang="en-US" altLang="zh-CN" sz="2000" dirty="0" smtClean="0"/>
          </a:p>
          <a:p>
            <a:pPr lvl="1"/>
            <a:r>
              <a:rPr lang="zh-CN" altLang="en-US" sz="2000" dirty="0" smtClean="0"/>
              <a:t>式中的条件等式是某种由</a:t>
            </a:r>
            <a:r>
              <a:rPr lang="el-GR" altLang="zh-CN" sz="2000" dirty="0" smtClean="0">
                <a:latin typeface="Times New Roman"/>
                <a:cs typeface="Times New Roman"/>
              </a:rPr>
              <a:t>α</a:t>
            </a:r>
            <a:r>
              <a:rPr lang="zh-CN" altLang="en-US" sz="2000" dirty="0" smtClean="0">
                <a:latin typeface="Times New Roman"/>
                <a:cs typeface="Times New Roman"/>
              </a:rPr>
              <a:t>和</a:t>
            </a:r>
            <a:r>
              <a:rPr lang="el-GR" altLang="zh-CN" sz="2000" dirty="0" smtClean="0">
                <a:latin typeface="Times New Roman"/>
                <a:cs typeface="Times New Roman"/>
              </a:rPr>
              <a:t>β</a:t>
            </a:r>
            <a:r>
              <a:rPr lang="zh-CN" altLang="en-US" sz="2000" dirty="0" smtClean="0">
                <a:latin typeface="Times New Roman"/>
                <a:cs typeface="Times New Roman"/>
              </a:rPr>
              <a:t>决定的</a:t>
            </a:r>
            <a:r>
              <a:rPr lang="zh-CN" altLang="en-US" sz="2000" dirty="0" smtClean="0"/>
              <a:t>线性逼近式</a:t>
            </a:r>
            <a:endParaRPr lang="en-US" altLang="zh-CN" sz="2000" dirty="0" smtClean="0"/>
          </a:p>
          <a:p>
            <a:pPr lvl="1"/>
            <a:r>
              <a:rPr lang="en-US" altLang="zh-CN" sz="2000" dirty="0" err="1" smtClean="0"/>
              <a:t>NS</a:t>
            </a:r>
            <a:r>
              <a:rPr lang="en-US" altLang="zh-CN" sz="2000" baseline="-25000" dirty="0" err="1" smtClean="0"/>
              <a:t>i</a:t>
            </a:r>
            <a:r>
              <a:rPr lang="zh-CN" altLang="en-US" sz="2000" dirty="0" smtClean="0"/>
              <a:t>度量了</a:t>
            </a:r>
            <a:r>
              <a:rPr lang="en-US" altLang="zh-CN" sz="2000" dirty="0" smtClean="0"/>
              <a:t>S</a:t>
            </a:r>
            <a:r>
              <a:rPr lang="en-US" altLang="zh-CN" sz="2000" baseline="-25000" dirty="0" smtClean="0"/>
              <a:t>i</a:t>
            </a:r>
            <a:r>
              <a:rPr lang="zh-CN" altLang="en-US" sz="2000" dirty="0" smtClean="0"/>
              <a:t>盒子的线性逼近式对所有输入</a:t>
            </a:r>
            <a:r>
              <a:rPr lang="en-US" altLang="zh-CN" sz="2000" dirty="0" smtClean="0"/>
              <a:t>x</a:t>
            </a:r>
            <a:r>
              <a:rPr lang="zh-CN" altLang="en-US" sz="2000" dirty="0" smtClean="0"/>
              <a:t>的成立个数，即</a:t>
            </a:r>
            <a:r>
              <a:rPr lang="en-US" altLang="zh-CN" sz="2000" dirty="0" smtClean="0"/>
              <a:t>S</a:t>
            </a:r>
            <a:r>
              <a:rPr lang="en-US" altLang="zh-CN" sz="2000" baseline="-25000" dirty="0" smtClean="0"/>
              <a:t>i</a:t>
            </a:r>
            <a:r>
              <a:rPr lang="zh-CN" altLang="en-US" sz="2000" dirty="0" smtClean="0"/>
              <a:t>盒子的非线性程度</a:t>
            </a:r>
            <a:endParaRPr lang="en-US" altLang="zh-CN" sz="2000" dirty="0" smtClean="0"/>
          </a:p>
          <a:p>
            <a:pPr lvl="1"/>
            <a:r>
              <a:rPr lang="en-US" altLang="zh-CN" sz="2000" dirty="0" smtClean="0"/>
              <a:t>|</a:t>
            </a:r>
            <a:r>
              <a:rPr lang="en-US" altLang="zh-CN" sz="2000" dirty="0" err="1" smtClean="0"/>
              <a:t>NS</a:t>
            </a:r>
            <a:r>
              <a:rPr lang="en-US" altLang="zh-CN" sz="2000" baseline="-25000" dirty="0" err="1" smtClean="0"/>
              <a:t>i</a:t>
            </a:r>
            <a:r>
              <a:rPr lang="en-US" altLang="zh-CN" sz="2000" dirty="0" smtClean="0"/>
              <a:t>(</a:t>
            </a:r>
            <a:r>
              <a:rPr lang="el-GR" altLang="zh-CN" sz="2000" dirty="0" smtClean="0">
                <a:latin typeface="Times New Roman"/>
                <a:cs typeface="Times New Roman"/>
              </a:rPr>
              <a:t>α</a:t>
            </a:r>
            <a:r>
              <a:rPr lang="en-US" altLang="zh-CN" sz="2000" dirty="0" smtClean="0">
                <a:latin typeface="Times New Roman"/>
                <a:cs typeface="Times New Roman"/>
              </a:rPr>
              <a:t>,</a:t>
            </a:r>
            <a:r>
              <a:rPr lang="el-GR" altLang="zh-CN" sz="2000" dirty="0" smtClean="0">
                <a:latin typeface="Times New Roman"/>
                <a:cs typeface="Times New Roman"/>
              </a:rPr>
              <a:t>β</a:t>
            </a:r>
            <a:r>
              <a:rPr lang="en-US" altLang="zh-CN" sz="2000" dirty="0" smtClean="0"/>
              <a:t>)-32|</a:t>
            </a:r>
            <a:r>
              <a:rPr lang="zh-CN" altLang="en-US" sz="2000" dirty="0" smtClean="0"/>
              <a:t>最大的线性逼近式就是</a:t>
            </a:r>
            <a:r>
              <a:rPr lang="en-US" altLang="zh-CN" sz="2000" dirty="0" smtClean="0"/>
              <a:t>S</a:t>
            </a:r>
            <a:r>
              <a:rPr lang="en-US" altLang="zh-CN" sz="2000" baseline="-25000" dirty="0" smtClean="0"/>
              <a:t>i</a:t>
            </a:r>
            <a:r>
              <a:rPr lang="zh-CN" altLang="en-US" sz="2000" dirty="0" smtClean="0"/>
              <a:t>盒子的最佳逼近式。由该式出发，可以推出</a:t>
            </a:r>
            <a:r>
              <a:rPr lang="en-US" altLang="zh-CN" sz="2000" dirty="0" smtClean="0"/>
              <a:t>DES</a:t>
            </a:r>
            <a:r>
              <a:rPr lang="zh-CN" altLang="en-US" sz="2000" dirty="0" smtClean="0"/>
              <a:t>的最佳逼近式。</a:t>
            </a:r>
            <a:endParaRPr lang="en-US" altLang="zh-CN" sz="2000" dirty="0" smtClean="0"/>
          </a:p>
        </p:txBody>
      </p:sp>
      <p:graphicFrame>
        <p:nvGraphicFramePr>
          <p:cNvPr id="5" name="对象 4"/>
          <p:cNvGraphicFramePr>
            <a:graphicFrameLocks noChangeAspect="1"/>
          </p:cNvGraphicFramePr>
          <p:nvPr/>
        </p:nvGraphicFramePr>
        <p:xfrm>
          <a:off x="743745" y="1989138"/>
          <a:ext cx="7701755" cy="1007814"/>
        </p:xfrm>
        <a:graphic>
          <a:graphicData uri="http://schemas.openxmlformats.org/presentationml/2006/ole">
            <mc:AlternateContent xmlns:mc="http://schemas.openxmlformats.org/markup-compatibility/2006">
              <mc:Choice xmlns:v="urn:schemas-microsoft-com:vml" Requires="v">
                <p:oleObj spid="_x0000_s5289" name="Equation" r:id="rId4" imgW="3200400" imgH="419040" progId="Equation.DSMT4">
                  <p:embed/>
                </p:oleObj>
              </mc:Choice>
              <mc:Fallback>
                <p:oleObj name="Equation" r:id="rId4" imgW="32004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5" y="1989138"/>
                        <a:ext cx="7701755" cy="1007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8" name="流程图: 可选过程 7">
            <a:hlinkClick r:id="rId6"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9" name="流程图: 可选过程 8">
            <a:hlinkClick r:id="rId7"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0" name="流程图: 可选过程 9">
            <a:hlinkClick r:id="rId8"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9"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10"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6244104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四、</a:t>
            </a:r>
            <a:r>
              <a:rPr lang="en-US" altLang="zh-CN" dirty="0" smtClean="0"/>
              <a:t>DES</a:t>
            </a:r>
            <a:r>
              <a:rPr lang="zh-CN" altLang="en-US" dirty="0" smtClean="0"/>
              <a:t>的设计标准</a:t>
            </a:r>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dirty="0" smtClean="0"/>
              <a:t>迭代轮数</a:t>
            </a:r>
          </a:p>
          <a:p>
            <a:pPr lvl="1">
              <a:lnSpc>
                <a:spcPct val="90000"/>
              </a:lnSpc>
            </a:pPr>
            <a:r>
              <a:rPr lang="zh-CN" altLang="en-US" sz="2400" dirty="0" smtClean="0"/>
              <a:t>迭代次数越多，密码分析的难度就越大。准则是要使已知的密码分析工作量大于简单穷举密钥的工作量。</a:t>
            </a:r>
          </a:p>
          <a:p>
            <a:pPr>
              <a:lnSpc>
                <a:spcPct val="90000"/>
              </a:lnSpc>
            </a:pPr>
            <a:endParaRPr lang="en-US" altLang="zh-CN" dirty="0" smtClean="0"/>
          </a:p>
          <a:p>
            <a:pPr>
              <a:lnSpc>
                <a:spcPct val="90000"/>
              </a:lnSpc>
            </a:pPr>
            <a:r>
              <a:rPr lang="zh-CN" altLang="en-US" dirty="0" smtClean="0"/>
              <a:t>密钥扩展算法</a:t>
            </a:r>
          </a:p>
          <a:p>
            <a:pPr lvl="1">
              <a:lnSpc>
                <a:spcPct val="90000"/>
              </a:lnSpc>
            </a:pPr>
            <a:r>
              <a:rPr lang="zh-CN" altLang="en-US" sz="2400" dirty="0" smtClean="0"/>
              <a:t>选择子密钥时要使得推测各子密钥和由此推出主密钥的难度尽可能大，应保证密钥</a:t>
            </a:r>
            <a:r>
              <a:rPr lang="en-US" altLang="zh-CN" sz="2400" dirty="0" smtClean="0"/>
              <a:t>/</a:t>
            </a:r>
            <a:r>
              <a:rPr lang="zh-CN" altLang="en-US" sz="2400" dirty="0" smtClean="0"/>
              <a:t>密文的严格雪崩效应准则和位独立准则。</a:t>
            </a:r>
          </a:p>
          <a:p>
            <a:pPr>
              <a:lnSpc>
                <a:spcPct val="90000"/>
              </a:lnSpc>
            </a:pPr>
            <a:endParaRPr lang="en-US" altLang="zh-CN" dirty="0" smtClean="0"/>
          </a:p>
          <a:p>
            <a:pPr>
              <a:lnSpc>
                <a:spcPct val="90000"/>
              </a:lnSpc>
            </a:pPr>
            <a:r>
              <a:rPr lang="zh-CN" altLang="en-US" dirty="0" smtClean="0"/>
              <a:t>函数</a:t>
            </a:r>
            <a:r>
              <a:rPr lang="en-US" altLang="zh-CN" dirty="0" smtClean="0"/>
              <a:t>F</a:t>
            </a:r>
            <a:r>
              <a:rPr lang="zh-CN" altLang="en-US" dirty="0" smtClean="0"/>
              <a:t>的设计准则</a:t>
            </a:r>
          </a:p>
          <a:p>
            <a:pPr lvl="1">
              <a:lnSpc>
                <a:spcPct val="90000"/>
              </a:lnSpc>
            </a:pPr>
            <a:r>
              <a:rPr lang="zh-CN" altLang="en-US" sz="2400" dirty="0" smtClean="0"/>
              <a:t>函数</a:t>
            </a:r>
            <a:r>
              <a:rPr lang="en-US" altLang="zh-CN" sz="2400" dirty="0" smtClean="0"/>
              <a:t>F</a:t>
            </a:r>
            <a:r>
              <a:rPr lang="zh-CN" altLang="en-US" sz="2400" dirty="0" smtClean="0"/>
              <a:t>：非线性、严格雪崩效应</a:t>
            </a:r>
            <a:r>
              <a:rPr lang="en-US" altLang="zh-CN" sz="2400" dirty="0" smtClean="0"/>
              <a:t>SAC</a:t>
            </a:r>
            <a:r>
              <a:rPr lang="zh-CN" altLang="en-US" sz="2400" dirty="0" smtClean="0"/>
              <a:t>、位独立</a:t>
            </a:r>
            <a:r>
              <a:rPr lang="en-US" altLang="zh-CN" sz="2400" dirty="0" smtClean="0"/>
              <a:t>BIC</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688650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a:t>
            </a:r>
            <a:r>
              <a:rPr lang="en-US" altLang="zh-CN" dirty="0" err="1" smtClean="0"/>
              <a:t>Feistel</a:t>
            </a:r>
            <a:r>
              <a:rPr lang="zh-CN" altLang="en-US" dirty="0" smtClean="0"/>
              <a:t>框架</a:t>
            </a:r>
            <a:endParaRPr lang="zh-CN" altLang="en-US" dirty="0"/>
          </a:p>
        </p:txBody>
      </p:sp>
      <p:sp>
        <p:nvSpPr>
          <p:cNvPr id="7" name="内容占位符 6"/>
          <p:cNvSpPr>
            <a:spLocks noGrp="1"/>
          </p:cNvSpPr>
          <p:nvPr>
            <p:ph idx="1"/>
          </p:nvPr>
        </p:nvSpPr>
        <p:spPr>
          <a:xfrm>
            <a:off x="457200" y="1295400"/>
            <a:ext cx="8435280" cy="5029200"/>
          </a:xfrm>
        </p:spPr>
        <p:txBody>
          <a:bodyPr/>
          <a:lstStyle/>
          <a:p>
            <a:r>
              <a:rPr lang="zh-CN" altLang="en-US" dirty="0" smtClean="0"/>
              <a:t>流密码</a:t>
            </a:r>
            <a:r>
              <a:rPr lang="en-US" altLang="zh-CN" dirty="0" smtClean="0"/>
              <a:t>(</a:t>
            </a:r>
            <a:r>
              <a:rPr lang="en-US" altLang="zh-CN" dirty="0" smtClean="0">
                <a:latin typeface="+mn-lt"/>
              </a:rPr>
              <a:t>Stream Cipher</a:t>
            </a:r>
            <a:r>
              <a:rPr lang="en-US" altLang="zh-CN" dirty="0" smtClean="0"/>
              <a:t>)</a:t>
            </a:r>
            <a:r>
              <a:rPr lang="zh-CN" altLang="en-US" dirty="0" smtClean="0"/>
              <a:t>和分组密码</a:t>
            </a:r>
            <a:r>
              <a:rPr lang="en-US" altLang="zh-CN" dirty="0" smtClean="0"/>
              <a:t>(</a:t>
            </a:r>
            <a:r>
              <a:rPr lang="en-US" altLang="zh-CN" dirty="0" smtClean="0">
                <a:latin typeface="+mn-lt"/>
              </a:rPr>
              <a:t>Block Cipher</a:t>
            </a:r>
            <a:r>
              <a:rPr lang="en-US" altLang="zh-CN" dirty="0" smtClean="0"/>
              <a:t>)</a:t>
            </a:r>
          </a:p>
          <a:p>
            <a:pPr lvl="1"/>
            <a:r>
              <a:rPr lang="zh-CN" altLang="en-US" dirty="0" smtClean="0">
                <a:solidFill>
                  <a:srgbClr val="FF0000"/>
                </a:solidFill>
              </a:rPr>
              <a:t>流密码：</a:t>
            </a:r>
            <a:endParaRPr lang="en-US" altLang="zh-CN" dirty="0" smtClean="0">
              <a:solidFill>
                <a:srgbClr val="FF0000"/>
              </a:solidFill>
            </a:endParaRPr>
          </a:p>
          <a:p>
            <a:pPr lvl="2"/>
            <a:r>
              <a:rPr lang="zh-CN" altLang="en-US" dirty="0" smtClean="0"/>
              <a:t>以明文比特或字节为单位</a:t>
            </a:r>
            <a:endParaRPr lang="en-US" altLang="zh-CN" dirty="0" smtClean="0"/>
          </a:p>
          <a:p>
            <a:pPr lvl="2"/>
            <a:r>
              <a:rPr lang="zh-CN" altLang="en-US" dirty="0" smtClean="0"/>
              <a:t>密文不仅与算法和密钥有关，也与明文数据的位置有关</a:t>
            </a:r>
            <a:endParaRPr lang="en-US" altLang="zh-CN" dirty="0" smtClean="0"/>
          </a:p>
          <a:p>
            <a:pPr lvl="2"/>
            <a:r>
              <a:rPr lang="zh-CN" altLang="en-US" dirty="0" smtClean="0"/>
              <a:t>例如：一次一密系统、</a:t>
            </a:r>
            <a:r>
              <a:rPr lang="en-US" altLang="zh-CN" dirty="0" err="1" smtClean="0"/>
              <a:t>AutoKey</a:t>
            </a:r>
            <a:r>
              <a:rPr lang="zh-CN" altLang="en-US" dirty="0" smtClean="0"/>
              <a:t>等。</a:t>
            </a:r>
            <a:endParaRPr lang="en-US" altLang="zh-CN" dirty="0" smtClean="0"/>
          </a:p>
          <a:p>
            <a:pPr lvl="2"/>
            <a:endParaRPr lang="en-US" altLang="zh-CN" dirty="0" smtClean="0"/>
          </a:p>
          <a:p>
            <a:pPr lvl="1"/>
            <a:r>
              <a:rPr lang="zh-CN" altLang="en-US" dirty="0" smtClean="0">
                <a:solidFill>
                  <a:srgbClr val="FF0000"/>
                </a:solidFill>
              </a:rPr>
              <a:t>分组密码：</a:t>
            </a:r>
            <a:endParaRPr lang="en-US" altLang="zh-CN" dirty="0" smtClean="0">
              <a:solidFill>
                <a:srgbClr val="FF0000"/>
              </a:solidFill>
            </a:endParaRPr>
          </a:p>
          <a:p>
            <a:pPr lvl="2"/>
            <a:r>
              <a:rPr lang="zh-CN" altLang="en-US" dirty="0" smtClean="0"/>
              <a:t>通常以大于等于</a:t>
            </a:r>
            <a:r>
              <a:rPr lang="en-US" altLang="zh-CN" dirty="0" smtClean="0"/>
              <a:t>64</a:t>
            </a:r>
            <a:r>
              <a:rPr lang="zh-CN" altLang="en-US" dirty="0" smtClean="0"/>
              <a:t>位的数据块为处理单位</a:t>
            </a:r>
            <a:endParaRPr lang="en-US" altLang="zh-CN" dirty="0" smtClean="0"/>
          </a:p>
          <a:p>
            <a:pPr lvl="2"/>
            <a:r>
              <a:rPr lang="zh-CN" altLang="en-US" dirty="0" smtClean="0"/>
              <a:t>密文仅与算法和密钥有关，与明文数据块的位置无关</a:t>
            </a:r>
            <a:endParaRPr lang="en-US" altLang="zh-CN" dirty="0" smtClean="0"/>
          </a:p>
          <a:p>
            <a:pPr lvl="2"/>
            <a:r>
              <a:rPr lang="zh-CN" altLang="en-US" dirty="0" smtClean="0"/>
              <a:t>例如：</a:t>
            </a:r>
            <a:r>
              <a:rPr lang="en-US" altLang="zh-CN" dirty="0" smtClean="0"/>
              <a:t>DES</a:t>
            </a:r>
            <a:r>
              <a:rPr lang="zh-CN" altLang="en-US" dirty="0" smtClean="0"/>
              <a:t>等。</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143137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pPr>
              <a:lnSpc>
                <a:spcPct val="90000"/>
              </a:lnSpc>
            </a:pPr>
            <a:r>
              <a:rPr lang="en-US" altLang="zh-CN" dirty="0" smtClean="0"/>
              <a:t>S-boxes</a:t>
            </a:r>
            <a:r>
              <a:rPr lang="zh-CN" altLang="en-US" dirty="0" smtClean="0"/>
              <a:t>的设计准则：</a:t>
            </a:r>
          </a:p>
          <a:p>
            <a:pPr lvl="1">
              <a:lnSpc>
                <a:spcPct val="90000"/>
              </a:lnSpc>
            </a:pPr>
            <a:r>
              <a:rPr lang="zh-CN" altLang="en-US" dirty="0" smtClean="0"/>
              <a:t>混淆性：</a:t>
            </a:r>
            <a:r>
              <a:rPr lang="en-US" altLang="zh-CN" dirty="0" smtClean="0"/>
              <a:t>S</a:t>
            </a:r>
            <a:r>
              <a:rPr lang="zh-CN" altLang="en-US" dirty="0" smtClean="0"/>
              <a:t>盒输入向量的任何变动在输出方都产生看似随机的变动，两种变动的关系是非线性的，并难以用线性函数近似。</a:t>
            </a:r>
            <a:endParaRPr lang="en-US" altLang="zh-CN" dirty="0" smtClean="0"/>
          </a:p>
          <a:p>
            <a:pPr lvl="1">
              <a:lnSpc>
                <a:spcPct val="90000"/>
              </a:lnSpc>
            </a:pPr>
            <a:endParaRPr lang="en-US" altLang="zh-CN" dirty="0" smtClean="0"/>
          </a:p>
          <a:p>
            <a:pPr lvl="1">
              <a:lnSpc>
                <a:spcPct val="90000"/>
              </a:lnSpc>
            </a:pPr>
            <a:r>
              <a:rPr lang="en-US" altLang="zh-CN" dirty="0" smtClean="0"/>
              <a:t>S</a:t>
            </a:r>
            <a:r>
              <a:rPr lang="zh-CN" altLang="en-US" dirty="0" smtClean="0"/>
              <a:t>盒的大小：较大的抗攻击能力强，但越大越难设计</a:t>
            </a:r>
            <a:endParaRPr lang="en-US" altLang="zh-CN" dirty="0" smtClean="0"/>
          </a:p>
          <a:p>
            <a:pPr lvl="1">
              <a:lnSpc>
                <a:spcPct val="90000"/>
              </a:lnSpc>
            </a:pPr>
            <a:endParaRPr lang="en-US" altLang="zh-CN" dirty="0" smtClean="0"/>
          </a:p>
          <a:p>
            <a:pPr lvl="1">
              <a:lnSpc>
                <a:spcPct val="90000"/>
              </a:lnSpc>
            </a:pPr>
            <a:r>
              <a:rPr lang="en-US" altLang="zh-CN" dirty="0" smtClean="0"/>
              <a:t>S</a:t>
            </a:r>
            <a:r>
              <a:rPr lang="zh-CN" altLang="en-US" dirty="0" smtClean="0"/>
              <a:t>盒的组织：要求高度非线性，随机性</a:t>
            </a:r>
          </a:p>
          <a:p>
            <a:pPr lvl="2">
              <a:lnSpc>
                <a:spcPct val="90000"/>
              </a:lnSpc>
            </a:pPr>
            <a:r>
              <a:rPr lang="zh-CN" altLang="en-US" dirty="0" smtClean="0"/>
              <a:t>输出比特不应太接近输入比特的一个线性函数</a:t>
            </a:r>
          </a:p>
          <a:p>
            <a:pPr lvl="2">
              <a:lnSpc>
                <a:spcPct val="90000"/>
              </a:lnSpc>
            </a:pPr>
            <a:r>
              <a:rPr lang="zh-CN" altLang="en-US" dirty="0" smtClean="0"/>
              <a:t>每一行应该包括所有</a:t>
            </a:r>
            <a:r>
              <a:rPr lang="en-US" altLang="zh-CN" dirty="0" smtClean="0"/>
              <a:t>16</a:t>
            </a:r>
            <a:r>
              <a:rPr lang="zh-CN" altLang="en-US" dirty="0" smtClean="0"/>
              <a:t>种比特组合</a:t>
            </a:r>
          </a:p>
          <a:p>
            <a:pPr lvl="2">
              <a:lnSpc>
                <a:spcPct val="90000"/>
              </a:lnSpc>
            </a:pPr>
            <a:r>
              <a:rPr lang="zh-CN" altLang="en-US" dirty="0" smtClean="0"/>
              <a:t>两个输入相差一个比特，输出必须相差两个比特</a:t>
            </a:r>
          </a:p>
          <a:p>
            <a:pPr lvl="2">
              <a:lnSpc>
                <a:spcPct val="90000"/>
              </a:lnSpc>
            </a:pPr>
            <a:r>
              <a:rPr lang="zh-CN" altLang="en-US" dirty="0" smtClean="0"/>
              <a:t>前两位不同而最后两位相同的两</a:t>
            </a:r>
            <a:r>
              <a:rPr lang="zh-CN" altLang="en-US" dirty="0"/>
              <a:t>个输入</a:t>
            </a:r>
            <a:r>
              <a:rPr lang="zh-CN" altLang="en-US" dirty="0" smtClean="0"/>
              <a:t>，输出必须不同</a:t>
            </a:r>
          </a:p>
          <a:p>
            <a:pPr lvl="2">
              <a:lnSpc>
                <a:spcPct val="90000"/>
              </a:lnSpc>
            </a:pPr>
            <a:r>
              <a:rPr lang="zh-CN" altLang="en-US" dirty="0" smtClean="0"/>
              <a:t>具有相同非零差分的</a:t>
            </a:r>
            <a:r>
              <a:rPr lang="en-US" altLang="zh-CN" dirty="0"/>
              <a:t>32</a:t>
            </a:r>
            <a:r>
              <a:rPr lang="zh-CN" altLang="en-US" dirty="0"/>
              <a:t>对输入</a:t>
            </a:r>
            <a:r>
              <a:rPr lang="zh-CN" altLang="en-US" dirty="0" smtClean="0"/>
              <a:t>中，至多有</a:t>
            </a:r>
            <a:r>
              <a:rPr lang="en-US" altLang="zh-CN" dirty="0" smtClean="0"/>
              <a:t>8</a:t>
            </a:r>
            <a:r>
              <a:rPr lang="zh-CN" altLang="en-US" dirty="0" smtClean="0"/>
              <a:t>对输出差分相同</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557086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dirty="0" smtClean="0"/>
              <a:t>置换</a:t>
            </a:r>
            <a:r>
              <a:rPr lang="en-US" altLang="zh-CN" dirty="0" smtClean="0"/>
              <a:t>P</a:t>
            </a:r>
            <a:r>
              <a:rPr lang="zh-CN" altLang="en-US" dirty="0" smtClean="0"/>
              <a:t>的设计准则：增加扩散性</a:t>
            </a:r>
          </a:p>
          <a:p>
            <a:pPr lvl="1">
              <a:lnSpc>
                <a:spcPct val="90000"/>
              </a:lnSpc>
            </a:pPr>
            <a:r>
              <a:rPr lang="zh-CN" altLang="en-US" dirty="0" smtClean="0"/>
              <a:t>第</a:t>
            </a:r>
            <a:r>
              <a:rPr lang="en-US" altLang="zh-CN" dirty="0" err="1" smtClean="0"/>
              <a:t>i</a:t>
            </a:r>
            <a:r>
              <a:rPr lang="zh-CN" altLang="en-US" dirty="0" smtClean="0"/>
              <a:t>轮迭代时每个</a:t>
            </a:r>
            <a:r>
              <a:rPr lang="en-US" altLang="zh-CN" dirty="0" smtClean="0"/>
              <a:t>S</a:t>
            </a:r>
            <a:r>
              <a:rPr lang="zh-CN" altLang="en-US" dirty="0" smtClean="0"/>
              <a:t>盒输出的四个比特被分布开，以便其中两个影响下一循环的中间比特，两个影响两端的比特</a:t>
            </a:r>
            <a:endParaRPr lang="en-US" altLang="zh-CN" dirty="0" smtClean="0"/>
          </a:p>
          <a:p>
            <a:pPr lvl="1">
              <a:lnSpc>
                <a:spcPct val="90000"/>
              </a:lnSpc>
            </a:pPr>
            <a:endParaRPr lang="zh-CN" altLang="en-US" dirty="0" smtClean="0"/>
          </a:p>
          <a:p>
            <a:pPr lvl="1">
              <a:lnSpc>
                <a:spcPct val="90000"/>
              </a:lnSpc>
            </a:pPr>
            <a:r>
              <a:rPr lang="zh-CN" altLang="en-US" dirty="0" smtClean="0"/>
              <a:t>每个</a:t>
            </a:r>
            <a:r>
              <a:rPr lang="en-US" altLang="zh-CN" dirty="0" smtClean="0"/>
              <a:t>S</a:t>
            </a:r>
            <a:r>
              <a:rPr lang="zh-CN" altLang="en-US" dirty="0" smtClean="0"/>
              <a:t>盒输出的四个比特影响下一循环的</a:t>
            </a:r>
            <a:r>
              <a:rPr lang="en-US" altLang="zh-CN" dirty="0" smtClean="0"/>
              <a:t>6</a:t>
            </a:r>
            <a:r>
              <a:rPr lang="zh-CN" altLang="en-US" dirty="0" smtClean="0"/>
              <a:t>个不同的</a:t>
            </a:r>
            <a:r>
              <a:rPr lang="en-US" altLang="zh-CN" dirty="0" smtClean="0"/>
              <a:t>S</a:t>
            </a:r>
            <a:r>
              <a:rPr lang="zh-CN" altLang="en-US" dirty="0" smtClean="0"/>
              <a:t>盒，并且任何两个都不会影响同一个</a:t>
            </a:r>
            <a:r>
              <a:rPr lang="en-US" altLang="zh-CN" dirty="0" smtClean="0"/>
              <a:t>S</a:t>
            </a:r>
            <a:r>
              <a:rPr lang="zh-CN" altLang="en-US" dirty="0" smtClean="0"/>
              <a:t>盒</a:t>
            </a:r>
            <a:endParaRPr lang="en-US" altLang="zh-CN" dirty="0" smtClean="0"/>
          </a:p>
          <a:p>
            <a:pPr lvl="1">
              <a:lnSpc>
                <a:spcPct val="90000"/>
              </a:lnSpc>
            </a:pPr>
            <a:endParaRPr lang="zh-CN" altLang="en-US" dirty="0" smtClean="0"/>
          </a:p>
          <a:p>
            <a:pPr lvl="1">
              <a:lnSpc>
                <a:spcPct val="90000"/>
              </a:lnSpc>
            </a:pPr>
            <a:r>
              <a:rPr lang="zh-CN" altLang="en-US" dirty="0" smtClean="0"/>
              <a:t>如果</a:t>
            </a:r>
            <a:r>
              <a:rPr lang="en-US" altLang="zh-CN" dirty="0" err="1" smtClean="0"/>
              <a:t>S</a:t>
            </a:r>
            <a:r>
              <a:rPr lang="en-US" altLang="zh-CN" baseline="-25000" dirty="0" err="1" smtClean="0"/>
              <a:t>j</a:t>
            </a:r>
            <a:r>
              <a:rPr lang="zh-CN" altLang="en-US" dirty="0" smtClean="0"/>
              <a:t>的一个输出比特影响下一循环</a:t>
            </a:r>
            <a:r>
              <a:rPr lang="en-US" altLang="zh-CN" dirty="0" err="1" smtClean="0"/>
              <a:t>S</a:t>
            </a:r>
            <a:r>
              <a:rPr lang="en-US" altLang="zh-CN" baseline="-25000" dirty="0" err="1" smtClean="0"/>
              <a:t>k</a:t>
            </a:r>
            <a:r>
              <a:rPr lang="zh-CN" altLang="en-US" dirty="0" smtClean="0"/>
              <a:t>的中间比特，则</a:t>
            </a:r>
            <a:r>
              <a:rPr lang="en-US" altLang="zh-CN" dirty="0" err="1" smtClean="0"/>
              <a:t>S</a:t>
            </a:r>
            <a:r>
              <a:rPr lang="en-US" altLang="zh-CN" baseline="-25000" dirty="0" err="1" smtClean="0"/>
              <a:t>k</a:t>
            </a:r>
            <a:r>
              <a:rPr lang="zh-CN" altLang="en-US" dirty="0" smtClean="0"/>
              <a:t>的一个输出比特就不能影响</a:t>
            </a:r>
            <a:r>
              <a:rPr lang="en-US" altLang="zh-CN" dirty="0" err="1" smtClean="0"/>
              <a:t>S</a:t>
            </a:r>
            <a:r>
              <a:rPr lang="en-US" altLang="zh-CN" baseline="-25000" dirty="0" err="1" smtClean="0"/>
              <a:t>j</a:t>
            </a:r>
            <a:r>
              <a:rPr lang="zh-CN" altLang="en-US" dirty="0" smtClean="0"/>
              <a:t>的一个中间比特</a:t>
            </a:r>
          </a:p>
          <a:p>
            <a:pPr>
              <a:lnSpc>
                <a:spcPct val="90000"/>
              </a:lnSpc>
            </a:pP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1784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有限域计算</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42</a:t>
            </a:fld>
            <a:endParaRPr lang="en-US" altLang="zh-CN" dirty="0"/>
          </a:p>
        </p:txBody>
      </p:sp>
    </p:spTree>
    <p:extLst>
      <p:ext uri="{BB962C8B-B14F-4D97-AF65-F5344CB8AC3E}">
        <p14:creationId xmlns:p14="http://schemas.microsoft.com/office/powerpoint/2010/main" val="634216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一、群、环和域</a:t>
            </a:r>
            <a:endParaRPr lang="zh-CN" altLang="en-US" dirty="0"/>
          </a:p>
        </p:txBody>
      </p:sp>
      <p:sp>
        <p:nvSpPr>
          <p:cNvPr id="7" name="内容占位符 6"/>
          <p:cNvSpPr>
            <a:spLocks noGrp="1"/>
          </p:cNvSpPr>
          <p:nvPr>
            <p:ph idx="1"/>
          </p:nvPr>
        </p:nvSpPr>
        <p:spPr/>
        <p:txBody>
          <a:bodyPr/>
          <a:lstStyle/>
          <a:p>
            <a:r>
              <a:rPr lang="zh-CN" altLang="en-US" dirty="0" smtClean="0">
                <a:solidFill>
                  <a:srgbClr val="FF0000"/>
                </a:solidFill>
              </a:rPr>
              <a:t>群</a:t>
            </a:r>
            <a:r>
              <a:rPr lang="en-US" altLang="zh-CN" dirty="0" smtClean="0">
                <a:solidFill>
                  <a:srgbClr val="FF0000"/>
                </a:solidFill>
              </a:rPr>
              <a:t>Group</a:t>
            </a:r>
            <a:r>
              <a:rPr lang="zh-CN" altLang="en-US" dirty="0" smtClean="0"/>
              <a:t>：</a:t>
            </a:r>
            <a:endParaRPr lang="en-US" altLang="zh-CN" dirty="0" smtClean="0"/>
          </a:p>
          <a:p>
            <a:pPr marL="441325" lvl="1" indent="0">
              <a:buNone/>
            </a:pPr>
            <a:r>
              <a:rPr lang="zh-CN" altLang="en-US" dirty="0" smtClean="0"/>
              <a:t>群</a:t>
            </a:r>
            <a:r>
              <a:rPr lang="en-US" altLang="zh-CN" dirty="0" smtClean="0"/>
              <a:t>G</a:t>
            </a:r>
            <a:r>
              <a:rPr lang="zh-CN" altLang="en-US" dirty="0" smtClean="0"/>
              <a:t>，记作</a:t>
            </a:r>
            <a:r>
              <a:rPr lang="en-US" altLang="zh-CN" dirty="0" smtClean="0"/>
              <a:t>{G, </a:t>
            </a:r>
            <a:r>
              <a:rPr lang="en-US" altLang="zh-CN" dirty="0" smtClean="0">
                <a:latin typeface="Batang" pitchFamily="18" charset="-127"/>
                <a:ea typeface="Batang" pitchFamily="18" charset="-127"/>
              </a:rPr>
              <a:t>•</a:t>
            </a:r>
            <a:r>
              <a:rPr lang="en-US" altLang="zh-CN" dirty="0" smtClean="0"/>
              <a:t>}, </a:t>
            </a:r>
            <a:r>
              <a:rPr lang="zh-CN" altLang="en-US" dirty="0" smtClean="0"/>
              <a:t>定义一个二元运算“</a:t>
            </a:r>
            <a:r>
              <a:rPr lang="en-US" dirty="0" smtClean="0"/>
              <a:t>•</a:t>
            </a:r>
            <a:r>
              <a:rPr lang="zh-CN" altLang="en-US" dirty="0" smtClean="0"/>
              <a:t>”的集合，</a:t>
            </a:r>
            <a:r>
              <a:rPr lang="en-US" altLang="zh-CN" dirty="0" smtClean="0"/>
              <a:t>G</a:t>
            </a:r>
            <a:r>
              <a:rPr lang="zh-CN" altLang="en-US" dirty="0" smtClean="0"/>
              <a:t>中每一个序偶</a:t>
            </a:r>
            <a:r>
              <a:rPr lang="en-US" altLang="zh-CN" dirty="0" smtClean="0"/>
              <a:t>(</a:t>
            </a:r>
            <a:r>
              <a:rPr lang="en-US" altLang="zh-CN" dirty="0" err="1" smtClean="0"/>
              <a:t>a,b</a:t>
            </a:r>
            <a:r>
              <a:rPr lang="en-US" altLang="zh-CN" dirty="0" smtClean="0"/>
              <a:t>)</a:t>
            </a:r>
            <a:r>
              <a:rPr lang="zh-CN" altLang="en-US" dirty="0" smtClean="0"/>
              <a:t>通过运算生成</a:t>
            </a:r>
            <a:r>
              <a:rPr lang="en-US" altLang="zh-CN" dirty="0" smtClean="0"/>
              <a:t>G</a:t>
            </a:r>
            <a:r>
              <a:rPr lang="zh-CN" altLang="en-US" dirty="0" smtClean="0"/>
              <a:t>中元素</a:t>
            </a:r>
            <a:r>
              <a:rPr lang="en-US" altLang="zh-CN" dirty="0" smtClean="0"/>
              <a:t>(</a:t>
            </a:r>
            <a:r>
              <a:rPr lang="en-US" altLang="zh-CN" dirty="0" err="1" smtClean="0"/>
              <a:t>a</a:t>
            </a:r>
            <a:r>
              <a:rPr lang="en-US" altLang="zh-CN" dirty="0" err="1" smtClean="0">
                <a:latin typeface="Batang" pitchFamily="18" charset="-127"/>
                <a:ea typeface="Batang" pitchFamily="18" charset="-127"/>
              </a:rPr>
              <a:t>•</a:t>
            </a:r>
            <a:r>
              <a:rPr lang="en-US" altLang="zh-CN" dirty="0" err="1" smtClean="0"/>
              <a:t>b</a:t>
            </a:r>
            <a:r>
              <a:rPr lang="en-US" altLang="zh-CN" dirty="0" smtClean="0"/>
              <a:t>)</a:t>
            </a:r>
            <a:r>
              <a:rPr lang="zh-CN" altLang="en-US" dirty="0" smtClean="0"/>
              <a:t>，满足下列公理：</a:t>
            </a:r>
          </a:p>
          <a:p>
            <a:pPr lvl="1"/>
            <a:r>
              <a:rPr lang="en-US" altLang="zh-CN" dirty="0" smtClean="0"/>
              <a:t>(A1) </a:t>
            </a:r>
            <a:r>
              <a:rPr lang="zh-CN" altLang="en-US" dirty="0" smtClean="0">
                <a:solidFill>
                  <a:srgbClr val="FF0000"/>
                </a:solidFill>
              </a:rPr>
              <a:t>封闭性</a:t>
            </a:r>
            <a:r>
              <a:rPr lang="en-US" altLang="zh-CN" dirty="0" smtClean="0"/>
              <a:t>Closure</a:t>
            </a:r>
            <a:r>
              <a:rPr lang="zh-CN" altLang="en-US" dirty="0" smtClean="0"/>
              <a:t>：如果</a:t>
            </a:r>
            <a:r>
              <a:rPr lang="en-US" altLang="zh-CN" dirty="0" smtClean="0"/>
              <a:t>a</a:t>
            </a:r>
            <a:r>
              <a:rPr lang="zh-CN" altLang="en-US" dirty="0" smtClean="0"/>
              <a:t>和</a:t>
            </a:r>
            <a:r>
              <a:rPr lang="en-US" altLang="zh-CN" dirty="0" smtClean="0"/>
              <a:t>b</a:t>
            </a:r>
            <a:r>
              <a:rPr lang="zh-CN" altLang="en-US" dirty="0" smtClean="0"/>
              <a:t>都属于</a:t>
            </a:r>
            <a:r>
              <a:rPr lang="en-US" altLang="zh-CN" dirty="0" smtClean="0"/>
              <a:t>G</a:t>
            </a:r>
            <a:r>
              <a:rPr lang="zh-CN" altLang="en-US" dirty="0" smtClean="0"/>
              <a:t>，则</a:t>
            </a:r>
            <a:r>
              <a:rPr lang="en-US" altLang="zh-CN" dirty="0" err="1" smtClean="0"/>
              <a:t>a</a:t>
            </a:r>
            <a:r>
              <a:rPr lang="en-US" altLang="zh-CN" dirty="0" err="1" smtClean="0">
                <a:latin typeface="Batang" pitchFamily="18" charset="-127"/>
                <a:ea typeface="Batang" pitchFamily="18" charset="-127"/>
              </a:rPr>
              <a:t>•</a:t>
            </a:r>
            <a:r>
              <a:rPr lang="en-US" altLang="zh-CN" dirty="0" err="1" smtClean="0"/>
              <a:t>b</a:t>
            </a:r>
            <a:r>
              <a:rPr lang="zh-CN" altLang="en-US" dirty="0" smtClean="0"/>
              <a:t>也属于</a:t>
            </a:r>
            <a:r>
              <a:rPr lang="en-US" altLang="zh-CN" dirty="0" smtClean="0"/>
              <a:t>G</a:t>
            </a:r>
          </a:p>
          <a:p>
            <a:pPr lvl="1"/>
            <a:r>
              <a:rPr lang="en-US" altLang="zh-CN" dirty="0" smtClean="0"/>
              <a:t>(A2) </a:t>
            </a:r>
            <a:r>
              <a:rPr lang="zh-CN" altLang="en-US" dirty="0" smtClean="0">
                <a:solidFill>
                  <a:srgbClr val="FF0000"/>
                </a:solidFill>
              </a:rPr>
              <a:t>结合律</a:t>
            </a:r>
            <a:r>
              <a:rPr lang="en-US" altLang="zh-CN" dirty="0" smtClean="0"/>
              <a:t>Associative</a:t>
            </a:r>
            <a:r>
              <a:rPr lang="zh-CN" altLang="en-US" dirty="0" smtClean="0"/>
              <a:t>：对</a:t>
            </a:r>
            <a:r>
              <a:rPr lang="en-US" altLang="zh-CN" dirty="0" smtClean="0"/>
              <a:t>G</a:t>
            </a:r>
            <a:r>
              <a:rPr lang="zh-CN" altLang="en-US" dirty="0" smtClean="0"/>
              <a:t>中的任意元素</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，都有</a:t>
            </a:r>
            <a:r>
              <a:rPr lang="en-US" altLang="zh-CN" dirty="0" smtClean="0">
                <a:cs typeface="Times New Roman" pitchFamily="18" charset="0"/>
              </a:rPr>
              <a:t>a</a:t>
            </a:r>
            <a:r>
              <a:rPr lang="en-US" altLang="zh-CN" dirty="0" smtClean="0">
                <a:ea typeface="Batang" pitchFamily="18" charset="-127"/>
                <a:cs typeface="Times New Roman" pitchFamily="18" charset="0"/>
              </a:rPr>
              <a:t>•</a:t>
            </a:r>
            <a:r>
              <a:rPr lang="en-US" altLang="zh-CN" dirty="0" smtClean="0">
                <a:cs typeface="Times New Roman" pitchFamily="18" charset="0"/>
              </a:rPr>
              <a:t>(</a:t>
            </a:r>
            <a:r>
              <a:rPr lang="en-US" altLang="zh-CN" dirty="0" err="1" smtClean="0">
                <a:cs typeface="Times New Roman" pitchFamily="18" charset="0"/>
              </a:rPr>
              <a:t>b</a:t>
            </a:r>
            <a:r>
              <a:rPr lang="en-US" altLang="zh-CN" dirty="0" err="1" smtClean="0">
                <a:ea typeface="Batang" pitchFamily="18" charset="-127"/>
                <a:cs typeface="Times New Roman" pitchFamily="18" charset="0"/>
              </a:rPr>
              <a:t>•</a:t>
            </a:r>
            <a:r>
              <a:rPr lang="en-US" altLang="zh-CN" dirty="0" err="1" smtClean="0">
                <a:cs typeface="Times New Roman" pitchFamily="18" charset="0"/>
              </a:rPr>
              <a:t>c</a:t>
            </a:r>
            <a:r>
              <a:rPr lang="en-US" altLang="zh-CN" dirty="0" smtClean="0">
                <a:cs typeface="Times New Roman" pitchFamily="18" charset="0"/>
              </a:rPr>
              <a:t>)=(</a:t>
            </a:r>
            <a:r>
              <a:rPr lang="en-US" altLang="zh-CN" dirty="0" err="1" smtClean="0">
                <a:cs typeface="Times New Roman" pitchFamily="18" charset="0"/>
              </a:rPr>
              <a:t>a</a:t>
            </a:r>
            <a:r>
              <a:rPr lang="en-US" altLang="zh-CN" dirty="0" err="1" smtClean="0">
                <a:ea typeface="Batang" pitchFamily="18" charset="-127"/>
                <a:cs typeface="Times New Roman" pitchFamily="18" charset="0"/>
              </a:rPr>
              <a:t>•</a:t>
            </a:r>
            <a:r>
              <a:rPr lang="en-US" altLang="zh-CN" dirty="0" err="1" smtClean="0">
                <a:cs typeface="Times New Roman" pitchFamily="18" charset="0"/>
              </a:rPr>
              <a:t>b</a:t>
            </a:r>
            <a:r>
              <a:rPr lang="en-US" altLang="zh-CN" dirty="0" smtClean="0">
                <a:cs typeface="Times New Roman" pitchFamily="18" charset="0"/>
              </a:rPr>
              <a:t>)</a:t>
            </a:r>
            <a:r>
              <a:rPr lang="en-US" altLang="zh-CN" dirty="0" smtClean="0">
                <a:ea typeface="Batang" pitchFamily="18" charset="-127"/>
                <a:cs typeface="Times New Roman" pitchFamily="18" charset="0"/>
              </a:rPr>
              <a:t>•</a:t>
            </a:r>
            <a:r>
              <a:rPr lang="en-US" altLang="zh-CN" dirty="0" smtClean="0">
                <a:cs typeface="Times New Roman" pitchFamily="18" charset="0"/>
              </a:rPr>
              <a:t>c</a:t>
            </a:r>
            <a:r>
              <a:rPr lang="zh-CN" altLang="en-US" dirty="0" smtClean="0"/>
              <a:t>成立</a:t>
            </a:r>
          </a:p>
          <a:p>
            <a:pPr lvl="1"/>
            <a:r>
              <a:rPr lang="en-US" altLang="zh-CN" dirty="0" smtClean="0"/>
              <a:t>(A3) </a:t>
            </a:r>
            <a:r>
              <a:rPr lang="zh-CN" altLang="en-US" dirty="0" smtClean="0">
                <a:solidFill>
                  <a:srgbClr val="FF0000"/>
                </a:solidFill>
              </a:rPr>
              <a:t>单位元</a:t>
            </a:r>
            <a:r>
              <a:rPr lang="en-US" altLang="zh-CN" dirty="0" smtClean="0"/>
              <a:t>Identity element</a:t>
            </a:r>
            <a:r>
              <a:rPr lang="zh-CN" altLang="en-US" dirty="0" smtClean="0"/>
              <a:t>：</a:t>
            </a:r>
            <a:r>
              <a:rPr lang="en-US" altLang="zh-CN" dirty="0" smtClean="0"/>
              <a:t>G</a:t>
            </a:r>
            <a:r>
              <a:rPr lang="zh-CN" altLang="en-US" dirty="0" smtClean="0"/>
              <a:t>中存在一个元素</a:t>
            </a:r>
            <a:r>
              <a:rPr lang="en-US" altLang="zh-CN" dirty="0" smtClean="0"/>
              <a:t>e</a:t>
            </a:r>
            <a:r>
              <a:rPr lang="zh-CN" altLang="en-US" dirty="0" smtClean="0"/>
              <a:t>，对于</a:t>
            </a:r>
            <a:r>
              <a:rPr lang="en-US" altLang="zh-CN" dirty="0" smtClean="0"/>
              <a:t>G</a:t>
            </a:r>
            <a:r>
              <a:rPr lang="zh-CN" altLang="en-US" dirty="0" smtClean="0"/>
              <a:t>中任意元素</a:t>
            </a:r>
            <a:r>
              <a:rPr lang="en-US" altLang="zh-CN" dirty="0" smtClean="0"/>
              <a:t>a</a:t>
            </a:r>
            <a:r>
              <a:rPr lang="zh-CN" altLang="en-US" dirty="0" smtClean="0"/>
              <a:t>，都有</a:t>
            </a:r>
            <a:r>
              <a:rPr lang="en-US" altLang="zh-CN" dirty="0" err="1" smtClean="0"/>
              <a:t>a</a:t>
            </a:r>
            <a:r>
              <a:rPr lang="en-US" altLang="zh-CN" dirty="0" err="1" smtClean="0">
                <a:latin typeface="Batang" pitchFamily="18" charset="-127"/>
                <a:ea typeface="Batang" pitchFamily="18" charset="-127"/>
              </a:rPr>
              <a:t>•</a:t>
            </a:r>
            <a:r>
              <a:rPr lang="en-US" altLang="zh-CN" dirty="0" err="1" smtClean="0"/>
              <a:t>e</a:t>
            </a:r>
            <a:r>
              <a:rPr lang="en-US" altLang="zh-CN" dirty="0" smtClean="0"/>
              <a:t>=</a:t>
            </a:r>
            <a:r>
              <a:rPr lang="en-US" altLang="zh-CN" dirty="0" err="1" smtClean="0"/>
              <a:t>e</a:t>
            </a:r>
            <a:r>
              <a:rPr lang="en-US" altLang="zh-CN" dirty="0" err="1" smtClean="0">
                <a:latin typeface="Batang" pitchFamily="18" charset="-127"/>
                <a:ea typeface="Batang" pitchFamily="18" charset="-127"/>
              </a:rPr>
              <a:t>•</a:t>
            </a:r>
            <a:r>
              <a:rPr lang="en-US" altLang="zh-CN" dirty="0" err="1" smtClean="0"/>
              <a:t>a</a:t>
            </a:r>
            <a:r>
              <a:rPr lang="en-US" altLang="zh-CN" dirty="0" smtClean="0"/>
              <a:t>=a</a:t>
            </a:r>
            <a:r>
              <a:rPr lang="zh-CN" altLang="en-US" dirty="0" smtClean="0"/>
              <a:t>成立</a:t>
            </a:r>
          </a:p>
          <a:p>
            <a:pPr lvl="1"/>
            <a:r>
              <a:rPr lang="en-US" altLang="zh-CN" dirty="0" smtClean="0"/>
              <a:t>(A4) </a:t>
            </a:r>
            <a:r>
              <a:rPr lang="zh-CN" altLang="en-US" dirty="0" smtClean="0">
                <a:solidFill>
                  <a:srgbClr val="FF0000"/>
                </a:solidFill>
              </a:rPr>
              <a:t>逆元</a:t>
            </a:r>
            <a:r>
              <a:rPr lang="en-US" altLang="zh-CN" dirty="0" smtClean="0"/>
              <a:t>Inverse element</a:t>
            </a:r>
            <a:r>
              <a:rPr lang="zh-CN" altLang="en-US" dirty="0" smtClean="0"/>
              <a:t>：对于</a:t>
            </a:r>
            <a:r>
              <a:rPr lang="en-US" altLang="zh-CN" dirty="0" smtClean="0"/>
              <a:t>G</a:t>
            </a:r>
            <a:r>
              <a:rPr lang="zh-CN" altLang="en-US" dirty="0" smtClean="0"/>
              <a:t>中任意元素</a:t>
            </a:r>
            <a:r>
              <a:rPr lang="en-US" altLang="zh-CN" dirty="0" smtClean="0"/>
              <a:t>a, G</a:t>
            </a:r>
            <a:r>
              <a:rPr lang="zh-CN" altLang="en-US" dirty="0" smtClean="0"/>
              <a:t>中都存在一个元素</a:t>
            </a:r>
            <a:r>
              <a:rPr lang="en-US" altLang="zh-CN" dirty="0" smtClean="0"/>
              <a:t>a</a:t>
            </a:r>
            <a:r>
              <a:rPr lang="en-US" altLang="zh-CN" baseline="30000" dirty="0" smtClean="0"/>
              <a:t>-1</a:t>
            </a:r>
            <a:r>
              <a:rPr lang="zh-CN" altLang="en-US" dirty="0" smtClean="0"/>
              <a:t>，使得</a:t>
            </a:r>
            <a:r>
              <a:rPr lang="en-US" altLang="zh-CN" dirty="0" smtClean="0"/>
              <a:t>a</a:t>
            </a:r>
            <a:r>
              <a:rPr lang="en-US" altLang="zh-CN" dirty="0" smtClean="0">
                <a:latin typeface="Batang" pitchFamily="18" charset="-127"/>
                <a:ea typeface="Batang" pitchFamily="18" charset="-127"/>
              </a:rPr>
              <a:t>•</a:t>
            </a:r>
            <a:r>
              <a:rPr lang="en-US" altLang="zh-CN" dirty="0" smtClean="0"/>
              <a:t>a</a:t>
            </a:r>
            <a:r>
              <a:rPr lang="en-US" altLang="zh-CN" baseline="30000" dirty="0" smtClean="0"/>
              <a:t>-1</a:t>
            </a:r>
            <a:r>
              <a:rPr lang="en-US" altLang="zh-CN" dirty="0" smtClean="0"/>
              <a:t>=a</a:t>
            </a:r>
            <a:r>
              <a:rPr lang="en-US" altLang="zh-CN" baseline="30000" dirty="0" smtClean="0"/>
              <a:t>-1</a:t>
            </a:r>
            <a:r>
              <a:rPr lang="en-US" altLang="zh-CN" dirty="0" smtClean="0">
                <a:latin typeface="Batang" pitchFamily="18" charset="-127"/>
                <a:ea typeface="Batang" pitchFamily="18" charset="-127"/>
              </a:rPr>
              <a:t>•</a:t>
            </a:r>
            <a:r>
              <a:rPr lang="en-US" altLang="zh-CN" dirty="0" smtClean="0"/>
              <a:t>a=e</a:t>
            </a:r>
            <a:r>
              <a:rPr lang="zh-CN" altLang="en-US" dirty="0" smtClean="0"/>
              <a:t>成立</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23264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solidFill>
                  <a:srgbClr val="FF0000"/>
                </a:solidFill>
              </a:rPr>
              <a:t>有限群</a:t>
            </a:r>
            <a:r>
              <a:rPr lang="en-US" altLang="zh-CN" dirty="0" smtClean="0"/>
              <a:t>Finite Group</a:t>
            </a:r>
            <a:r>
              <a:rPr lang="zh-CN" altLang="en-US" dirty="0" smtClean="0"/>
              <a:t>和</a:t>
            </a:r>
            <a:r>
              <a:rPr lang="zh-CN" altLang="en-US" dirty="0" smtClean="0">
                <a:solidFill>
                  <a:srgbClr val="FF0000"/>
                </a:solidFill>
              </a:rPr>
              <a:t>无限群</a:t>
            </a:r>
            <a:r>
              <a:rPr lang="en-US" altLang="zh-CN" dirty="0" smtClean="0"/>
              <a:t>Infinite Group</a:t>
            </a:r>
            <a:r>
              <a:rPr lang="zh-CN" altLang="en-US" dirty="0" smtClean="0"/>
              <a:t>：</a:t>
            </a:r>
            <a:endParaRPr lang="en-US" altLang="zh-CN" dirty="0" smtClean="0"/>
          </a:p>
          <a:p>
            <a:pPr lvl="1"/>
            <a:r>
              <a:rPr lang="zh-CN" altLang="en-US" dirty="0" smtClean="0"/>
              <a:t>如果一个群的元素是有限的，则该群称为有限群，且群的</a:t>
            </a:r>
            <a:r>
              <a:rPr lang="zh-CN" altLang="en-US" dirty="0" smtClean="0">
                <a:solidFill>
                  <a:srgbClr val="FF0000"/>
                </a:solidFill>
              </a:rPr>
              <a:t>阶</a:t>
            </a:r>
            <a:r>
              <a:rPr lang="zh-CN" altLang="en-US" dirty="0" smtClean="0"/>
              <a:t>等于群中元素的个数；否则称为无限群</a:t>
            </a:r>
          </a:p>
          <a:p>
            <a:endParaRPr lang="en-US" altLang="zh-CN" dirty="0" smtClean="0">
              <a:solidFill>
                <a:srgbClr val="FF0000"/>
              </a:solidFill>
            </a:endParaRPr>
          </a:p>
          <a:p>
            <a:r>
              <a:rPr lang="zh-CN" altLang="en-US" dirty="0" smtClean="0">
                <a:solidFill>
                  <a:srgbClr val="FF0000"/>
                </a:solidFill>
              </a:rPr>
              <a:t>交换群（阿贝尔群）</a:t>
            </a:r>
            <a:r>
              <a:rPr lang="en-US" altLang="zh-CN" dirty="0" err="1" smtClean="0"/>
              <a:t>Abelian</a:t>
            </a:r>
            <a:r>
              <a:rPr lang="en-US" altLang="zh-CN" dirty="0" smtClean="0"/>
              <a:t> Group</a:t>
            </a:r>
            <a:r>
              <a:rPr lang="zh-CN" altLang="en-US" dirty="0" smtClean="0"/>
              <a:t>：</a:t>
            </a:r>
            <a:endParaRPr lang="en-US" altLang="zh-CN" dirty="0" smtClean="0"/>
          </a:p>
          <a:p>
            <a:pPr lvl="1"/>
            <a:r>
              <a:rPr lang="zh-CN" altLang="en-US" dirty="0" smtClean="0"/>
              <a:t>满足交换律的群</a:t>
            </a:r>
          </a:p>
          <a:p>
            <a:pPr lvl="1"/>
            <a:r>
              <a:rPr lang="en-US" altLang="zh-CN" dirty="0" smtClean="0"/>
              <a:t>(A5) </a:t>
            </a:r>
            <a:r>
              <a:rPr lang="zh-CN" altLang="en-US" dirty="0" smtClean="0">
                <a:solidFill>
                  <a:srgbClr val="FF0000"/>
                </a:solidFill>
              </a:rPr>
              <a:t>交换律</a:t>
            </a:r>
            <a:r>
              <a:rPr lang="en-US" altLang="zh-CN" dirty="0" smtClean="0"/>
              <a:t>Commutative</a:t>
            </a:r>
            <a:r>
              <a:rPr lang="zh-CN" altLang="en-US" dirty="0" smtClean="0"/>
              <a:t> ：对于</a:t>
            </a:r>
            <a:r>
              <a:rPr lang="en-US" altLang="zh-CN" dirty="0" smtClean="0"/>
              <a:t>G</a:t>
            </a:r>
            <a:r>
              <a:rPr lang="zh-CN" altLang="en-US" dirty="0" smtClean="0"/>
              <a:t>中任意的元素</a:t>
            </a:r>
            <a:r>
              <a:rPr lang="en-US" altLang="zh-CN" dirty="0" smtClean="0"/>
              <a:t>a, b</a:t>
            </a:r>
            <a:r>
              <a:rPr lang="zh-CN" altLang="en-US" dirty="0" smtClean="0"/>
              <a:t>，都有</a:t>
            </a:r>
            <a:r>
              <a:rPr lang="en-US" altLang="zh-CN" dirty="0" err="1" smtClean="0"/>
              <a:t>a</a:t>
            </a:r>
            <a:r>
              <a:rPr lang="en-US" altLang="zh-CN" dirty="0" err="1" smtClean="0">
                <a:latin typeface="Batang" pitchFamily="18" charset="-127"/>
                <a:ea typeface="Batang" pitchFamily="18" charset="-127"/>
              </a:rPr>
              <a:t>•</a:t>
            </a:r>
            <a:r>
              <a:rPr lang="en-US" altLang="zh-CN" dirty="0" err="1" smtClean="0"/>
              <a:t>b</a:t>
            </a:r>
            <a:r>
              <a:rPr lang="en-US" altLang="zh-CN" dirty="0" smtClean="0"/>
              <a:t>=</a:t>
            </a:r>
            <a:r>
              <a:rPr lang="en-US" altLang="zh-CN" dirty="0" err="1" smtClean="0"/>
              <a:t>b</a:t>
            </a:r>
            <a:r>
              <a:rPr lang="en-US" altLang="zh-CN" dirty="0" err="1" smtClean="0">
                <a:latin typeface="Batang" pitchFamily="18" charset="-127"/>
                <a:ea typeface="Batang" pitchFamily="18" charset="-127"/>
              </a:rPr>
              <a:t>•</a:t>
            </a:r>
            <a:r>
              <a:rPr lang="en-US" altLang="zh-CN" dirty="0" err="1" smtClean="0"/>
              <a:t>a</a:t>
            </a:r>
            <a:r>
              <a:rPr lang="zh-CN" altLang="en-US" dirty="0" smtClean="0"/>
              <a:t>成立</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415672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减法</a:t>
            </a:r>
            <a:r>
              <a:rPr lang="zh-CN" altLang="en-US" dirty="0" smtClean="0"/>
              <a:t>：</a:t>
            </a:r>
            <a:endParaRPr lang="en-US" altLang="zh-CN" dirty="0" smtClean="0"/>
          </a:p>
          <a:p>
            <a:pPr lvl="1"/>
            <a:r>
              <a:rPr lang="zh-CN" altLang="en-US" dirty="0" smtClean="0"/>
              <a:t>当群中的运算符是加法时，其单位元是</a:t>
            </a:r>
            <a:r>
              <a:rPr lang="en-US" altLang="zh-CN" dirty="0" smtClean="0"/>
              <a:t>0</a:t>
            </a:r>
          </a:p>
          <a:p>
            <a:pPr lvl="1"/>
            <a:r>
              <a:rPr lang="en-US" altLang="zh-CN" dirty="0" smtClean="0"/>
              <a:t>a</a:t>
            </a:r>
            <a:r>
              <a:rPr lang="zh-CN" altLang="en-US" dirty="0" smtClean="0"/>
              <a:t>的逆元是</a:t>
            </a:r>
            <a:r>
              <a:rPr lang="en-US" altLang="zh-CN" dirty="0" smtClean="0"/>
              <a:t>-a</a:t>
            </a:r>
          </a:p>
          <a:p>
            <a:pPr lvl="1"/>
            <a:r>
              <a:rPr lang="zh-CN" altLang="en-US" dirty="0" smtClean="0"/>
              <a:t>减法定义为：</a:t>
            </a:r>
            <a:r>
              <a:rPr lang="en-US" altLang="zh-CN" dirty="0" smtClean="0"/>
              <a:t>a–b=a+(-b)</a:t>
            </a:r>
          </a:p>
          <a:p>
            <a:endParaRPr lang="en-US" altLang="zh-CN" dirty="0" smtClean="0">
              <a:solidFill>
                <a:srgbClr val="FF0000"/>
              </a:solidFill>
            </a:endParaRPr>
          </a:p>
          <a:p>
            <a:r>
              <a:rPr lang="zh-CN" altLang="en-US" dirty="0" smtClean="0">
                <a:solidFill>
                  <a:srgbClr val="FF0000"/>
                </a:solidFill>
              </a:rPr>
              <a:t>循环群</a:t>
            </a:r>
            <a:r>
              <a:rPr lang="en-US" altLang="zh-CN" dirty="0" smtClean="0"/>
              <a:t>Cyclic Group:</a:t>
            </a:r>
            <a:endParaRPr lang="zh-CN" altLang="en-US" dirty="0" smtClean="0"/>
          </a:p>
          <a:p>
            <a:pPr lvl="1"/>
            <a:r>
              <a:rPr lang="zh-CN" altLang="en-US" dirty="0" smtClean="0"/>
              <a:t>如果群中的每一个元素都是一个固定的元素</a:t>
            </a:r>
            <a:r>
              <a:rPr lang="en-US" altLang="zh-CN" dirty="0" smtClean="0"/>
              <a:t>a(</a:t>
            </a:r>
            <a:r>
              <a:rPr lang="en-US" altLang="zh-CN" dirty="0" err="1" smtClean="0"/>
              <a:t>a∈G</a:t>
            </a:r>
            <a:r>
              <a:rPr lang="en-US" altLang="zh-CN" dirty="0" smtClean="0"/>
              <a:t>)</a:t>
            </a:r>
            <a:r>
              <a:rPr lang="zh-CN" altLang="en-US" dirty="0" smtClean="0"/>
              <a:t>的幂</a:t>
            </a:r>
            <a:r>
              <a:rPr lang="en-US" altLang="zh-CN" dirty="0" err="1" smtClean="0"/>
              <a:t>a</a:t>
            </a:r>
            <a:r>
              <a:rPr lang="en-US" altLang="zh-CN" baseline="30000" dirty="0" err="1" smtClean="0"/>
              <a:t>k</a:t>
            </a:r>
            <a:r>
              <a:rPr lang="en-US" altLang="zh-CN" dirty="0" smtClean="0"/>
              <a:t>(k</a:t>
            </a:r>
            <a:r>
              <a:rPr lang="zh-CN" altLang="en-US" dirty="0" smtClean="0"/>
              <a:t>为整数</a:t>
            </a:r>
            <a:r>
              <a:rPr lang="en-US" altLang="zh-CN" dirty="0" smtClean="0"/>
              <a:t>)</a:t>
            </a:r>
            <a:r>
              <a:rPr lang="zh-CN" altLang="en-US" dirty="0" smtClean="0"/>
              <a:t>，则称群</a:t>
            </a:r>
            <a:r>
              <a:rPr lang="en-US" altLang="zh-CN" dirty="0" smtClean="0"/>
              <a:t>G</a:t>
            </a:r>
            <a:r>
              <a:rPr lang="zh-CN" altLang="en-US" dirty="0" smtClean="0"/>
              <a:t>为循环群。</a:t>
            </a:r>
            <a:endParaRPr lang="en-US" altLang="zh-CN" dirty="0" smtClean="0"/>
          </a:p>
          <a:p>
            <a:pPr lvl="1"/>
            <a:r>
              <a:rPr lang="zh-CN" altLang="en-US" dirty="0" smtClean="0"/>
              <a:t>元素</a:t>
            </a:r>
            <a:r>
              <a:rPr lang="en-US" altLang="zh-CN" dirty="0" smtClean="0"/>
              <a:t>a</a:t>
            </a:r>
            <a:r>
              <a:rPr lang="zh-CN" altLang="en-US" dirty="0" smtClean="0"/>
              <a:t>生成了群</a:t>
            </a:r>
            <a:r>
              <a:rPr lang="en-US" altLang="zh-CN" dirty="0" smtClean="0"/>
              <a:t>G</a:t>
            </a:r>
            <a:r>
              <a:rPr lang="zh-CN" altLang="en-US" dirty="0" smtClean="0"/>
              <a:t>，或者说</a:t>
            </a:r>
            <a:r>
              <a:rPr lang="en-US" altLang="zh-CN" dirty="0" smtClean="0"/>
              <a:t>a</a:t>
            </a:r>
            <a:r>
              <a:rPr lang="zh-CN" altLang="en-US" dirty="0" smtClean="0"/>
              <a:t>是群</a:t>
            </a:r>
            <a:r>
              <a:rPr lang="en-US" altLang="zh-CN" dirty="0" smtClean="0"/>
              <a:t>G</a:t>
            </a:r>
            <a:r>
              <a:rPr lang="zh-CN" altLang="en-US" dirty="0" smtClean="0"/>
              <a:t>的</a:t>
            </a:r>
            <a:r>
              <a:rPr lang="zh-CN" altLang="en-US" dirty="0" smtClean="0">
                <a:solidFill>
                  <a:srgbClr val="FF0000"/>
                </a:solidFill>
              </a:rPr>
              <a:t>生成元</a:t>
            </a:r>
            <a:r>
              <a:rPr lang="zh-CN" altLang="en-US" dirty="0" smtClean="0"/>
              <a:t>。</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248948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solidFill>
                  <a:srgbClr val="FF0000"/>
                </a:solidFill>
              </a:rPr>
              <a:t>环</a:t>
            </a:r>
            <a:r>
              <a:rPr lang="en-US" altLang="zh-CN" dirty="0" smtClean="0">
                <a:solidFill>
                  <a:srgbClr val="FF0000"/>
                </a:solidFill>
              </a:rPr>
              <a:t>Ring</a:t>
            </a:r>
            <a:r>
              <a:rPr lang="zh-CN" altLang="en-US" dirty="0" smtClean="0"/>
              <a:t>：</a:t>
            </a:r>
            <a:endParaRPr lang="en-US" altLang="zh-CN" dirty="0" smtClean="0"/>
          </a:p>
          <a:p>
            <a:pPr marL="441325" lvl="1" indent="0">
              <a:buNone/>
            </a:pPr>
            <a:r>
              <a:rPr lang="zh-CN" altLang="en-US" dirty="0" smtClean="0"/>
              <a:t>环</a:t>
            </a:r>
            <a:r>
              <a:rPr lang="en-US" altLang="zh-CN" dirty="0" smtClean="0"/>
              <a:t>R</a:t>
            </a:r>
            <a:r>
              <a:rPr lang="zh-CN" altLang="en-US" dirty="0" smtClean="0"/>
              <a:t>，记作</a:t>
            </a:r>
            <a:r>
              <a:rPr lang="en-US" altLang="zh-CN" dirty="0" smtClean="0"/>
              <a:t>{</a:t>
            </a:r>
            <a:r>
              <a:rPr lang="en-US" altLang="zh-CN" dirty="0" err="1" smtClean="0"/>
              <a:t>R,+,x</a:t>
            </a:r>
            <a:r>
              <a:rPr lang="en-US" altLang="zh-CN" dirty="0" smtClean="0"/>
              <a:t>}</a:t>
            </a:r>
            <a:r>
              <a:rPr lang="zh-CN" altLang="en-US" dirty="0" smtClean="0"/>
              <a:t>，定义二元运算加法“</a:t>
            </a:r>
            <a:r>
              <a:rPr lang="en-US" altLang="zh-CN" dirty="0" smtClean="0"/>
              <a:t>+</a:t>
            </a:r>
            <a:r>
              <a:rPr lang="zh-CN" altLang="en-US" dirty="0" smtClean="0"/>
              <a:t>”和乘法“</a:t>
            </a:r>
            <a:r>
              <a:rPr lang="en-US" altLang="zh-CN" dirty="0" smtClean="0"/>
              <a:t>×</a:t>
            </a:r>
            <a:r>
              <a:rPr lang="zh-CN" altLang="en-US" dirty="0" smtClean="0"/>
              <a:t>”的集合，</a:t>
            </a:r>
            <a:r>
              <a:rPr lang="en-US" altLang="zh-CN" dirty="0" smtClean="0"/>
              <a:t> R</a:t>
            </a:r>
            <a:r>
              <a:rPr lang="zh-CN" altLang="en-US" dirty="0" smtClean="0"/>
              <a:t>中任意元素</a:t>
            </a:r>
            <a:r>
              <a:rPr lang="en-US" altLang="zh-CN" dirty="0" err="1" smtClean="0"/>
              <a:t>a,b,c</a:t>
            </a:r>
            <a:r>
              <a:rPr lang="zh-CN" altLang="en-US" dirty="0" smtClean="0"/>
              <a:t>满足下列公理：</a:t>
            </a:r>
            <a:endParaRPr lang="en-US" altLang="zh-CN" dirty="0" smtClean="0"/>
          </a:p>
          <a:p>
            <a:pPr lvl="1"/>
            <a:endParaRPr lang="en-US" altLang="zh-CN" dirty="0" smtClean="0"/>
          </a:p>
          <a:p>
            <a:pPr lvl="1"/>
            <a:r>
              <a:rPr lang="en-US" altLang="zh-CN" dirty="0" smtClean="0"/>
              <a:t>(A1-A5), R</a:t>
            </a:r>
            <a:r>
              <a:rPr lang="zh-CN" altLang="en-US" dirty="0" smtClean="0"/>
              <a:t>关于</a:t>
            </a:r>
            <a:r>
              <a:rPr lang="zh-CN" altLang="en-US" dirty="0" smtClean="0">
                <a:solidFill>
                  <a:srgbClr val="FF0000"/>
                </a:solidFill>
              </a:rPr>
              <a:t>加法是交换群</a:t>
            </a:r>
            <a:r>
              <a:rPr lang="zh-CN" altLang="en-US" dirty="0" smtClean="0"/>
              <a:t>，单位元是</a:t>
            </a:r>
            <a:r>
              <a:rPr lang="en-US" altLang="zh-CN" dirty="0" smtClean="0"/>
              <a:t>0</a:t>
            </a:r>
            <a:r>
              <a:rPr lang="zh-CN" altLang="en-US" dirty="0" smtClean="0"/>
              <a:t>，</a:t>
            </a:r>
            <a:r>
              <a:rPr lang="en-US" altLang="zh-CN" dirty="0" smtClean="0"/>
              <a:t>a</a:t>
            </a:r>
            <a:r>
              <a:rPr lang="zh-CN" altLang="en-US" dirty="0" smtClean="0"/>
              <a:t>的逆元是</a:t>
            </a:r>
            <a:r>
              <a:rPr lang="en-US" altLang="zh-CN" dirty="0" smtClean="0"/>
              <a:t>-a</a:t>
            </a:r>
          </a:p>
          <a:p>
            <a:pPr lvl="1"/>
            <a:r>
              <a:rPr lang="en-US" altLang="zh-CN" dirty="0" smtClean="0"/>
              <a:t>(M1) </a:t>
            </a:r>
            <a:r>
              <a:rPr lang="zh-CN" altLang="en-US" dirty="0" smtClean="0">
                <a:solidFill>
                  <a:srgbClr val="FF0000"/>
                </a:solidFill>
              </a:rPr>
              <a:t>乘法封闭性</a:t>
            </a:r>
            <a:r>
              <a:rPr lang="zh-CN" altLang="en-US" dirty="0" smtClean="0"/>
              <a:t>：如果</a:t>
            </a:r>
            <a:r>
              <a:rPr lang="en-US" altLang="zh-CN" dirty="0" smtClean="0"/>
              <a:t>a</a:t>
            </a:r>
            <a:r>
              <a:rPr lang="zh-CN" altLang="en-US" dirty="0" smtClean="0"/>
              <a:t>和</a:t>
            </a:r>
            <a:r>
              <a:rPr lang="en-US" altLang="zh-CN" dirty="0" smtClean="0"/>
              <a:t>b</a:t>
            </a:r>
            <a:r>
              <a:rPr lang="zh-CN" altLang="en-US" dirty="0" smtClean="0"/>
              <a:t>都属于</a:t>
            </a:r>
            <a:r>
              <a:rPr lang="en-US" altLang="zh-CN" dirty="0" smtClean="0"/>
              <a:t>R</a:t>
            </a:r>
            <a:r>
              <a:rPr lang="zh-CN" altLang="en-US" dirty="0" smtClean="0"/>
              <a:t>，则</a:t>
            </a:r>
            <a:r>
              <a:rPr lang="en-US" altLang="zh-CN" dirty="0" err="1" smtClean="0"/>
              <a:t>ab</a:t>
            </a:r>
            <a:r>
              <a:rPr lang="zh-CN" altLang="en-US" dirty="0" smtClean="0"/>
              <a:t>也属于</a:t>
            </a:r>
            <a:r>
              <a:rPr lang="en-US" altLang="zh-CN" dirty="0" smtClean="0"/>
              <a:t>R</a:t>
            </a:r>
          </a:p>
          <a:p>
            <a:pPr lvl="1"/>
            <a:r>
              <a:rPr lang="en-US" altLang="zh-CN" dirty="0" smtClean="0"/>
              <a:t>(M2) </a:t>
            </a:r>
            <a:r>
              <a:rPr lang="zh-CN" altLang="en-US" dirty="0" smtClean="0">
                <a:solidFill>
                  <a:srgbClr val="FF0000"/>
                </a:solidFill>
              </a:rPr>
              <a:t>乘法结合律</a:t>
            </a:r>
            <a:r>
              <a:rPr lang="zh-CN" altLang="en-US" dirty="0" smtClean="0"/>
              <a:t>：如果</a:t>
            </a:r>
            <a:r>
              <a:rPr lang="en-US" altLang="zh-CN" dirty="0" err="1" smtClean="0"/>
              <a:t>a,b,c</a:t>
            </a:r>
            <a:r>
              <a:rPr lang="zh-CN" altLang="en-US" dirty="0" smtClean="0"/>
              <a:t>都属于</a:t>
            </a:r>
            <a:r>
              <a:rPr lang="en-US" altLang="zh-CN" dirty="0" smtClean="0"/>
              <a:t>R</a:t>
            </a:r>
            <a:r>
              <a:rPr lang="zh-CN" altLang="en-US" dirty="0" smtClean="0"/>
              <a:t>，则</a:t>
            </a:r>
            <a:r>
              <a:rPr lang="en-US" altLang="zh-CN" dirty="0" smtClean="0"/>
              <a:t>a(</a:t>
            </a:r>
            <a:r>
              <a:rPr lang="en-US" altLang="zh-CN" dirty="0" err="1" smtClean="0"/>
              <a:t>bc</a:t>
            </a:r>
            <a:r>
              <a:rPr lang="en-US" altLang="zh-CN" dirty="0" smtClean="0"/>
              <a:t>)=(</a:t>
            </a:r>
            <a:r>
              <a:rPr lang="en-US" altLang="zh-CN" dirty="0" err="1" smtClean="0"/>
              <a:t>ab</a:t>
            </a:r>
            <a:r>
              <a:rPr lang="en-US" altLang="zh-CN" dirty="0" smtClean="0"/>
              <a:t>)c</a:t>
            </a:r>
          </a:p>
          <a:p>
            <a:pPr lvl="1"/>
            <a:r>
              <a:rPr lang="en-US" altLang="zh-CN" dirty="0" smtClean="0"/>
              <a:t>(M3) </a:t>
            </a:r>
            <a:r>
              <a:rPr lang="zh-CN" altLang="en-US" dirty="0" smtClean="0">
                <a:solidFill>
                  <a:srgbClr val="FF0000"/>
                </a:solidFill>
              </a:rPr>
              <a:t>分配律</a:t>
            </a:r>
            <a:r>
              <a:rPr lang="zh-CN" altLang="en-US" dirty="0" smtClean="0"/>
              <a:t>：如果</a:t>
            </a:r>
            <a:r>
              <a:rPr lang="en-US" altLang="zh-CN" dirty="0" err="1" smtClean="0"/>
              <a:t>a,b,c</a:t>
            </a:r>
            <a:r>
              <a:rPr lang="zh-CN" altLang="en-US" dirty="0" smtClean="0"/>
              <a:t>都属于</a:t>
            </a:r>
            <a:r>
              <a:rPr lang="en-US" altLang="zh-CN" dirty="0" smtClean="0"/>
              <a:t>R</a:t>
            </a:r>
            <a:r>
              <a:rPr lang="zh-CN" altLang="en-US" dirty="0" smtClean="0"/>
              <a:t>，则</a:t>
            </a:r>
            <a:r>
              <a:rPr lang="en-AU" altLang="zh-CN" dirty="0" smtClean="0"/>
              <a:t>a(</a:t>
            </a:r>
            <a:r>
              <a:rPr lang="en-AU" altLang="zh-CN" dirty="0" err="1" smtClean="0"/>
              <a:t>b+c</a:t>
            </a:r>
            <a:r>
              <a:rPr lang="en-AU" altLang="zh-CN" dirty="0" smtClean="0"/>
              <a:t>)=</a:t>
            </a:r>
            <a:r>
              <a:rPr lang="en-AU" altLang="zh-CN" dirty="0" err="1" smtClean="0"/>
              <a:t>ab+ac</a:t>
            </a:r>
            <a:r>
              <a:rPr lang="zh-CN" altLang="en-US" dirty="0" smtClean="0"/>
              <a:t>或</a:t>
            </a:r>
            <a:r>
              <a:rPr lang="en-AU" altLang="zh-CN" dirty="0" smtClean="0"/>
              <a:t>(</a:t>
            </a:r>
            <a:r>
              <a:rPr lang="en-AU" altLang="zh-CN" dirty="0" err="1" smtClean="0"/>
              <a:t>a+b</a:t>
            </a:r>
            <a:r>
              <a:rPr lang="en-AU" altLang="zh-CN" dirty="0" smtClean="0"/>
              <a:t>)c =</a:t>
            </a:r>
            <a:r>
              <a:rPr lang="en-AU" altLang="zh-CN" dirty="0" err="1" smtClean="0"/>
              <a:t>ac+bc</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54527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交换环</a:t>
            </a:r>
            <a:r>
              <a:rPr lang="en-US" altLang="zh-CN" dirty="0" smtClean="0"/>
              <a:t>C</a:t>
            </a:r>
            <a:r>
              <a:rPr lang="en-AU" altLang="zh-CN" dirty="0" err="1" smtClean="0"/>
              <a:t>ommutative</a:t>
            </a:r>
            <a:r>
              <a:rPr lang="en-AU" altLang="zh-CN" dirty="0" smtClean="0"/>
              <a:t> </a:t>
            </a:r>
            <a:r>
              <a:rPr lang="en-US" altLang="zh-CN" dirty="0" smtClean="0"/>
              <a:t>R</a:t>
            </a:r>
            <a:r>
              <a:rPr lang="en-AU" altLang="zh-CN" dirty="0" err="1" smtClean="0"/>
              <a:t>ing</a:t>
            </a:r>
            <a:r>
              <a:rPr lang="en-AU" altLang="zh-CN" dirty="0" smtClean="0"/>
              <a:t> </a:t>
            </a:r>
            <a:r>
              <a:rPr lang="zh-CN" altLang="en-US" dirty="0" smtClean="0"/>
              <a:t>：满足下列条件的环</a:t>
            </a:r>
            <a:endParaRPr lang="en-AU" altLang="zh-CN" dirty="0" smtClean="0"/>
          </a:p>
          <a:p>
            <a:pPr lvl="1"/>
            <a:r>
              <a:rPr lang="en-AU" altLang="zh-CN" dirty="0" smtClean="0"/>
              <a:t>(M4) </a:t>
            </a:r>
            <a:r>
              <a:rPr lang="zh-CN" altLang="en-US" dirty="0" smtClean="0">
                <a:solidFill>
                  <a:srgbClr val="FF0000"/>
                </a:solidFill>
              </a:rPr>
              <a:t>乘法交换律</a:t>
            </a:r>
            <a:r>
              <a:rPr lang="zh-CN" altLang="en-US" dirty="0" smtClean="0"/>
              <a:t>：对</a:t>
            </a:r>
            <a:r>
              <a:rPr lang="en-US" altLang="zh-CN" dirty="0" smtClean="0"/>
              <a:t>R</a:t>
            </a:r>
            <a:r>
              <a:rPr lang="zh-CN" altLang="en-US" dirty="0" smtClean="0"/>
              <a:t>中任意元素</a:t>
            </a:r>
            <a:r>
              <a:rPr lang="en-US" altLang="zh-CN" dirty="0" err="1" smtClean="0"/>
              <a:t>a,b</a:t>
            </a:r>
            <a:r>
              <a:rPr lang="zh-CN" altLang="en-US" dirty="0" smtClean="0"/>
              <a:t>，都有</a:t>
            </a:r>
            <a:r>
              <a:rPr lang="en-AU" altLang="zh-CN" dirty="0" err="1" smtClean="0"/>
              <a:t>ab</a:t>
            </a:r>
            <a:r>
              <a:rPr lang="en-AU" altLang="zh-CN" dirty="0" smtClean="0"/>
              <a:t>=</a:t>
            </a:r>
            <a:r>
              <a:rPr lang="en-AU" altLang="zh-CN" dirty="0" err="1" smtClean="0"/>
              <a:t>ba</a:t>
            </a:r>
            <a:r>
              <a:rPr lang="zh-CN" altLang="en-US" dirty="0" smtClean="0"/>
              <a:t>成立</a:t>
            </a:r>
            <a:endParaRPr lang="en-US" altLang="zh-CN" dirty="0" smtClean="0"/>
          </a:p>
          <a:p>
            <a:endParaRPr lang="zh-CN" altLang="en-AU" dirty="0" smtClean="0"/>
          </a:p>
          <a:p>
            <a:r>
              <a:rPr lang="zh-CN" altLang="en-US" dirty="0" smtClean="0">
                <a:solidFill>
                  <a:srgbClr val="FF0000"/>
                </a:solidFill>
              </a:rPr>
              <a:t>整环</a:t>
            </a:r>
            <a:r>
              <a:rPr lang="en-AU" altLang="zh-CN" dirty="0" smtClean="0"/>
              <a:t>Integral </a:t>
            </a:r>
            <a:r>
              <a:rPr lang="en-US" altLang="zh-CN" dirty="0" smtClean="0"/>
              <a:t>D</a:t>
            </a:r>
            <a:r>
              <a:rPr lang="en-AU" altLang="zh-CN" dirty="0" err="1" smtClean="0"/>
              <a:t>omain</a:t>
            </a:r>
            <a:r>
              <a:rPr lang="en-AU" altLang="zh-CN" dirty="0" smtClean="0"/>
              <a:t> </a:t>
            </a:r>
            <a:r>
              <a:rPr lang="zh-CN" altLang="en-US" dirty="0" smtClean="0"/>
              <a:t>：满足下列条件的交换环</a:t>
            </a:r>
            <a:endParaRPr lang="en-US" altLang="zh-CN" dirty="0" smtClean="0"/>
          </a:p>
          <a:p>
            <a:pPr lvl="1"/>
            <a:r>
              <a:rPr lang="en-US" altLang="zh-CN" dirty="0" smtClean="0"/>
              <a:t>(M5) </a:t>
            </a:r>
            <a:r>
              <a:rPr lang="zh-CN" altLang="en-US" dirty="0" smtClean="0">
                <a:solidFill>
                  <a:srgbClr val="FF0000"/>
                </a:solidFill>
              </a:rPr>
              <a:t>乘法单位元</a:t>
            </a:r>
            <a:r>
              <a:rPr lang="zh-CN" altLang="en-US" dirty="0" smtClean="0"/>
              <a:t>：在</a:t>
            </a:r>
            <a:r>
              <a:rPr lang="en-US" altLang="zh-CN" dirty="0" smtClean="0"/>
              <a:t>R</a:t>
            </a:r>
            <a:r>
              <a:rPr lang="zh-CN" altLang="en-US" dirty="0" smtClean="0"/>
              <a:t>中存在元素</a:t>
            </a:r>
            <a:r>
              <a:rPr lang="en-US" altLang="zh-CN" dirty="0" smtClean="0"/>
              <a:t>1</a:t>
            </a:r>
            <a:r>
              <a:rPr lang="zh-CN" altLang="en-US" dirty="0" smtClean="0"/>
              <a:t>，使得对于</a:t>
            </a:r>
            <a:r>
              <a:rPr lang="en-US" altLang="zh-CN" dirty="0" smtClean="0"/>
              <a:t>R</a:t>
            </a:r>
            <a:r>
              <a:rPr lang="zh-CN" altLang="en-US" dirty="0" smtClean="0"/>
              <a:t>中任意元素</a:t>
            </a:r>
            <a:r>
              <a:rPr lang="en-US" altLang="zh-CN" dirty="0" smtClean="0"/>
              <a:t>a</a:t>
            </a:r>
            <a:r>
              <a:rPr lang="zh-CN" altLang="en-US" dirty="0" smtClean="0"/>
              <a:t>，都有</a:t>
            </a:r>
            <a:r>
              <a:rPr lang="en-US" altLang="zh-CN" dirty="0" smtClean="0"/>
              <a:t> a1=1a</a:t>
            </a:r>
            <a:r>
              <a:rPr lang="zh-CN" altLang="en-US" dirty="0" smtClean="0"/>
              <a:t>成立</a:t>
            </a:r>
            <a:endParaRPr lang="en-US" altLang="zh-CN" dirty="0" smtClean="0"/>
          </a:p>
          <a:p>
            <a:pPr lvl="1"/>
            <a:r>
              <a:rPr lang="en-US" altLang="zh-CN" dirty="0" smtClean="0"/>
              <a:t>(M6) </a:t>
            </a:r>
            <a:r>
              <a:rPr lang="zh-CN" altLang="en-US" dirty="0" smtClean="0">
                <a:solidFill>
                  <a:srgbClr val="FF0000"/>
                </a:solidFill>
              </a:rPr>
              <a:t>无零因子</a:t>
            </a:r>
            <a:r>
              <a:rPr lang="zh-CN" altLang="en-US" dirty="0" smtClean="0"/>
              <a:t>：若元素</a:t>
            </a:r>
            <a:r>
              <a:rPr lang="en-US" altLang="zh-CN" dirty="0" err="1" smtClean="0"/>
              <a:t>a,b</a:t>
            </a:r>
            <a:r>
              <a:rPr lang="zh-CN" altLang="en-US" dirty="0" smtClean="0"/>
              <a:t>满足</a:t>
            </a:r>
            <a:r>
              <a:rPr lang="en-US" altLang="zh-CN" dirty="0" err="1" smtClean="0"/>
              <a:t>ab</a:t>
            </a:r>
            <a:r>
              <a:rPr lang="en-US" altLang="zh-CN" dirty="0" smtClean="0"/>
              <a:t>=0</a:t>
            </a:r>
            <a:r>
              <a:rPr lang="zh-CN" altLang="en-US" dirty="0" smtClean="0"/>
              <a:t>，则必有</a:t>
            </a:r>
            <a:r>
              <a:rPr lang="en-US" altLang="zh-CN" dirty="0" smtClean="0"/>
              <a:t>a=0</a:t>
            </a:r>
            <a:r>
              <a:rPr lang="zh-CN" altLang="en-US" dirty="0" smtClean="0"/>
              <a:t>或</a:t>
            </a:r>
            <a:r>
              <a:rPr lang="en-US" altLang="zh-CN" dirty="0" smtClean="0"/>
              <a:t>b=0</a:t>
            </a: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453331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域</a:t>
            </a:r>
            <a:r>
              <a:rPr lang="en-US" altLang="zh-CN" dirty="0" smtClean="0">
                <a:solidFill>
                  <a:srgbClr val="FF0000"/>
                </a:solidFill>
              </a:rPr>
              <a:t>Field</a:t>
            </a:r>
            <a:r>
              <a:rPr lang="zh-CN" altLang="en-US" dirty="0" smtClean="0"/>
              <a:t>：</a:t>
            </a:r>
            <a:endParaRPr lang="en-US" altLang="zh-CN" dirty="0" smtClean="0"/>
          </a:p>
          <a:p>
            <a:pPr lvl="1">
              <a:buNone/>
            </a:pPr>
            <a:r>
              <a:rPr lang="zh-CN" altLang="en-US" dirty="0" smtClean="0"/>
              <a:t>域</a:t>
            </a:r>
            <a:r>
              <a:rPr lang="en-US" altLang="zh-CN" dirty="0" smtClean="0"/>
              <a:t>F</a:t>
            </a:r>
            <a:r>
              <a:rPr lang="zh-CN" altLang="en-US" dirty="0" smtClean="0"/>
              <a:t>，记作</a:t>
            </a:r>
            <a:r>
              <a:rPr lang="en-US" altLang="zh-CN" dirty="0" smtClean="0"/>
              <a:t>{F,+,×}</a:t>
            </a:r>
            <a:r>
              <a:rPr lang="zh-CN" altLang="en-US" dirty="0" smtClean="0"/>
              <a:t>，定义为满足下列关系的整环：</a:t>
            </a:r>
            <a:endParaRPr lang="en-US" altLang="zh-CN" dirty="0" smtClean="0"/>
          </a:p>
          <a:p>
            <a:pPr lvl="1"/>
            <a:r>
              <a:rPr lang="en-US" altLang="zh-CN" dirty="0" smtClean="0"/>
              <a:t>(M7) </a:t>
            </a:r>
            <a:r>
              <a:rPr lang="zh-CN" altLang="en-US" dirty="0" smtClean="0">
                <a:solidFill>
                  <a:srgbClr val="FF0000"/>
                </a:solidFill>
              </a:rPr>
              <a:t>乘法逆元</a:t>
            </a:r>
            <a:r>
              <a:rPr lang="en-US" altLang="zh-CN" dirty="0" smtClean="0"/>
              <a:t>Multiplicative inverse: </a:t>
            </a:r>
            <a:r>
              <a:rPr lang="zh-CN" altLang="en-US" dirty="0" smtClean="0"/>
              <a:t>对</a:t>
            </a:r>
            <a:r>
              <a:rPr lang="en-US" altLang="zh-CN" dirty="0" smtClean="0"/>
              <a:t>F</a:t>
            </a:r>
            <a:r>
              <a:rPr lang="zh-CN" altLang="en-US" dirty="0" smtClean="0"/>
              <a:t>中每个元素</a:t>
            </a:r>
            <a:r>
              <a:rPr lang="en-US" altLang="zh-CN" dirty="0" smtClean="0"/>
              <a:t>a</a:t>
            </a:r>
            <a:r>
              <a:rPr lang="zh-CN" altLang="en-US" dirty="0" smtClean="0"/>
              <a:t>（除</a:t>
            </a:r>
            <a:r>
              <a:rPr lang="en-US" altLang="zh-CN" dirty="0" smtClean="0"/>
              <a:t>0</a:t>
            </a:r>
            <a:r>
              <a:rPr lang="zh-CN" altLang="en-US" dirty="0" smtClean="0"/>
              <a:t>以外），存在元素</a:t>
            </a:r>
            <a:r>
              <a:rPr lang="en-US" altLang="zh-CN" dirty="0" smtClean="0"/>
              <a:t>a</a:t>
            </a:r>
            <a:r>
              <a:rPr lang="en-US" altLang="zh-CN" baseline="30000" dirty="0" smtClean="0"/>
              <a:t>-1</a:t>
            </a:r>
            <a:r>
              <a:rPr lang="zh-CN" altLang="en-US" dirty="0" smtClean="0"/>
              <a:t>满足</a:t>
            </a:r>
            <a:r>
              <a:rPr lang="en-US" altLang="zh-CN" dirty="0" smtClean="0"/>
              <a:t>aa</a:t>
            </a:r>
            <a:r>
              <a:rPr lang="en-US" altLang="zh-CN" baseline="30000" dirty="0" smtClean="0"/>
              <a:t>-1</a:t>
            </a:r>
            <a:r>
              <a:rPr lang="en-US" altLang="zh-CN" dirty="0" smtClean="0"/>
              <a:t>=(a</a:t>
            </a:r>
            <a:r>
              <a:rPr lang="en-US" altLang="zh-CN" baseline="30000" dirty="0" smtClean="0"/>
              <a:t>-1</a:t>
            </a:r>
            <a:r>
              <a:rPr lang="en-US" altLang="zh-CN" dirty="0" smtClean="0"/>
              <a:t>)a=1</a:t>
            </a:r>
          </a:p>
          <a:p>
            <a:endParaRPr lang="en-US" altLang="zh-CN" dirty="0" smtClean="0"/>
          </a:p>
          <a:p>
            <a:r>
              <a:rPr lang="zh-CN" altLang="en-US" dirty="0" smtClean="0">
                <a:solidFill>
                  <a:srgbClr val="FF0000"/>
                </a:solidFill>
              </a:rPr>
              <a:t>除法</a:t>
            </a:r>
            <a:r>
              <a:rPr lang="zh-CN" altLang="en-US" dirty="0" smtClean="0"/>
              <a:t>：</a:t>
            </a:r>
            <a:endParaRPr lang="en-US" altLang="zh-CN" dirty="0" smtClean="0"/>
          </a:p>
          <a:p>
            <a:pPr lvl="1"/>
            <a:r>
              <a:rPr lang="zh-CN" altLang="en-US" dirty="0" smtClean="0"/>
              <a:t>对</a:t>
            </a:r>
            <a:r>
              <a:rPr lang="en-US" altLang="zh-CN" dirty="0" smtClean="0"/>
              <a:t>F</a:t>
            </a:r>
            <a:r>
              <a:rPr lang="zh-CN" altLang="en-US" dirty="0" smtClean="0"/>
              <a:t>中任意元素</a:t>
            </a:r>
            <a:r>
              <a:rPr lang="en-US" altLang="zh-CN" dirty="0" smtClean="0"/>
              <a:t>a</a:t>
            </a:r>
            <a:r>
              <a:rPr lang="zh-CN" altLang="en-US" dirty="0" smtClean="0"/>
              <a:t>和任意非零元素</a:t>
            </a:r>
            <a:r>
              <a:rPr lang="en-US" altLang="zh-CN" dirty="0" smtClean="0"/>
              <a:t>b</a:t>
            </a:r>
            <a:r>
              <a:rPr lang="zh-CN" altLang="en-US" dirty="0" smtClean="0"/>
              <a:t>，定义为</a:t>
            </a:r>
            <a:r>
              <a:rPr lang="en-US" altLang="zh-CN" dirty="0" smtClean="0"/>
              <a:t>a/b=a(b</a:t>
            </a:r>
            <a:r>
              <a:rPr lang="en-US" altLang="zh-CN" baseline="30000" dirty="0" smtClean="0"/>
              <a:t>-1</a:t>
            </a:r>
            <a:r>
              <a:rPr lang="en-US" altLang="zh-CN" dirty="0" smtClean="0"/>
              <a:t>).</a:t>
            </a:r>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40599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约束关系</a:t>
            </a:r>
            <a:endParaRPr lang="zh-CN" altLang="en-US" dirty="0"/>
          </a:p>
        </p:txBody>
      </p:sp>
      <p:grpSp>
        <p:nvGrpSpPr>
          <p:cNvPr id="19" name="组合 18"/>
          <p:cNvGrpSpPr/>
          <p:nvPr/>
        </p:nvGrpSpPr>
        <p:grpSpPr>
          <a:xfrm>
            <a:off x="714348" y="1500174"/>
            <a:ext cx="7643866" cy="4786346"/>
            <a:chOff x="714348" y="1500174"/>
            <a:chExt cx="7643866" cy="4786346"/>
          </a:xfrm>
        </p:grpSpPr>
        <p:sp>
          <p:nvSpPr>
            <p:cNvPr id="7" name="圆角矩形 6"/>
            <p:cNvSpPr/>
            <p:nvPr/>
          </p:nvSpPr>
          <p:spPr>
            <a:xfrm>
              <a:off x="714348" y="1500174"/>
              <a:ext cx="7643866" cy="4786346"/>
            </a:xfrm>
            <a:prstGeom prst="roundRect">
              <a:avLst/>
            </a:prstGeom>
            <a:solidFill>
              <a:srgbClr val="66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 name="TextBox 7"/>
            <p:cNvSpPr txBox="1"/>
            <p:nvPr/>
          </p:nvSpPr>
          <p:spPr>
            <a:xfrm>
              <a:off x="928663" y="1600130"/>
              <a:ext cx="7286675" cy="400110"/>
            </a:xfrm>
            <a:prstGeom prst="rect">
              <a:avLst/>
            </a:prstGeom>
            <a:noFill/>
          </p:spPr>
          <p:txBody>
            <a:bodyPr wrap="square" rtlCol="0">
              <a:spAutoFit/>
            </a:bodyPr>
            <a:lstStyle/>
            <a:p>
              <a:r>
                <a:rPr lang="zh-CN" altLang="en-US" sz="2000" b="1" dirty="0" smtClean="0">
                  <a:latin typeface="Times New Roman" pitchFamily="18" charset="0"/>
                  <a:cs typeface="Times New Roman" pitchFamily="18" charset="0"/>
                </a:rPr>
                <a:t>群</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A1</a:t>
              </a:r>
              <a:r>
                <a:rPr lang="zh-CN" altLang="en-US" sz="2000" dirty="0" smtClean="0">
                  <a:latin typeface="Times New Roman" pitchFamily="18" charset="0"/>
                  <a:cs typeface="Times New Roman" pitchFamily="18" charset="0"/>
                </a:rPr>
                <a:t>加法封闭；</a:t>
              </a:r>
              <a:r>
                <a:rPr lang="en-US" altLang="zh-CN" sz="2000" dirty="0" smtClean="0">
                  <a:latin typeface="Times New Roman" pitchFamily="18" charset="0"/>
                  <a:cs typeface="Times New Roman" pitchFamily="18" charset="0"/>
                </a:rPr>
                <a:t>A2</a:t>
              </a:r>
              <a:r>
                <a:rPr lang="zh-CN" altLang="en-US" sz="2000" dirty="0" smtClean="0">
                  <a:latin typeface="Times New Roman" pitchFamily="18" charset="0"/>
                  <a:cs typeface="Times New Roman" pitchFamily="18" charset="0"/>
                </a:rPr>
                <a:t>加法结合律；</a:t>
              </a:r>
              <a:r>
                <a:rPr lang="en-US" altLang="zh-CN" sz="2000" dirty="0" smtClean="0">
                  <a:latin typeface="Times New Roman" pitchFamily="18" charset="0"/>
                  <a:cs typeface="Times New Roman" pitchFamily="18" charset="0"/>
                </a:rPr>
                <a:t>A3</a:t>
              </a:r>
              <a:r>
                <a:rPr lang="zh-CN" altLang="en-US" sz="2000" dirty="0" smtClean="0">
                  <a:latin typeface="Times New Roman" pitchFamily="18" charset="0"/>
                  <a:cs typeface="Times New Roman" pitchFamily="18" charset="0"/>
                </a:rPr>
                <a:t>加法单位元；</a:t>
              </a:r>
              <a:r>
                <a:rPr lang="en-US" altLang="zh-CN" sz="2000" dirty="0" smtClean="0">
                  <a:latin typeface="Times New Roman" pitchFamily="18" charset="0"/>
                  <a:cs typeface="Times New Roman" pitchFamily="18" charset="0"/>
                </a:rPr>
                <a:t>A4</a:t>
              </a:r>
              <a:r>
                <a:rPr lang="zh-CN" altLang="en-US" sz="2000" dirty="0" smtClean="0">
                  <a:latin typeface="Times New Roman" pitchFamily="18" charset="0"/>
                  <a:cs typeface="Times New Roman" pitchFamily="18" charset="0"/>
                </a:rPr>
                <a:t>加法逆元</a:t>
              </a:r>
              <a:endParaRPr lang="zh-CN" altLang="en-US" sz="2000" dirty="0">
                <a:latin typeface="Times New Roman" pitchFamily="18" charset="0"/>
                <a:cs typeface="Times New Roman" pitchFamily="18" charset="0"/>
              </a:endParaRPr>
            </a:p>
          </p:txBody>
        </p:sp>
        <p:sp>
          <p:nvSpPr>
            <p:cNvPr id="9" name="圆角矩形 8"/>
            <p:cNvSpPr/>
            <p:nvPr/>
          </p:nvSpPr>
          <p:spPr>
            <a:xfrm>
              <a:off x="928662" y="2000240"/>
              <a:ext cx="6858048" cy="3929090"/>
            </a:xfrm>
            <a:prstGeom prst="roundRect">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 name="TextBox 9"/>
            <p:cNvSpPr txBox="1"/>
            <p:nvPr/>
          </p:nvSpPr>
          <p:spPr>
            <a:xfrm>
              <a:off x="1121879" y="2071678"/>
              <a:ext cx="2807179" cy="400110"/>
            </a:xfrm>
            <a:prstGeom prst="rect">
              <a:avLst/>
            </a:prstGeom>
            <a:noFill/>
          </p:spPr>
          <p:txBody>
            <a:bodyPr wrap="none" rtlCol="0">
              <a:spAutoFit/>
            </a:bodyPr>
            <a:lstStyle/>
            <a:p>
              <a:r>
                <a:rPr lang="zh-CN" altLang="en-US" sz="2000" b="1" dirty="0" smtClean="0">
                  <a:latin typeface="Times New Roman" pitchFamily="18" charset="0"/>
                  <a:cs typeface="Times New Roman" pitchFamily="18" charset="0"/>
                </a:rPr>
                <a:t>交换群</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A5</a:t>
              </a:r>
              <a:r>
                <a:rPr lang="zh-CN" altLang="en-US" sz="2000" dirty="0" smtClean="0">
                  <a:latin typeface="Times New Roman" pitchFamily="18" charset="0"/>
                  <a:cs typeface="Times New Roman" pitchFamily="18" charset="0"/>
                </a:rPr>
                <a:t>加法交换律</a:t>
              </a:r>
              <a:endParaRPr lang="zh-CN" altLang="en-US" sz="2000" dirty="0">
                <a:latin typeface="Times New Roman" pitchFamily="18" charset="0"/>
                <a:cs typeface="Times New Roman" pitchFamily="18" charset="0"/>
              </a:endParaRPr>
            </a:p>
          </p:txBody>
        </p:sp>
        <p:sp>
          <p:nvSpPr>
            <p:cNvPr id="11" name="圆角矩形 10"/>
            <p:cNvSpPr/>
            <p:nvPr/>
          </p:nvSpPr>
          <p:spPr>
            <a:xfrm>
              <a:off x="1142976" y="2500306"/>
              <a:ext cx="6072230" cy="3071834"/>
            </a:xfrm>
            <a:prstGeom prst="roundRect">
              <a:avLst/>
            </a:prstGeom>
            <a:solidFill>
              <a:srgbClr val="CC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TextBox 11"/>
            <p:cNvSpPr txBox="1"/>
            <p:nvPr/>
          </p:nvSpPr>
          <p:spPr>
            <a:xfrm>
              <a:off x="1330163" y="2571744"/>
              <a:ext cx="5424883" cy="400110"/>
            </a:xfrm>
            <a:prstGeom prst="rect">
              <a:avLst/>
            </a:prstGeom>
            <a:noFill/>
          </p:spPr>
          <p:txBody>
            <a:bodyPr wrap="none" rtlCol="0">
              <a:spAutoFit/>
            </a:bodyPr>
            <a:lstStyle/>
            <a:p>
              <a:r>
                <a:rPr lang="zh-CN" altLang="en-US" sz="2000" b="1" dirty="0" smtClean="0">
                  <a:latin typeface="Times New Roman" pitchFamily="18" charset="0"/>
                  <a:cs typeface="Times New Roman" pitchFamily="18" charset="0"/>
                </a:rPr>
                <a:t>环</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M1</a:t>
              </a:r>
              <a:r>
                <a:rPr lang="zh-CN" altLang="en-US" sz="2000" dirty="0" smtClean="0">
                  <a:latin typeface="Times New Roman" pitchFamily="18" charset="0"/>
                  <a:cs typeface="Times New Roman" pitchFamily="18" charset="0"/>
                </a:rPr>
                <a:t>乘法封闭；</a:t>
              </a:r>
              <a:r>
                <a:rPr lang="en-US" altLang="zh-CN" sz="2000" dirty="0" smtClean="0">
                  <a:latin typeface="Times New Roman" pitchFamily="18" charset="0"/>
                  <a:cs typeface="Times New Roman" pitchFamily="18" charset="0"/>
                </a:rPr>
                <a:t>M2</a:t>
              </a:r>
              <a:r>
                <a:rPr lang="zh-CN" altLang="en-US" sz="2000" dirty="0" smtClean="0">
                  <a:latin typeface="Times New Roman" pitchFamily="18" charset="0"/>
                  <a:cs typeface="Times New Roman" pitchFamily="18" charset="0"/>
                </a:rPr>
                <a:t>乘法结合律；</a:t>
              </a:r>
              <a:r>
                <a:rPr lang="en-US" altLang="zh-CN" sz="2000" dirty="0" smtClean="0">
                  <a:latin typeface="Times New Roman" pitchFamily="18" charset="0"/>
                  <a:cs typeface="Times New Roman" pitchFamily="18" charset="0"/>
                </a:rPr>
                <a:t>M3</a:t>
              </a:r>
              <a:r>
                <a:rPr lang="zh-CN" altLang="en-US" sz="2000" dirty="0" smtClean="0">
                  <a:latin typeface="Times New Roman" pitchFamily="18" charset="0"/>
                  <a:cs typeface="Times New Roman" pitchFamily="18" charset="0"/>
                </a:rPr>
                <a:t>分配率</a:t>
              </a:r>
              <a:endParaRPr lang="zh-CN" altLang="en-US" sz="2000" dirty="0">
                <a:latin typeface="Times New Roman" pitchFamily="18" charset="0"/>
                <a:cs typeface="Times New Roman" pitchFamily="18" charset="0"/>
              </a:endParaRPr>
            </a:p>
          </p:txBody>
        </p:sp>
        <p:sp>
          <p:nvSpPr>
            <p:cNvPr id="13" name="圆角矩形 12"/>
            <p:cNvSpPr/>
            <p:nvPr/>
          </p:nvSpPr>
          <p:spPr>
            <a:xfrm>
              <a:off x="1357290" y="3000372"/>
              <a:ext cx="5286412" cy="2214578"/>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4" name="TextBox 13"/>
            <p:cNvSpPr txBox="1"/>
            <p:nvPr/>
          </p:nvSpPr>
          <p:spPr>
            <a:xfrm>
              <a:off x="1535647" y="3071810"/>
              <a:ext cx="2877711" cy="400110"/>
            </a:xfrm>
            <a:prstGeom prst="rect">
              <a:avLst/>
            </a:prstGeom>
            <a:noFill/>
          </p:spPr>
          <p:txBody>
            <a:bodyPr wrap="none" rtlCol="0">
              <a:spAutoFit/>
            </a:bodyPr>
            <a:lstStyle/>
            <a:p>
              <a:r>
                <a:rPr lang="zh-CN" altLang="en-US" sz="2000" b="1" dirty="0" smtClean="0">
                  <a:latin typeface="Times New Roman" pitchFamily="18" charset="0"/>
                  <a:cs typeface="Times New Roman" pitchFamily="18" charset="0"/>
                </a:rPr>
                <a:t>交换环</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M4</a:t>
              </a:r>
              <a:r>
                <a:rPr lang="zh-CN" altLang="en-US" sz="2000" dirty="0" smtClean="0">
                  <a:latin typeface="Times New Roman" pitchFamily="18" charset="0"/>
                  <a:cs typeface="Times New Roman" pitchFamily="18" charset="0"/>
                </a:rPr>
                <a:t>乘法交换律</a:t>
              </a:r>
              <a:endParaRPr lang="zh-CN" altLang="en-US" sz="2000" dirty="0">
                <a:latin typeface="Times New Roman" pitchFamily="18" charset="0"/>
                <a:cs typeface="Times New Roman" pitchFamily="18" charset="0"/>
              </a:endParaRPr>
            </a:p>
          </p:txBody>
        </p:sp>
        <p:sp>
          <p:nvSpPr>
            <p:cNvPr id="15" name="圆角矩形 14"/>
            <p:cNvSpPr/>
            <p:nvPr/>
          </p:nvSpPr>
          <p:spPr>
            <a:xfrm>
              <a:off x="1571604" y="3500438"/>
              <a:ext cx="4500594" cy="1357322"/>
            </a:xfrm>
            <a:prstGeom prst="roundRect">
              <a:avLst/>
            </a:prstGeom>
            <a:solidFill>
              <a:srgbClr val="FF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15"/>
            <p:cNvSpPr txBox="1"/>
            <p:nvPr/>
          </p:nvSpPr>
          <p:spPr>
            <a:xfrm>
              <a:off x="1704655" y="3571876"/>
              <a:ext cx="4280339" cy="400110"/>
            </a:xfrm>
            <a:prstGeom prst="rect">
              <a:avLst/>
            </a:prstGeom>
            <a:noFill/>
          </p:spPr>
          <p:txBody>
            <a:bodyPr wrap="none" rtlCol="0">
              <a:spAutoFit/>
            </a:bodyPr>
            <a:lstStyle/>
            <a:p>
              <a:r>
                <a:rPr lang="zh-CN" altLang="en-US" sz="2000" b="1" dirty="0" smtClean="0">
                  <a:latin typeface="Times New Roman" pitchFamily="18" charset="0"/>
                  <a:cs typeface="Times New Roman" pitchFamily="18" charset="0"/>
                </a:rPr>
                <a:t>整环</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M5</a:t>
              </a:r>
              <a:r>
                <a:rPr lang="zh-CN" altLang="en-US" sz="2000" dirty="0" smtClean="0">
                  <a:latin typeface="Times New Roman" pitchFamily="18" charset="0"/>
                  <a:cs typeface="Times New Roman" pitchFamily="18" charset="0"/>
                </a:rPr>
                <a:t>乘法单位元；</a:t>
              </a:r>
              <a:r>
                <a:rPr lang="en-US" altLang="zh-CN" sz="2000" dirty="0" smtClean="0">
                  <a:latin typeface="Times New Roman" pitchFamily="18" charset="0"/>
                  <a:cs typeface="Times New Roman" pitchFamily="18" charset="0"/>
                </a:rPr>
                <a:t>M6</a:t>
              </a:r>
              <a:r>
                <a:rPr lang="zh-CN" altLang="en-US" sz="2000" dirty="0" smtClean="0">
                  <a:latin typeface="Times New Roman" pitchFamily="18" charset="0"/>
                  <a:cs typeface="Times New Roman" pitchFamily="18" charset="0"/>
                </a:rPr>
                <a:t>无零因子</a:t>
              </a:r>
              <a:endParaRPr lang="zh-CN" altLang="en-US" sz="2000" dirty="0">
                <a:latin typeface="Times New Roman" pitchFamily="18" charset="0"/>
                <a:cs typeface="Times New Roman" pitchFamily="18" charset="0"/>
              </a:endParaRPr>
            </a:p>
          </p:txBody>
        </p:sp>
        <p:sp>
          <p:nvSpPr>
            <p:cNvPr id="17" name="圆角矩形 16"/>
            <p:cNvSpPr/>
            <p:nvPr/>
          </p:nvSpPr>
          <p:spPr>
            <a:xfrm>
              <a:off x="1785918" y="4000504"/>
              <a:ext cx="3786214" cy="571504"/>
            </a:xfrm>
            <a:prstGeom prst="roundRect">
              <a:avLst/>
            </a:prstGeom>
            <a:solidFill>
              <a:srgbClr val="FF99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7"/>
            <p:cNvSpPr txBox="1"/>
            <p:nvPr/>
          </p:nvSpPr>
          <p:spPr>
            <a:xfrm>
              <a:off x="1928794" y="4071942"/>
              <a:ext cx="2103461" cy="400110"/>
            </a:xfrm>
            <a:prstGeom prst="rect">
              <a:avLst/>
            </a:prstGeom>
            <a:noFill/>
          </p:spPr>
          <p:txBody>
            <a:bodyPr wrap="none" rtlCol="0">
              <a:spAutoFit/>
            </a:bodyPr>
            <a:lstStyle/>
            <a:p>
              <a:r>
                <a:rPr lang="zh-CN" altLang="en-US" sz="2000" b="1" dirty="0" smtClean="0">
                  <a:latin typeface="Times New Roman" pitchFamily="18" charset="0"/>
                  <a:cs typeface="Times New Roman" pitchFamily="18" charset="0"/>
                </a:rPr>
                <a:t>域</a:t>
              </a:r>
              <a:r>
                <a:rPr lang="zh-CN" altLang="en-US" sz="2000" dirty="0" smtClean="0">
                  <a:latin typeface="Times New Roman" pitchFamily="18" charset="0"/>
                  <a:cs typeface="Times New Roman" pitchFamily="18" charset="0"/>
                </a:rPr>
                <a:t>：</a:t>
              </a:r>
              <a:r>
                <a:rPr lang="en-US" altLang="zh-CN" sz="2000" dirty="0" smtClean="0">
                  <a:latin typeface="Times New Roman" pitchFamily="18" charset="0"/>
                  <a:cs typeface="Times New Roman" pitchFamily="18" charset="0"/>
                </a:rPr>
                <a:t>M7</a:t>
              </a:r>
              <a:r>
                <a:rPr lang="zh-CN" altLang="en-US" sz="2000" dirty="0" smtClean="0">
                  <a:latin typeface="Times New Roman" pitchFamily="18" charset="0"/>
                  <a:cs typeface="Times New Roman" pitchFamily="18" charset="0"/>
                </a:rPr>
                <a:t>乘法逆元</a:t>
              </a:r>
              <a:endParaRPr lang="zh-CN" altLang="en-US" sz="2000" dirty="0">
                <a:latin typeface="Times New Roman" pitchFamily="18" charset="0"/>
                <a:cs typeface="Times New Roman" pitchFamily="18" charset="0"/>
              </a:endParaRPr>
            </a:p>
          </p:txBody>
        </p:sp>
      </p:gr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4D5C3986-FA80-4EE7-9FDC-15A4E8531ED7}" type="slidenum">
              <a:rPr lang="zh-CN" altLang="en-US" smtClean="0"/>
              <a:pPr>
                <a:defRPr/>
              </a:pPr>
              <a:t>49</a:t>
            </a:fld>
            <a:endParaRPr lang="en-US" altLang="zh-CN" dirty="0"/>
          </a:p>
        </p:txBody>
      </p:sp>
      <p:sp>
        <p:nvSpPr>
          <p:cNvPr id="20" name="流程图: 可选过程 19">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21" name="流程图: 可选过程 20">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22" name="流程图: 可选过程 21">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23" name="流程图: 可选过程 22">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4" name="流程图: 可选过程 23">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9375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理想分组密码</a:t>
            </a:r>
            <a:endParaRPr lang="zh-CN" altLang="en-US" dirty="0"/>
          </a:p>
        </p:txBody>
      </p:sp>
      <p:sp>
        <p:nvSpPr>
          <p:cNvPr id="3" name="内容占位符 2"/>
          <p:cNvSpPr>
            <a:spLocks noGrp="1"/>
          </p:cNvSpPr>
          <p:nvPr>
            <p:ph idx="1"/>
          </p:nvPr>
        </p:nvSpPr>
        <p:spPr/>
        <p:txBody>
          <a:bodyPr/>
          <a:lstStyle/>
          <a:p>
            <a:r>
              <a:rPr lang="en-AU" altLang="zh-CN" dirty="0" smtClean="0"/>
              <a:t>n</a:t>
            </a:r>
            <a:r>
              <a:rPr lang="zh-CN" altLang="en-AU" dirty="0" smtClean="0"/>
              <a:t>比特的明文分组，</a:t>
            </a:r>
            <a:r>
              <a:rPr lang="zh-CN" altLang="en-US" dirty="0" smtClean="0"/>
              <a:t>加密</a:t>
            </a:r>
            <a:r>
              <a:rPr lang="zh-CN" altLang="en-AU" dirty="0" smtClean="0"/>
              <a:t>产生</a:t>
            </a:r>
            <a:r>
              <a:rPr lang="en-AU" altLang="zh-CN" dirty="0" smtClean="0"/>
              <a:t>n</a:t>
            </a:r>
            <a:r>
              <a:rPr lang="zh-CN" altLang="en-AU" dirty="0" smtClean="0"/>
              <a:t>比特的密文分组</a:t>
            </a:r>
            <a:endParaRPr lang="en-US" altLang="zh-CN" dirty="0" smtClean="0"/>
          </a:p>
          <a:p>
            <a:pPr lvl="1"/>
            <a:r>
              <a:rPr lang="en-AU" altLang="zh-CN" dirty="0" smtClean="0"/>
              <a:t>2</a:t>
            </a:r>
            <a:r>
              <a:rPr lang="en-AU" altLang="zh-CN" baseline="36000" dirty="0" smtClean="0"/>
              <a:t>n</a:t>
            </a:r>
            <a:r>
              <a:rPr lang="zh-CN" altLang="en-AU" dirty="0" smtClean="0"/>
              <a:t>个不同的明文分组，</a:t>
            </a:r>
            <a:r>
              <a:rPr lang="zh-CN" altLang="en-US" dirty="0"/>
              <a:t>各自</a:t>
            </a:r>
            <a:r>
              <a:rPr lang="zh-CN" altLang="en-AU" dirty="0" smtClean="0"/>
              <a:t>产生</a:t>
            </a:r>
            <a:r>
              <a:rPr lang="en-US" altLang="zh-CN" dirty="0" smtClean="0"/>
              <a:t>2</a:t>
            </a:r>
            <a:r>
              <a:rPr lang="en-US" altLang="zh-CN" baseline="30000" dirty="0" smtClean="0"/>
              <a:t>n</a:t>
            </a:r>
            <a:r>
              <a:rPr lang="zh-CN" altLang="en-US" dirty="0" smtClean="0"/>
              <a:t>个</a:t>
            </a:r>
            <a:r>
              <a:rPr lang="zh-CN" altLang="en-AU" dirty="0" smtClean="0"/>
              <a:t>唯一的密文分组</a:t>
            </a:r>
            <a:endParaRPr lang="en-US" altLang="zh-CN" dirty="0" smtClean="0"/>
          </a:p>
          <a:p>
            <a:pPr lvl="1"/>
            <a:r>
              <a:rPr lang="zh-CN" altLang="en-US" dirty="0" smtClean="0"/>
              <a:t>本质上是一个巨大的代换表</a:t>
            </a:r>
            <a:endParaRPr lang="en-US" altLang="zh-CN" dirty="0" smtClean="0"/>
          </a:p>
          <a:p>
            <a:r>
              <a:rPr lang="zh-CN" altLang="en-US" dirty="0" smtClean="0"/>
              <a:t>例：</a:t>
            </a:r>
            <a:endParaRPr lang="zh-CN" altLang="en-AU" dirty="0"/>
          </a:p>
        </p:txBody>
      </p:sp>
      <p:pic>
        <p:nvPicPr>
          <p:cNvPr id="1027" name="Picture 3"/>
          <p:cNvPicPr>
            <a:picLocks noChangeAspect="1" noChangeArrowheads="1"/>
          </p:cNvPicPr>
          <p:nvPr/>
        </p:nvPicPr>
        <p:blipFill>
          <a:blip r:embed="rId2" cstate="print"/>
          <a:srcRect/>
          <a:stretch>
            <a:fillRect/>
          </a:stretch>
        </p:blipFill>
        <p:spPr bwMode="auto">
          <a:xfrm>
            <a:off x="1619672" y="2783541"/>
            <a:ext cx="4714907" cy="3624968"/>
          </a:xfrm>
          <a:prstGeom prst="rect">
            <a:avLst/>
          </a:prstGeom>
          <a:noFill/>
          <a:ln w="9525">
            <a:noFill/>
            <a:miter lim="800000"/>
            <a:headEnd/>
            <a:tailEnd/>
          </a:ln>
          <a:effectLst/>
        </p:spPr>
      </p:pic>
      <p:sp>
        <p:nvSpPr>
          <p:cNvPr id="4" name="TextBox 3"/>
          <p:cNvSpPr txBox="1"/>
          <p:nvPr/>
        </p:nvSpPr>
        <p:spPr>
          <a:xfrm>
            <a:off x="6660232" y="3244334"/>
            <a:ext cx="1167307" cy="400110"/>
          </a:xfrm>
          <a:prstGeom prst="rect">
            <a:avLst/>
          </a:prstGeom>
          <a:noFill/>
        </p:spPr>
        <p:txBody>
          <a:bodyPr wrap="none" rtlCol="0">
            <a:spAutoFit/>
          </a:bodyPr>
          <a:lstStyle/>
          <a:p>
            <a:r>
              <a:rPr lang="en-US" altLang="zh-CN" sz="2000" dirty="0" smtClean="0">
                <a:latin typeface="楷体" pitchFamily="49" charset="-122"/>
                <a:ea typeface="楷体" pitchFamily="49" charset="-122"/>
              </a:rPr>
              <a:t>2</a:t>
            </a:r>
            <a:r>
              <a:rPr lang="en-US" altLang="zh-CN" sz="2000" baseline="30000" dirty="0" smtClean="0">
                <a:latin typeface="楷体" pitchFamily="49" charset="-122"/>
                <a:ea typeface="楷体" pitchFamily="49" charset="-122"/>
              </a:rPr>
              <a:t>4</a:t>
            </a:r>
            <a:r>
              <a:rPr lang="zh-CN" altLang="en-US" sz="2000" dirty="0" smtClean="0">
                <a:latin typeface="楷体" pitchFamily="49" charset="-122"/>
                <a:ea typeface="楷体" pitchFamily="49" charset="-122"/>
              </a:rPr>
              <a:t>个明文</a:t>
            </a:r>
            <a:endParaRPr lang="zh-CN" altLang="en-US" sz="2000" dirty="0">
              <a:latin typeface="楷体" pitchFamily="49" charset="-122"/>
              <a:ea typeface="楷体" pitchFamily="49" charset="-122"/>
            </a:endParaRPr>
          </a:p>
        </p:txBody>
      </p:sp>
      <p:sp>
        <p:nvSpPr>
          <p:cNvPr id="7" name="TextBox 6"/>
          <p:cNvSpPr txBox="1"/>
          <p:nvPr/>
        </p:nvSpPr>
        <p:spPr>
          <a:xfrm>
            <a:off x="6661213" y="4196206"/>
            <a:ext cx="1511187" cy="707886"/>
          </a:xfrm>
          <a:prstGeom prst="rect">
            <a:avLst/>
          </a:prstGeom>
          <a:noFill/>
        </p:spPr>
        <p:txBody>
          <a:bodyPr wrap="square" rtlCol="0">
            <a:spAutoFit/>
          </a:bodyPr>
          <a:lstStyle/>
          <a:p>
            <a:r>
              <a:rPr lang="zh-CN" altLang="en-US" sz="2000" dirty="0" smtClean="0">
                <a:latin typeface="楷体" pitchFamily="49" charset="-122"/>
                <a:ea typeface="楷体" pitchFamily="49" charset="-122"/>
              </a:rPr>
              <a:t>每个映射用</a:t>
            </a:r>
            <a:r>
              <a:rPr lang="en-US" altLang="zh-CN" sz="2000" dirty="0" smtClean="0">
                <a:latin typeface="楷体" pitchFamily="49" charset="-122"/>
                <a:ea typeface="楷体" pitchFamily="49" charset="-122"/>
              </a:rPr>
              <a:t>4</a:t>
            </a:r>
            <a:r>
              <a:rPr lang="zh-CN" altLang="en-US" sz="2000" dirty="0">
                <a:latin typeface="楷体" pitchFamily="49" charset="-122"/>
                <a:ea typeface="楷体" pitchFamily="49" charset="-122"/>
              </a:rPr>
              <a:t>比特</a:t>
            </a:r>
            <a:r>
              <a:rPr lang="zh-CN" altLang="en-US" sz="2000" dirty="0" smtClean="0">
                <a:latin typeface="楷体" pitchFamily="49" charset="-122"/>
                <a:ea typeface="楷体" pitchFamily="49" charset="-122"/>
              </a:rPr>
              <a:t>描述</a:t>
            </a:r>
            <a:endParaRPr lang="zh-CN" altLang="en-US" sz="2000" dirty="0">
              <a:latin typeface="楷体" pitchFamily="49" charset="-122"/>
              <a:ea typeface="楷体" pitchFamily="49" charset="-12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5</a:t>
            </a:fld>
            <a:endParaRPr lang="en-US" altLang="zh-CN" dirty="0"/>
          </a:p>
        </p:txBody>
      </p:sp>
      <p:sp>
        <p:nvSpPr>
          <p:cNvPr id="9" name="流程图: 可选过程 8">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10" name="流程图: 可选过程 9">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1" name="流程图: 可选过程 10">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2" name="流程图: 可选过程 11">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3" name="流程图: 可选过程 12">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714206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二、模运算</a:t>
            </a:r>
            <a:endParaRPr lang="zh-CN" altLang="en-US" dirty="0"/>
          </a:p>
        </p:txBody>
      </p:sp>
      <p:sp>
        <p:nvSpPr>
          <p:cNvPr id="3" name="内容占位符 2"/>
          <p:cNvSpPr>
            <a:spLocks noGrp="1"/>
          </p:cNvSpPr>
          <p:nvPr>
            <p:ph idx="1"/>
          </p:nvPr>
        </p:nvSpPr>
        <p:spPr/>
        <p:txBody>
          <a:bodyPr/>
          <a:lstStyle/>
          <a:p>
            <a:r>
              <a:rPr lang="zh-CN" altLang="en-US" dirty="0" smtClean="0"/>
              <a:t>给定任意正整数</a:t>
            </a:r>
            <a:r>
              <a:rPr lang="en-US" altLang="zh-CN" dirty="0" smtClean="0"/>
              <a:t>n</a:t>
            </a:r>
            <a:r>
              <a:rPr lang="zh-CN" altLang="en-US" dirty="0" smtClean="0"/>
              <a:t>和</a:t>
            </a:r>
            <a:r>
              <a:rPr lang="en-US" altLang="zh-CN" dirty="0" smtClean="0"/>
              <a:t>a</a:t>
            </a:r>
            <a:r>
              <a:rPr lang="zh-CN" altLang="en-US" dirty="0" smtClean="0"/>
              <a:t>，用</a:t>
            </a:r>
            <a:r>
              <a:rPr lang="en-US" altLang="zh-CN" dirty="0" smtClean="0"/>
              <a:t>a</a:t>
            </a:r>
            <a:r>
              <a:rPr lang="zh-CN" altLang="en-US" dirty="0" smtClean="0"/>
              <a:t>除以</a:t>
            </a:r>
            <a:r>
              <a:rPr lang="en-US" altLang="zh-CN" dirty="0" smtClean="0"/>
              <a:t>n</a:t>
            </a:r>
            <a:r>
              <a:rPr lang="zh-CN" altLang="en-US" dirty="0" smtClean="0"/>
              <a:t>，得到的商</a:t>
            </a:r>
            <a:r>
              <a:rPr lang="en-US" altLang="zh-CN" dirty="0" smtClean="0"/>
              <a:t>q</a:t>
            </a:r>
            <a:r>
              <a:rPr lang="zh-CN" altLang="en-US" dirty="0" smtClean="0"/>
              <a:t>和余数</a:t>
            </a:r>
            <a:r>
              <a:rPr lang="en-US" altLang="zh-CN" dirty="0" smtClean="0"/>
              <a:t>r</a:t>
            </a:r>
            <a:r>
              <a:rPr lang="zh-CN" altLang="en-US" dirty="0" smtClean="0"/>
              <a:t>满足如下关系：</a:t>
            </a:r>
            <a:endParaRPr lang="en-US" altLang="zh-CN" dirty="0" smtClean="0"/>
          </a:p>
          <a:p>
            <a:pPr lvl="1"/>
            <a:r>
              <a:rPr lang="en-US" altLang="zh-CN" dirty="0" smtClean="0">
                <a:cs typeface="Times New Roman" pitchFamily="18" charset="0"/>
              </a:rPr>
              <a:t>a=</a:t>
            </a:r>
            <a:r>
              <a:rPr lang="en-US" altLang="zh-CN" dirty="0" err="1" smtClean="0">
                <a:cs typeface="Times New Roman" pitchFamily="18" charset="0"/>
              </a:rPr>
              <a:t>qn</a:t>
            </a:r>
            <a:r>
              <a:rPr lang="en-US" altLang="zh-CN" dirty="0" smtClean="0">
                <a:cs typeface="Times New Roman" pitchFamily="18" charset="0"/>
              </a:rPr>
              <a:t> + r  0≤r&lt;n; q=</a:t>
            </a:r>
            <a:r>
              <a:rPr lang="zh-CN" altLang="en-US" dirty="0" smtClean="0">
                <a:ea typeface="宋体"/>
                <a:cs typeface="Times New Roman" pitchFamily="18" charset="0"/>
                <a:sym typeface="Symbol"/>
              </a:rPr>
              <a:t></a:t>
            </a:r>
            <a:r>
              <a:rPr lang="en-US" altLang="zh-CN" dirty="0" smtClean="0">
                <a:cs typeface="Times New Roman" pitchFamily="18" charset="0"/>
              </a:rPr>
              <a:t>a/n</a:t>
            </a:r>
            <a:r>
              <a:rPr lang="zh-CN" altLang="en-US" dirty="0" smtClean="0">
                <a:ea typeface="宋体"/>
                <a:cs typeface="Times New Roman" pitchFamily="18" charset="0"/>
                <a:sym typeface="Symbol"/>
              </a:rPr>
              <a:t></a:t>
            </a:r>
            <a:endParaRPr lang="en-US" altLang="zh-CN" dirty="0" smtClean="0">
              <a:latin typeface="仿宋_GB2312"/>
              <a:ea typeface="仿宋_GB2312"/>
              <a:cs typeface="Times New Roman" pitchFamily="18" charset="0"/>
            </a:endParaRPr>
          </a:p>
          <a:p>
            <a:pPr lvl="1"/>
            <a:r>
              <a:rPr lang="zh-CN" altLang="en-US" dirty="0" smtClean="0">
                <a:ea typeface="宋体"/>
                <a:cs typeface="Times New Roman" pitchFamily="18" charset="0"/>
                <a:sym typeface="Symbol"/>
              </a:rPr>
              <a:t></a:t>
            </a:r>
            <a:r>
              <a:rPr lang="en-US" altLang="zh-CN" dirty="0" smtClean="0">
                <a:ea typeface="宋体"/>
                <a:cs typeface="Times New Roman" pitchFamily="18" charset="0"/>
                <a:sym typeface="Symbol"/>
              </a:rPr>
              <a:t>x</a:t>
            </a:r>
            <a:r>
              <a:rPr lang="zh-CN" altLang="en-US" dirty="0" smtClean="0">
                <a:ea typeface="宋体"/>
                <a:cs typeface="Times New Roman" pitchFamily="18" charset="0"/>
                <a:sym typeface="Symbol"/>
              </a:rPr>
              <a:t></a:t>
            </a:r>
            <a:r>
              <a:rPr lang="zh-CN" altLang="en-US" dirty="0" smtClean="0"/>
              <a:t>表示小于等于</a:t>
            </a:r>
            <a:r>
              <a:rPr lang="en-US" altLang="zh-CN" dirty="0" smtClean="0"/>
              <a:t>x</a:t>
            </a:r>
            <a:r>
              <a:rPr lang="zh-CN" altLang="en-US" dirty="0" smtClean="0"/>
              <a:t>的最大整数</a:t>
            </a:r>
            <a:endParaRPr lang="zh-CN" altLang="en-US" dirty="0" smtClean="0">
              <a:latin typeface="黑体" pitchFamily="2" charset="-122"/>
            </a:endParaRPr>
          </a:p>
          <a:p>
            <a:pPr lvl="1"/>
            <a:endParaRPr lang="en-US" altLang="zh-CN" sz="2400" dirty="0" smtClean="0"/>
          </a:p>
          <a:p>
            <a:pPr lvl="1"/>
            <a:endParaRPr lang="en-US" altLang="zh-CN" dirty="0" smtClean="0"/>
          </a:p>
          <a:p>
            <a:pPr lvl="1"/>
            <a:endParaRPr lang="en-US" altLang="zh-CN" sz="2400" dirty="0" smtClean="0"/>
          </a:p>
          <a:p>
            <a:pPr lvl="1"/>
            <a:endParaRPr lang="en-US" altLang="zh-CN" sz="2400" dirty="0" smtClean="0"/>
          </a:p>
          <a:p>
            <a:pPr lvl="1"/>
            <a:r>
              <a:rPr lang="zh-CN" altLang="en-US" dirty="0" smtClean="0"/>
              <a:t>例</a:t>
            </a:r>
            <a:r>
              <a:rPr lang="en-US" altLang="zh-CN" dirty="0" smtClean="0"/>
              <a:t>: 11=1×7+4, r=4;</a:t>
            </a:r>
          </a:p>
          <a:p>
            <a:pPr marL="457200" lvl="1" indent="0">
              <a:buNone/>
            </a:pPr>
            <a:r>
              <a:rPr lang="en-US" altLang="zh-CN" dirty="0" smtClean="0"/>
              <a:t>      -11=(-2)×7+3, r=3</a:t>
            </a:r>
            <a:endParaRPr lang="zh-CN" altLang="en-US" dirty="0" smtClean="0"/>
          </a:p>
        </p:txBody>
      </p:sp>
      <p:grpSp>
        <p:nvGrpSpPr>
          <p:cNvPr id="33" name="组合 32"/>
          <p:cNvGrpSpPr/>
          <p:nvPr/>
        </p:nvGrpSpPr>
        <p:grpSpPr>
          <a:xfrm>
            <a:off x="571472" y="3356992"/>
            <a:ext cx="7955937" cy="1328804"/>
            <a:chOff x="642910" y="4714884"/>
            <a:chExt cx="7955937" cy="1328804"/>
          </a:xfrm>
        </p:grpSpPr>
        <p:cxnSp>
          <p:nvCxnSpPr>
            <p:cNvPr id="8" name="直接连接符 7"/>
            <p:cNvCxnSpPr/>
            <p:nvPr/>
          </p:nvCxnSpPr>
          <p:spPr>
            <a:xfrm>
              <a:off x="785786" y="5214950"/>
              <a:ext cx="7572428" cy="158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642910" y="5214950"/>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858018"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1072332"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1858150"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3072596"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4287042"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6787372"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8001818"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57356" y="4714884"/>
              <a:ext cx="31290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n</a:t>
              </a:r>
              <a:endParaRPr lang="zh-CN" altLang="en-US" sz="2000" dirty="0">
                <a:latin typeface="Times New Roman" pitchFamily="18" charset="0"/>
                <a:cs typeface="Times New Roman" pitchFamily="18" charset="0"/>
              </a:endParaRPr>
            </a:p>
          </p:txBody>
        </p:sp>
        <p:sp>
          <p:nvSpPr>
            <p:cNvPr id="21" name="TextBox 20"/>
            <p:cNvSpPr txBox="1"/>
            <p:nvPr/>
          </p:nvSpPr>
          <p:spPr>
            <a:xfrm>
              <a:off x="3000364" y="4714884"/>
              <a:ext cx="44114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2n</a:t>
              </a:r>
              <a:endParaRPr lang="zh-CN" altLang="en-US" sz="2000" dirty="0">
                <a:latin typeface="Times New Roman" pitchFamily="18" charset="0"/>
                <a:cs typeface="Times New Roman" pitchFamily="18" charset="0"/>
              </a:endParaRPr>
            </a:p>
          </p:txBody>
        </p:sp>
        <p:sp>
          <p:nvSpPr>
            <p:cNvPr id="22" name="TextBox 21"/>
            <p:cNvSpPr txBox="1"/>
            <p:nvPr/>
          </p:nvSpPr>
          <p:spPr>
            <a:xfrm>
              <a:off x="4214810" y="4714884"/>
              <a:ext cx="44114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3n</a:t>
              </a:r>
              <a:endParaRPr lang="zh-CN" altLang="en-US" sz="2000" dirty="0">
                <a:latin typeface="Times New Roman" pitchFamily="18" charset="0"/>
                <a:cs typeface="Times New Roman" pitchFamily="18" charset="0"/>
              </a:endParaRPr>
            </a:p>
          </p:txBody>
        </p:sp>
        <p:sp>
          <p:nvSpPr>
            <p:cNvPr id="23" name="TextBox 22"/>
            <p:cNvSpPr txBox="1"/>
            <p:nvPr/>
          </p:nvSpPr>
          <p:spPr>
            <a:xfrm>
              <a:off x="6715140" y="4714884"/>
              <a:ext cx="441146" cy="400110"/>
            </a:xfrm>
            <a:prstGeom prst="rect">
              <a:avLst/>
            </a:prstGeom>
            <a:noFill/>
          </p:spPr>
          <p:txBody>
            <a:bodyPr wrap="none" rtlCol="0">
              <a:spAutoFit/>
            </a:bodyPr>
            <a:lstStyle/>
            <a:p>
              <a:r>
                <a:rPr lang="en-US" altLang="zh-CN" sz="2000" dirty="0" err="1" smtClean="0">
                  <a:latin typeface="Times New Roman" pitchFamily="18" charset="0"/>
                  <a:cs typeface="Times New Roman" pitchFamily="18" charset="0"/>
                </a:rPr>
                <a:t>qn</a:t>
              </a:r>
              <a:endParaRPr lang="zh-CN" altLang="en-US" sz="2000" dirty="0">
                <a:latin typeface="Times New Roman" pitchFamily="18" charset="0"/>
                <a:cs typeface="Times New Roman" pitchFamily="18" charset="0"/>
              </a:endParaRPr>
            </a:p>
          </p:txBody>
        </p:sp>
        <p:sp>
          <p:nvSpPr>
            <p:cNvPr id="24" name="TextBox 23"/>
            <p:cNvSpPr txBox="1"/>
            <p:nvPr/>
          </p:nvSpPr>
          <p:spPr>
            <a:xfrm>
              <a:off x="7715272" y="4714884"/>
              <a:ext cx="88357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(q+1)n</a:t>
              </a:r>
              <a:endParaRPr lang="zh-CN" altLang="en-US" sz="2000" dirty="0">
                <a:latin typeface="Times New Roman" pitchFamily="18" charset="0"/>
                <a:cs typeface="Times New Roman" pitchFamily="18" charset="0"/>
              </a:endParaRPr>
            </a:p>
          </p:txBody>
        </p:sp>
        <p:cxnSp>
          <p:nvCxnSpPr>
            <p:cNvPr id="25" name="直接连接符 24"/>
            <p:cNvCxnSpPr/>
            <p:nvPr/>
          </p:nvCxnSpPr>
          <p:spPr>
            <a:xfrm rot="5400000">
              <a:off x="7287438" y="5214156"/>
              <a:ext cx="285752" cy="15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2910" y="5286388"/>
              <a:ext cx="31290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0</a:t>
              </a:r>
              <a:endParaRPr lang="zh-CN" altLang="en-US" sz="2000" dirty="0">
                <a:latin typeface="Times New Roman" pitchFamily="18" charset="0"/>
                <a:cs typeface="Times New Roman" pitchFamily="18" charset="0"/>
              </a:endParaRPr>
            </a:p>
          </p:txBody>
        </p:sp>
        <p:sp>
          <p:nvSpPr>
            <p:cNvPr id="27" name="TextBox 26"/>
            <p:cNvSpPr txBox="1"/>
            <p:nvPr/>
          </p:nvSpPr>
          <p:spPr>
            <a:xfrm>
              <a:off x="857224" y="5286388"/>
              <a:ext cx="31290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1</a:t>
              </a:r>
              <a:endParaRPr lang="zh-CN" altLang="en-US" sz="2000" dirty="0">
                <a:latin typeface="Times New Roman" pitchFamily="18" charset="0"/>
                <a:cs typeface="Times New Roman" pitchFamily="18" charset="0"/>
              </a:endParaRPr>
            </a:p>
          </p:txBody>
        </p:sp>
        <p:sp>
          <p:nvSpPr>
            <p:cNvPr id="28" name="TextBox 27"/>
            <p:cNvSpPr txBox="1"/>
            <p:nvPr/>
          </p:nvSpPr>
          <p:spPr>
            <a:xfrm>
              <a:off x="1071538" y="5286388"/>
              <a:ext cx="31290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2</a:t>
              </a:r>
              <a:endParaRPr lang="zh-CN" altLang="en-US" sz="2000" dirty="0">
                <a:latin typeface="Times New Roman" pitchFamily="18" charset="0"/>
                <a:cs typeface="Times New Roman" pitchFamily="18" charset="0"/>
              </a:endParaRPr>
            </a:p>
          </p:txBody>
        </p:sp>
        <p:sp>
          <p:nvSpPr>
            <p:cNvPr id="29" name="TextBox 28"/>
            <p:cNvSpPr txBox="1"/>
            <p:nvPr/>
          </p:nvSpPr>
          <p:spPr>
            <a:xfrm>
              <a:off x="7286644" y="4714884"/>
              <a:ext cx="298480"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a</a:t>
              </a:r>
              <a:endParaRPr lang="zh-CN" altLang="en-US" sz="2000" dirty="0">
                <a:latin typeface="Times New Roman" pitchFamily="18" charset="0"/>
                <a:cs typeface="Times New Roman" pitchFamily="18" charset="0"/>
              </a:endParaRPr>
            </a:p>
          </p:txBody>
        </p:sp>
        <p:sp>
          <p:nvSpPr>
            <p:cNvPr id="31" name="右大括号 30"/>
            <p:cNvSpPr/>
            <p:nvPr/>
          </p:nvSpPr>
          <p:spPr>
            <a:xfrm rot="16200000" flipH="1">
              <a:off x="7072330" y="5357827"/>
              <a:ext cx="214314" cy="500066"/>
            </a:xfrm>
            <a:prstGeom prst="rightBrace">
              <a:avLst>
                <a:gd name="adj1" fmla="val 59827"/>
                <a:gd name="adj2" fmla="val 50000"/>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TextBox 31"/>
            <p:cNvSpPr txBox="1"/>
            <p:nvPr/>
          </p:nvSpPr>
          <p:spPr>
            <a:xfrm>
              <a:off x="7072330" y="5643578"/>
              <a:ext cx="269626"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a:t>
              </a:r>
              <a:endParaRPr lang="zh-CN" altLang="en-US" sz="2000" dirty="0">
                <a:latin typeface="Times New Roman" pitchFamily="18" charset="0"/>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30" name="流程图: 可选过程 29">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34" name="流程图: 可选过程 33">
            <a:hlinkClick r:id="rId4"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35" name="流程图: 可选过程 34">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36" name="流程图: 可选过程 35">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37" name="流程图: 可选过程 36">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0738902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同余 </a:t>
            </a:r>
            <a:r>
              <a:rPr lang="en-US" altLang="zh-CN" dirty="0" smtClean="0"/>
              <a:t>(</a:t>
            </a:r>
            <a:r>
              <a:rPr lang="en-AU" altLang="zh-CN" dirty="0" smtClean="0">
                <a:ea typeface="宋体" pitchFamily="2" charset="-122"/>
              </a:rPr>
              <a:t>congruence)</a:t>
            </a:r>
            <a:endParaRPr lang="zh-CN" altLang="en-US" dirty="0"/>
          </a:p>
        </p:txBody>
      </p:sp>
      <p:sp>
        <p:nvSpPr>
          <p:cNvPr id="3" name="内容占位符 2"/>
          <p:cNvSpPr>
            <a:spLocks noGrp="1"/>
          </p:cNvSpPr>
          <p:nvPr>
            <p:ph idx="1"/>
          </p:nvPr>
        </p:nvSpPr>
        <p:spPr>
          <a:xfrm>
            <a:off x="457200" y="1295400"/>
            <a:ext cx="8363272" cy="5029200"/>
          </a:xfrm>
        </p:spPr>
        <p:txBody>
          <a:bodyPr>
            <a:normAutofit/>
          </a:bodyPr>
          <a:lstStyle/>
          <a:p>
            <a:r>
              <a:rPr lang="zh-CN" altLang="en-US" dirty="0" smtClean="0"/>
              <a:t>给定整数</a:t>
            </a:r>
            <a:r>
              <a:rPr lang="en-US" altLang="zh-CN" dirty="0" smtClean="0"/>
              <a:t>a, b</a:t>
            </a:r>
            <a:r>
              <a:rPr lang="zh-CN" altLang="en-US" dirty="0" smtClean="0"/>
              <a:t>及</a:t>
            </a:r>
            <a:r>
              <a:rPr lang="en-US" altLang="zh-CN" dirty="0" smtClean="0"/>
              <a:t>n≠0, </a:t>
            </a:r>
            <a:r>
              <a:rPr lang="zh-CN" altLang="en-US" dirty="0" smtClean="0"/>
              <a:t>当且仅当</a:t>
            </a:r>
            <a:r>
              <a:rPr lang="en-US" altLang="zh-CN" dirty="0" smtClean="0"/>
              <a:t>a-b=</a:t>
            </a:r>
            <a:r>
              <a:rPr lang="en-US" altLang="zh-CN" dirty="0" err="1" smtClean="0"/>
              <a:t>kn</a:t>
            </a:r>
            <a:r>
              <a:rPr lang="zh-CN" altLang="en-US" dirty="0" smtClean="0"/>
              <a:t>时，</a:t>
            </a:r>
            <a:r>
              <a:rPr lang="en-US" altLang="zh-CN" dirty="0" smtClean="0">
                <a:solidFill>
                  <a:srgbClr val="FF0000"/>
                </a:solidFill>
              </a:rPr>
              <a:t>a</a:t>
            </a:r>
            <a:r>
              <a:rPr lang="zh-CN" altLang="en-US" dirty="0" smtClean="0">
                <a:solidFill>
                  <a:srgbClr val="FF0000"/>
                </a:solidFill>
              </a:rPr>
              <a:t>与</a:t>
            </a:r>
            <a:r>
              <a:rPr lang="en-US" altLang="zh-CN" dirty="0" smtClean="0">
                <a:solidFill>
                  <a:srgbClr val="FF0000"/>
                </a:solidFill>
              </a:rPr>
              <a:t>b</a:t>
            </a:r>
            <a:r>
              <a:rPr lang="zh-CN" altLang="en-US" dirty="0" smtClean="0">
                <a:solidFill>
                  <a:srgbClr val="FF0000"/>
                </a:solidFill>
              </a:rPr>
              <a:t>是模</a:t>
            </a:r>
            <a:r>
              <a:rPr lang="en-US" altLang="zh-CN" dirty="0" smtClean="0">
                <a:solidFill>
                  <a:srgbClr val="FF0000"/>
                </a:solidFill>
              </a:rPr>
              <a:t>n</a:t>
            </a:r>
            <a:r>
              <a:rPr lang="zh-CN" altLang="en-US" dirty="0" smtClean="0">
                <a:solidFill>
                  <a:srgbClr val="FF0000"/>
                </a:solidFill>
              </a:rPr>
              <a:t>同余</a:t>
            </a:r>
            <a:r>
              <a:rPr lang="zh-CN" altLang="en-US" dirty="0" smtClean="0"/>
              <a:t>，记为 </a:t>
            </a:r>
            <a:r>
              <a:rPr lang="en-US" altLang="zh-CN" dirty="0" err="1" smtClean="0"/>
              <a:t>a≡b</a:t>
            </a:r>
            <a:r>
              <a:rPr lang="en-US" altLang="zh-CN" dirty="0" smtClean="0"/>
              <a:t> mod n </a:t>
            </a:r>
            <a:r>
              <a:rPr lang="zh-CN" altLang="en-US" dirty="0" smtClean="0"/>
              <a:t>或 </a:t>
            </a:r>
            <a:r>
              <a:rPr lang="en-US" altLang="zh-CN" dirty="0" err="1" smtClean="0"/>
              <a:t>a≡</a:t>
            </a:r>
            <a:r>
              <a:rPr lang="en-US" altLang="zh-CN" baseline="-25000" dirty="0" err="1" smtClean="0"/>
              <a:t>n</a:t>
            </a:r>
            <a:r>
              <a:rPr lang="en-US" altLang="zh-CN" dirty="0" err="1" smtClean="0"/>
              <a:t>b</a:t>
            </a:r>
            <a:endParaRPr lang="en-US" altLang="zh-CN" dirty="0" smtClean="0"/>
          </a:p>
          <a:p>
            <a:pPr lvl="1"/>
            <a:r>
              <a:rPr lang="zh-CN" altLang="en-US" dirty="0" smtClean="0"/>
              <a:t>例：</a:t>
            </a:r>
            <a:r>
              <a:rPr lang="en-US" altLang="zh-CN" dirty="0" smtClean="0"/>
              <a:t>17≡7 mod 5</a:t>
            </a:r>
          </a:p>
          <a:p>
            <a:pPr lvl="1" indent="596900">
              <a:buNone/>
            </a:pPr>
            <a:r>
              <a:rPr lang="en-US" altLang="zh-CN" dirty="0" smtClean="0"/>
              <a:t>53≡11 mod 7</a:t>
            </a:r>
          </a:p>
          <a:p>
            <a:pPr lvl="1"/>
            <a:r>
              <a:rPr lang="en-US" altLang="zh-CN" dirty="0" err="1" smtClean="0"/>
              <a:t>a≡b</a:t>
            </a:r>
            <a:r>
              <a:rPr lang="en-US" altLang="zh-CN" dirty="0" smtClean="0"/>
              <a:t> mod n</a:t>
            </a:r>
            <a:r>
              <a:rPr lang="zh-CN" altLang="en-US" dirty="0" smtClean="0"/>
              <a:t>当且仅当 </a:t>
            </a:r>
            <a:r>
              <a:rPr lang="en-US" altLang="zh-CN" dirty="0" smtClean="0"/>
              <a:t>a mod n = b mod n</a:t>
            </a:r>
          </a:p>
          <a:p>
            <a:pPr lvl="1"/>
            <a:endParaRPr lang="en-US" altLang="zh-CN" dirty="0" smtClean="0"/>
          </a:p>
          <a:p>
            <a:r>
              <a:rPr lang="zh-CN" altLang="en-US" dirty="0" smtClean="0"/>
              <a:t>若</a:t>
            </a:r>
            <a:r>
              <a:rPr lang="en-US" altLang="zh-CN" dirty="0" smtClean="0"/>
              <a:t>a</a:t>
            </a:r>
            <a:r>
              <a:rPr lang="zh-CN" altLang="en-US" dirty="0" smtClean="0"/>
              <a:t>是整数，</a:t>
            </a:r>
            <a:r>
              <a:rPr lang="en-US" altLang="zh-CN" dirty="0" smtClean="0"/>
              <a:t>n</a:t>
            </a:r>
            <a:r>
              <a:rPr lang="zh-CN" altLang="en-US" dirty="0" smtClean="0"/>
              <a:t>是正整数，定义</a:t>
            </a:r>
            <a:r>
              <a:rPr lang="en-US" altLang="zh-CN" dirty="0" smtClean="0"/>
              <a:t>a</a:t>
            </a:r>
            <a:r>
              <a:rPr lang="zh-CN" altLang="en-US" dirty="0" smtClean="0"/>
              <a:t>除以</a:t>
            </a:r>
            <a:r>
              <a:rPr lang="en-US" altLang="zh-CN" dirty="0" smtClean="0"/>
              <a:t>n</a:t>
            </a:r>
            <a:r>
              <a:rPr lang="zh-CN" altLang="en-US" dirty="0"/>
              <a:t>的</a:t>
            </a:r>
            <a:r>
              <a:rPr lang="zh-CN" altLang="en-US" dirty="0" smtClean="0"/>
              <a:t>余数为</a:t>
            </a:r>
            <a:r>
              <a:rPr lang="en-US" altLang="zh-CN" dirty="0" smtClean="0">
                <a:solidFill>
                  <a:srgbClr val="FF0000"/>
                </a:solidFill>
              </a:rPr>
              <a:t>a</a:t>
            </a:r>
            <a:r>
              <a:rPr lang="zh-CN" altLang="en-US" dirty="0" smtClean="0">
                <a:solidFill>
                  <a:srgbClr val="FF0000"/>
                </a:solidFill>
              </a:rPr>
              <a:t>模</a:t>
            </a:r>
            <a:r>
              <a:rPr lang="en-US" altLang="zh-CN" dirty="0" smtClean="0">
                <a:solidFill>
                  <a:srgbClr val="FF0000"/>
                </a:solidFill>
              </a:rPr>
              <a:t>n</a:t>
            </a:r>
            <a:endParaRPr lang="en-US" altLang="zh-CN" dirty="0" smtClean="0"/>
          </a:p>
          <a:p>
            <a:pPr lvl="1"/>
            <a:r>
              <a:rPr lang="zh-CN" altLang="en-US" dirty="0" smtClean="0"/>
              <a:t>对于任意整数</a:t>
            </a:r>
            <a:r>
              <a:rPr lang="en-US" altLang="zh-CN" dirty="0" smtClean="0"/>
              <a:t>a</a:t>
            </a:r>
            <a:r>
              <a:rPr lang="zh-CN" altLang="en-US" dirty="0" smtClean="0"/>
              <a:t>，总可写出：</a:t>
            </a:r>
            <a:r>
              <a:rPr lang="en-US" altLang="zh-CN" dirty="0" smtClean="0"/>
              <a:t>a=</a:t>
            </a:r>
            <a:r>
              <a:rPr lang="zh-CN" altLang="en-US" dirty="0" smtClean="0">
                <a:ea typeface="宋体"/>
                <a:cs typeface="Times New Roman" pitchFamily="18" charset="0"/>
                <a:sym typeface="Symbol"/>
              </a:rPr>
              <a:t></a:t>
            </a:r>
            <a:r>
              <a:rPr lang="en-US" altLang="zh-CN" dirty="0" smtClean="0">
                <a:cs typeface="Times New Roman" pitchFamily="18" charset="0"/>
              </a:rPr>
              <a:t>a/n</a:t>
            </a:r>
            <a:r>
              <a:rPr lang="zh-CN" altLang="en-US" dirty="0" smtClean="0">
                <a:ea typeface="宋体"/>
                <a:cs typeface="Times New Roman" pitchFamily="18" charset="0"/>
                <a:sym typeface="Symbol"/>
              </a:rPr>
              <a:t></a:t>
            </a:r>
            <a:r>
              <a:rPr lang="en-US" altLang="zh-CN" dirty="0" smtClean="0"/>
              <a:t>×n+(a mod n)</a:t>
            </a:r>
          </a:p>
          <a:p>
            <a:pPr lvl="1"/>
            <a:r>
              <a:rPr lang="zh-CN" altLang="en-US" sz="2400" dirty="0" smtClean="0"/>
              <a:t>例：</a:t>
            </a:r>
            <a:r>
              <a:rPr lang="en-US" altLang="zh-CN" sz="2400" dirty="0" smtClean="0"/>
              <a:t>11 mod 7 = 4</a:t>
            </a:r>
          </a:p>
          <a:p>
            <a:pPr lvl="1" indent="596900">
              <a:buNone/>
            </a:pPr>
            <a:r>
              <a:rPr lang="en-US" altLang="zh-CN" sz="2400" dirty="0" smtClean="0"/>
              <a:t>-11 mod 7 = 3</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619462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因子 </a:t>
            </a:r>
            <a:r>
              <a:rPr lang="en-US" altLang="zh-CN" dirty="0" smtClean="0"/>
              <a:t>Divisors</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如果</a:t>
            </a:r>
            <a:r>
              <a:rPr lang="en-US" altLang="zh-CN" dirty="0" smtClean="0"/>
              <a:t>a=</a:t>
            </a:r>
            <a:r>
              <a:rPr lang="en-US" altLang="zh-CN" dirty="0" err="1" smtClean="0"/>
              <a:t>mb</a:t>
            </a:r>
            <a:r>
              <a:rPr lang="en-US" altLang="zh-CN" dirty="0" smtClean="0"/>
              <a:t>, </a:t>
            </a:r>
            <a:r>
              <a:rPr lang="zh-CN" altLang="en-US" dirty="0" smtClean="0"/>
              <a:t>其中</a:t>
            </a:r>
            <a:r>
              <a:rPr lang="en-US" altLang="zh-CN" dirty="0" err="1" smtClean="0"/>
              <a:t>a,b,m</a:t>
            </a:r>
            <a:r>
              <a:rPr lang="zh-CN" altLang="en-US" dirty="0" smtClean="0"/>
              <a:t>为整数，则当</a:t>
            </a:r>
            <a:r>
              <a:rPr lang="en-US" altLang="zh-CN" dirty="0" smtClean="0">
                <a:cs typeface="Times New Roman" pitchFamily="18" charset="0"/>
              </a:rPr>
              <a:t>b≠0</a:t>
            </a:r>
            <a:r>
              <a:rPr lang="zh-CN" altLang="en-US" dirty="0" smtClean="0">
                <a:latin typeface="黑体" pitchFamily="2" charset="-122"/>
              </a:rPr>
              <a:t>时，称</a:t>
            </a:r>
            <a:r>
              <a:rPr lang="en-US" altLang="zh-CN" dirty="0" smtClean="0"/>
              <a:t>b</a:t>
            </a:r>
            <a:r>
              <a:rPr lang="zh-CN" altLang="en-US" dirty="0" smtClean="0">
                <a:latin typeface="黑体" pitchFamily="2" charset="-122"/>
              </a:rPr>
              <a:t>能</a:t>
            </a:r>
            <a:r>
              <a:rPr lang="zh-CN" altLang="en-US" dirty="0" smtClean="0">
                <a:solidFill>
                  <a:srgbClr val="FF0000"/>
                </a:solidFill>
                <a:latin typeface="黑体" pitchFamily="2" charset="-122"/>
              </a:rPr>
              <a:t>整除</a:t>
            </a:r>
            <a:r>
              <a:rPr lang="en-US" altLang="zh-CN" dirty="0" smtClean="0"/>
              <a:t>a, </a:t>
            </a:r>
            <a:r>
              <a:rPr lang="zh-CN" altLang="en-US" dirty="0" smtClean="0"/>
              <a:t>或</a:t>
            </a:r>
            <a:r>
              <a:rPr lang="en-US" altLang="zh-CN" dirty="0" smtClean="0"/>
              <a:t>a</a:t>
            </a:r>
            <a:r>
              <a:rPr lang="zh-CN" altLang="en-US" dirty="0" smtClean="0"/>
              <a:t>除以</a:t>
            </a:r>
            <a:r>
              <a:rPr lang="en-US" altLang="zh-CN" dirty="0" smtClean="0"/>
              <a:t>b</a:t>
            </a:r>
            <a:r>
              <a:rPr lang="zh-CN" altLang="en-US" dirty="0" smtClean="0"/>
              <a:t>余数为</a:t>
            </a:r>
            <a:r>
              <a:rPr lang="en-US" altLang="zh-CN" dirty="0" smtClean="0"/>
              <a:t>0</a:t>
            </a:r>
            <a:r>
              <a:rPr lang="zh-CN" altLang="en-US" dirty="0" smtClean="0"/>
              <a:t>，记为</a:t>
            </a:r>
            <a:r>
              <a:rPr lang="en-US" altLang="zh-CN" dirty="0" err="1" smtClean="0"/>
              <a:t>b|a</a:t>
            </a:r>
            <a:r>
              <a:rPr lang="zh-CN" altLang="en-US" dirty="0" smtClean="0"/>
              <a:t>，</a:t>
            </a:r>
            <a:r>
              <a:rPr lang="en-US" altLang="zh-CN" dirty="0" smtClean="0"/>
              <a:t>b</a:t>
            </a:r>
            <a:r>
              <a:rPr lang="zh-CN" altLang="en-US" dirty="0" smtClean="0"/>
              <a:t>是</a:t>
            </a:r>
            <a:r>
              <a:rPr lang="en-US" altLang="zh-CN" dirty="0" smtClean="0"/>
              <a:t>a</a:t>
            </a:r>
            <a:r>
              <a:rPr lang="zh-CN" altLang="en-US" dirty="0" smtClean="0"/>
              <a:t>的一个</a:t>
            </a:r>
            <a:r>
              <a:rPr lang="zh-CN" altLang="en-US" dirty="0" smtClean="0">
                <a:solidFill>
                  <a:srgbClr val="FF0000"/>
                </a:solidFill>
              </a:rPr>
              <a:t>因子</a:t>
            </a:r>
            <a:endParaRPr lang="en-US" altLang="zh-CN" dirty="0" smtClean="0"/>
          </a:p>
          <a:p>
            <a:pPr lvl="1"/>
            <a:r>
              <a:rPr lang="zh-CN" altLang="en-US" dirty="0" smtClean="0"/>
              <a:t>例：</a:t>
            </a:r>
            <a:r>
              <a:rPr lang="en-US" altLang="zh-CN" dirty="0" smtClean="0"/>
              <a:t>24</a:t>
            </a:r>
            <a:r>
              <a:rPr lang="zh-CN" altLang="en-US" dirty="0" smtClean="0"/>
              <a:t>的正因子有</a:t>
            </a:r>
            <a:r>
              <a:rPr lang="en-US" altLang="zh-CN" dirty="0" smtClean="0"/>
              <a:t>1, 2, 3, 4, 6, 8, 12</a:t>
            </a:r>
            <a:r>
              <a:rPr lang="zh-CN" altLang="en-US" dirty="0" smtClean="0"/>
              <a:t>和</a:t>
            </a:r>
            <a:r>
              <a:rPr lang="en-US" altLang="zh-CN" dirty="0" smtClean="0"/>
              <a:t>24</a:t>
            </a:r>
            <a:r>
              <a:rPr lang="zh-CN" altLang="en-US" dirty="0" smtClean="0"/>
              <a:t>。</a:t>
            </a:r>
          </a:p>
          <a:p>
            <a:pPr lvl="1"/>
            <a:endParaRPr lang="en-US" altLang="zh-CN" dirty="0" smtClean="0"/>
          </a:p>
          <a:p>
            <a:r>
              <a:rPr lang="zh-CN" altLang="en-US" dirty="0" smtClean="0"/>
              <a:t>以下关系成立</a:t>
            </a:r>
          </a:p>
          <a:p>
            <a:pPr lvl="1"/>
            <a:r>
              <a:rPr lang="zh-CN" altLang="en-US" dirty="0" smtClean="0"/>
              <a:t>如果</a:t>
            </a:r>
            <a:r>
              <a:rPr lang="en-US" altLang="zh-CN" dirty="0" smtClean="0"/>
              <a:t>a|1, </a:t>
            </a:r>
            <a:r>
              <a:rPr lang="zh-CN" altLang="en-US" dirty="0" smtClean="0"/>
              <a:t>则</a:t>
            </a:r>
            <a:r>
              <a:rPr lang="en-US" altLang="zh-CN" dirty="0" smtClean="0"/>
              <a:t>a=±1</a:t>
            </a:r>
          </a:p>
          <a:p>
            <a:pPr lvl="1"/>
            <a:r>
              <a:rPr lang="zh-CN" altLang="en-US" dirty="0" smtClean="0"/>
              <a:t>如果</a:t>
            </a:r>
            <a:r>
              <a:rPr lang="en-US" altLang="zh-CN" dirty="0" err="1" smtClean="0"/>
              <a:t>a|b</a:t>
            </a:r>
            <a:r>
              <a:rPr lang="zh-CN" altLang="en-US" dirty="0" smtClean="0"/>
              <a:t>，且</a:t>
            </a:r>
            <a:r>
              <a:rPr lang="en-US" altLang="zh-CN" dirty="0" err="1" smtClean="0"/>
              <a:t>b|a</a:t>
            </a:r>
            <a:r>
              <a:rPr lang="en-US" altLang="zh-CN" dirty="0" smtClean="0"/>
              <a:t>, </a:t>
            </a:r>
            <a:r>
              <a:rPr lang="zh-CN" altLang="en-US" dirty="0" smtClean="0"/>
              <a:t>则</a:t>
            </a:r>
            <a:r>
              <a:rPr lang="en-US" altLang="zh-CN" dirty="0" smtClean="0"/>
              <a:t>a=±b</a:t>
            </a:r>
          </a:p>
          <a:p>
            <a:pPr lvl="1"/>
            <a:r>
              <a:rPr lang="zh-CN" altLang="en-US" dirty="0" smtClean="0"/>
              <a:t>任何</a:t>
            </a:r>
            <a:r>
              <a:rPr lang="en-US" altLang="zh-CN" dirty="0" smtClean="0">
                <a:cs typeface="Times New Roman" pitchFamily="18" charset="0"/>
              </a:rPr>
              <a:t>b≠0</a:t>
            </a:r>
            <a:r>
              <a:rPr lang="zh-CN" altLang="en-US" dirty="0" smtClean="0">
                <a:latin typeface="黑体" pitchFamily="2" charset="-122"/>
              </a:rPr>
              <a:t>能整除</a:t>
            </a:r>
            <a:r>
              <a:rPr lang="en-US" altLang="zh-CN" dirty="0" smtClean="0">
                <a:cs typeface="Times New Roman" pitchFamily="18" charset="0"/>
              </a:rPr>
              <a:t>0</a:t>
            </a:r>
          </a:p>
          <a:p>
            <a:pPr lvl="1"/>
            <a:r>
              <a:rPr lang="zh-CN" altLang="en-US" dirty="0" smtClean="0">
                <a:latin typeface="黑体" pitchFamily="2" charset="-122"/>
              </a:rPr>
              <a:t>如果</a:t>
            </a:r>
            <a:r>
              <a:rPr lang="en-US" altLang="zh-CN" dirty="0" err="1" smtClean="0"/>
              <a:t>b|g</a:t>
            </a:r>
            <a:r>
              <a:rPr lang="zh-CN" altLang="en-US" dirty="0" smtClean="0"/>
              <a:t>，且</a:t>
            </a:r>
            <a:r>
              <a:rPr lang="en-US" altLang="zh-CN" dirty="0" err="1" smtClean="0"/>
              <a:t>b|h</a:t>
            </a:r>
            <a:r>
              <a:rPr lang="zh-CN" altLang="en-US" dirty="0" smtClean="0"/>
              <a:t>，则对任何整数</a:t>
            </a:r>
            <a:r>
              <a:rPr lang="en-US" altLang="zh-CN" dirty="0" smtClean="0"/>
              <a:t>m</a:t>
            </a:r>
            <a:r>
              <a:rPr lang="zh-CN" altLang="en-US" dirty="0" smtClean="0"/>
              <a:t>和</a:t>
            </a:r>
            <a:r>
              <a:rPr lang="en-US" altLang="zh-CN" dirty="0" smtClean="0"/>
              <a:t>n</a:t>
            </a:r>
            <a:r>
              <a:rPr lang="zh-CN" altLang="en-US" dirty="0" smtClean="0"/>
              <a:t>，有</a:t>
            </a:r>
            <a:r>
              <a:rPr lang="en-US" altLang="zh-CN" dirty="0" smtClean="0"/>
              <a:t>b|(</a:t>
            </a:r>
            <a:r>
              <a:rPr lang="en-US" altLang="zh-CN" dirty="0" err="1" smtClean="0"/>
              <a:t>mg+nh</a:t>
            </a:r>
            <a:r>
              <a:rPr lang="en-US" altLang="zh-CN" dirty="0" smtClean="0"/>
              <a:t>)</a:t>
            </a:r>
          </a:p>
          <a:p>
            <a:pPr lvl="2"/>
            <a:r>
              <a:rPr lang="zh-CN" altLang="en-US" dirty="0" smtClean="0"/>
              <a:t>例：</a:t>
            </a:r>
            <a:r>
              <a:rPr lang="en-US" altLang="zh-CN" dirty="0" smtClean="0"/>
              <a:t>7|14 and 7|63</a:t>
            </a:r>
            <a:r>
              <a:rPr lang="zh-CN" altLang="en-US" dirty="0" smtClean="0"/>
              <a:t>，则</a:t>
            </a:r>
            <a:r>
              <a:rPr lang="en-US" altLang="zh-CN" dirty="0" smtClean="0"/>
              <a:t>7|(3×14 + 2×63)</a:t>
            </a:r>
          </a:p>
          <a:p>
            <a:endParaRPr lang="en-US" altLang="zh-CN" dirty="0" smtClean="0"/>
          </a:p>
          <a:p>
            <a:r>
              <a:rPr lang="zh-CN" altLang="en-US" dirty="0" smtClean="0"/>
              <a:t>如果</a:t>
            </a:r>
            <a:r>
              <a:rPr lang="en-US" altLang="zh-CN" dirty="0" smtClean="0"/>
              <a:t>a≡0 mod n</a:t>
            </a:r>
            <a:r>
              <a:rPr lang="zh-CN" altLang="en-US" dirty="0" smtClean="0"/>
              <a:t>，则</a:t>
            </a:r>
            <a:r>
              <a:rPr lang="en-US" altLang="zh-CN" dirty="0" err="1" smtClean="0"/>
              <a:t>n|a</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8329819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同余的性质</a:t>
            </a:r>
            <a:endParaRPr lang="zh-CN" altLang="en-US" dirty="0"/>
          </a:p>
        </p:txBody>
      </p:sp>
      <p:sp>
        <p:nvSpPr>
          <p:cNvPr id="3" name="内容占位符 2"/>
          <p:cNvSpPr>
            <a:spLocks noGrp="1"/>
          </p:cNvSpPr>
          <p:nvPr>
            <p:ph idx="1"/>
          </p:nvPr>
        </p:nvSpPr>
        <p:spPr>
          <a:xfrm>
            <a:off x="457200" y="1295400"/>
            <a:ext cx="8363272" cy="5029200"/>
          </a:xfrm>
        </p:spPr>
        <p:txBody>
          <a:bodyPr/>
          <a:lstStyle/>
          <a:p>
            <a:pPr>
              <a:lnSpc>
                <a:spcPct val="90000"/>
              </a:lnSpc>
            </a:pPr>
            <a:r>
              <a:rPr lang="zh-CN" altLang="en-US" dirty="0" smtClean="0"/>
              <a:t>如果</a:t>
            </a:r>
            <a:r>
              <a:rPr lang="en-US" altLang="zh-CN" dirty="0" smtClean="0"/>
              <a:t>n|(a-b), </a:t>
            </a:r>
            <a:r>
              <a:rPr lang="zh-CN" altLang="en-US" dirty="0" smtClean="0"/>
              <a:t>则</a:t>
            </a:r>
            <a:r>
              <a:rPr lang="en-US" altLang="zh-CN" dirty="0" err="1" smtClean="0"/>
              <a:t>a≡b</a:t>
            </a:r>
            <a:r>
              <a:rPr lang="en-US" altLang="zh-CN" dirty="0" smtClean="0"/>
              <a:t> mod n</a:t>
            </a:r>
            <a:r>
              <a:rPr lang="en-US" altLang="zh-CN" sz="2800" dirty="0" smtClean="0"/>
              <a:t> </a:t>
            </a:r>
          </a:p>
          <a:p>
            <a:pPr lvl="1">
              <a:lnSpc>
                <a:spcPct val="90000"/>
              </a:lnSpc>
              <a:buNone/>
            </a:pPr>
            <a:r>
              <a:rPr lang="zh-CN" altLang="en-US" dirty="0" smtClean="0"/>
              <a:t>证明：如果</a:t>
            </a:r>
            <a:r>
              <a:rPr lang="en-US" altLang="zh-CN" dirty="0" smtClean="0"/>
              <a:t>n|(a-b), </a:t>
            </a:r>
            <a:r>
              <a:rPr lang="zh-CN" altLang="en-US" dirty="0" smtClean="0"/>
              <a:t>则有</a:t>
            </a:r>
            <a:r>
              <a:rPr lang="en-US" altLang="zh-CN" dirty="0" smtClean="0"/>
              <a:t>(a-b)=</a:t>
            </a:r>
            <a:r>
              <a:rPr lang="en-US" altLang="zh-CN" dirty="0" err="1" smtClean="0"/>
              <a:t>kn</a:t>
            </a:r>
            <a:r>
              <a:rPr lang="en-US" altLang="zh-CN" dirty="0" smtClean="0"/>
              <a:t>, k</a:t>
            </a:r>
            <a:r>
              <a:rPr lang="zh-CN" altLang="en-US" dirty="0" smtClean="0"/>
              <a:t>为某些整数，</a:t>
            </a:r>
          </a:p>
          <a:p>
            <a:pPr lvl="1" indent="596900">
              <a:lnSpc>
                <a:spcPct val="90000"/>
              </a:lnSpc>
              <a:buNone/>
            </a:pPr>
            <a:r>
              <a:rPr lang="zh-CN" altLang="en-US" dirty="0" smtClean="0"/>
              <a:t>所以</a:t>
            </a:r>
            <a:r>
              <a:rPr lang="en-US" altLang="zh-CN" dirty="0" smtClean="0"/>
              <a:t>a=</a:t>
            </a:r>
            <a:r>
              <a:rPr lang="en-US" altLang="zh-CN" dirty="0" err="1" smtClean="0"/>
              <a:t>b+kn</a:t>
            </a:r>
            <a:r>
              <a:rPr lang="zh-CN" altLang="en-US" dirty="0" smtClean="0"/>
              <a:t>。</a:t>
            </a:r>
          </a:p>
          <a:p>
            <a:pPr lvl="1" indent="596900">
              <a:lnSpc>
                <a:spcPct val="90000"/>
              </a:lnSpc>
              <a:buNone/>
            </a:pPr>
            <a:r>
              <a:rPr lang="zh-CN" altLang="en-US" dirty="0" smtClean="0"/>
              <a:t>故</a:t>
            </a:r>
            <a:r>
              <a:rPr lang="en-US" altLang="zh-CN" dirty="0" smtClean="0"/>
              <a:t>a mod n = (b + </a:t>
            </a:r>
            <a:r>
              <a:rPr lang="en-US" altLang="zh-CN" dirty="0" err="1" smtClean="0"/>
              <a:t>kn</a:t>
            </a:r>
            <a:r>
              <a:rPr lang="en-US" altLang="zh-CN" dirty="0" smtClean="0"/>
              <a:t>) mod n</a:t>
            </a:r>
            <a:endParaRPr lang="zh-CN" altLang="en-US" dirty="0" smtClean="0"/>
          </a:p>
          <a:p>
            <a:pPr lvl="1" indent="1920875">
              <a:lnSpc>
                <a:spcPct val="90000"/>
              </a:lnSpc>
              <a:buNone/>
            </a:pPr>
            <a:r>
              <a:rPr lang="en-US" altLang="zh-CN" dirty="0" smtClean="0"/>
              <a:t>= b mod n</a:t>
            </a:r>
          </a:p>
          <a:p>
            <a:pPr lvl="1">
              <a:lnSpc>
                <a:spcPct val="90000"/>
              </a:lnSpc>
            </a:pPr>
            <a:endParaRPr lang="en-US" altLang="zh-CN" dirty="0" smtClean="0"/>
          </a:p>
          <a:p>
            <a:pPr>
              <a:lnSpc>
                <a:spcPct val="90000"/>
              </a:lnSpc>
            </a:pPr>
            <a:r>
              <a:rPr lang="zh-CN" altLang="en-US" dirty="0" smtClean="0">
                <a:solidFill>
                  <a:srgbClr val="FF0000"/>
                </a:solidFill>
              </a:rPr>
              <a:t>反身性</a:t>
            </a:r>
            <a:r>
              <a:rPr lang="zh-CN" altLang="en-US" dirty="0" smtClean="0"/>
              <a:t>：</a:t>
            </a:r>
            <a:r>
              <a:rPr lang="en-US" altLang="zh-CN" dirty="0" err="1" smtClean="0"/>
              <a:t>a≡a</a:t>
            </a:r>
            <a:r>
              <a:rPr lang="en-US" altLang="zh-CN" dirty="0" smtClean="0"/>
              <a:t> mod n</a:t>
            </a:r>
            <a:endParaRPr lang="en-US" altLang="zh-CN" dirty="0" smtClean="0">
              <a:solidFill>
                <a:srgbClr val="FF0000"/>
              </a:solidFill>
            </a:endParaRPr>
          </a:p>
          <a:p>
            <a:pPr>
              <a:lnSpc>
                <a:spcPct val="90000"/>
              </a:lnSpc>
            </a:pPr>
            <a:r>
              <a:rPr lang="zh-CN" altLang="en-US" dirty="0" smtClean="0">
                <a:solidFill>
                  <a:srgbClr val="FF0000"/>
                </a:solidFill>
              </a:rPr>
              <a:t>对称性</a:t>
            </a:r>
            <a:r>
              <a:rPr lang="zh-CN" altLang="en-US" dirty="0" smtClean="0"/>
              <a:t>：</a:t>
            </a:r>
            <a:r>
              <a:rPr lang="en-US" altLang="zh-CN" dirty="0" err="1" smtClean="0"/>
              <a:t>a≡b</a:t>
            </a:r>
            <a:r>
              <a:rPr lang="en-US" altLang="zh-CN" dirty="0" smtClean="0"/>
              <a:t> mod n</a:t>
            </a:r>
            <a:r>
              <a:rPr lang="zh-CN" altLang="en-US" dirty="0" smtClean="0"/>
              <a:t>，则</a:t>
            </a:r>
            <a:r>
              <a:rPr lang="zh-CN" altLang="en-US" dirty="0" smtClean="0">
                <a:latin typeface="Times New Roman"/>
                <a:cs typeface="Times New Roman"/>
              </a:rPr>
              <a:t> </a:t>
            </a:r>
            <a:r>
              <a:rPr lang="en-US" altLang="zh-CN" dirty="0" err="1" smtClean="0"/>
              <a:t>b≡a</a:t>
            </a:r>
            <a:r>
              <a:rPr lang="en-US" altLang="zh-CN" dirty="0" smtClean="0"/>
              <a:t> mod n</a:t>
            </a:r>
          </a:p>
          <a:p>
            <a:pPr>
              <a:lnSpc>
                <a:spcPct val="90000"/>
              </a:lnSpc>
            </a:pPr>
            <a:r>
              <a:rPr lang="zh-CN" altLang="en-US" dirty="0" smtClean="0">
                <a:solidFill>
                  <a:srgbClr val="FF0000"/>
                </a:solidFill>
              </a:rPr>
              <a:t>传递性</a:t>
            </a:r>
            <a:r>
              <a:rPr lang="zh-CN" altLang="en-US" dirty="0" smtClean="0"/>
              <a:t>：</a:t>
            </a:r>
            <a:r>
              <a:rPr lang="en-US" altLang="zh-CN" dirty="0" err="1" smtClean="0"/>
              <a:t>a≡b</a:t>
            </a:r>
            <a:r>
              <a:rPr lang="en-US" altLang="zh-CN" dirty="0" smtClean="0"/>
              <a:t> mod n</a:t>
            </a:r>
            <a:r>
              <a:rPr lang="zh-CN" altLang="en-US" dirty="0" smtClean="0"/>
              <a:t>且</a:t>
            </a:r>
            <a:r>
              <a:rPr lang="en-US" altLang="zh-CN" dirty="0" err="1" smtClean="0"/>
              <a:t>b≡c</a:t>
            </a:r>
            <a:r>
              <a:rPr lang="en-US" altLang="zh-CN" dirty="0" smtClean="0"/>
              <a:t> mod n</a:t>
            </a:r>
            <a:r>
              <a:rPr lang="zh-CN" altLang="en-US" dirty="0" smtClean="0"/>
              <a:t>，则</a:t>
            </a:r>
            <a:r>
              <a:rPr lang="en-US" altLang="zh-CN" dirty="0" err="1" smtClean="0"/>
              <a:t>a≡c</a:t>
            </a:r>
            <a:r>
              <a:rPr lang="en-US" altLang="zh-CN" dirty="0" smtClean="0"/>
              <a:t> mod n</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486206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逆元</a:t>
            </a:r>
            <a:endParaRPr lang="zh-CN" altLang="en-US" dirty="0"/>
          </a:p>
        </p:txBody>
      </p:sp>
      <p:sp>
        <p:nvSpPr>
          <p:cNvPr id="3" name="内容占位符 2"/>
          <p:cNvSpPr>
            <a:spLocks noGrp="1"/>
          </p:cNvSpPr>
          <p:nvPr>
            <p:ph idx="1"/>
          </p:nvPr>
        </p:nvSpPr>
        <p:spPr/>
        <p:txBody>
          <a:bodyPr>
            <a:normAutofit/>
          </a:bodyPr>
          <a:lstStyle/>
          <a:p>
            <a:pPr>
              <a:spcAft>
                <a:spcPts val="600"/>
              </a:spcAft>
            </a:pPr>
            <a:r>
              <a:rPr lang="zh-CN" altLang="en-US" dirty="0" smtClean="0"/>
              <a:t>加法逆元</a:t>
            </a:r>
            <a:r>
              <a:rPr lang="en-US" altLang="zh-CN" dirty="0" smtClean="0"/>
              <a:t>(-w)</a:t>
            </a:r>
          </a:p>
          <a:p>
            <a:pPr lvl="1">
              <a:spcAft>
                <a:spcPts val="600"/>
              </a:spcAft>
            </a:pPr>
            <a:r>
              <a:rPr lang="zh-CN" altLang="en-US" dirty="0" smtClean="0"/>
              <a:t>对每一个</a:t>
            </a:r>
            <a:r>
              <a:rPr lang="en-US" altLang="zh-CN" dirty="0" err="1" smtClean="0"/>
              <a:t>w</a:t>
            </a:r>
            <a:r>
              <a:rPr lang="en-US" altLang="zh-CN" dirty="0" err="1" smtClean="0">
                <a:latin typeface="黑体" pitchFamily="2" charset="-122"/>
              </a:rPr>
              <a:t>∈</a:t>
            </a:r>
            <a:r>
              <a:rPr lang="en-US" altLang="zh-CN" dirty="0" err="1" smtClean="0"/>
              <a:t>Z</a:t>
            </a:r>
            <a:r>
              <a:rPr lang="en-US" altLang="zh-CN" baseline="-25000" dirty="0" err="1" smtClean="0"/>
              <a:t>n</a:t>
            </a:r>
            <a:r>
              <a:rPr lang="zh-CN" altLang="en-US" dirty="0" smtClean="0"/>
              <a:t>，存在一个</a:t>
            </a:r>
            <a:r>
              <a:rPr lang="en-US" altLang="zh-CN" dirty="0" smtClean="0"/>
              <a:t>z</a:t>
            </a:r>
            <a:r>
              <a:rPr lang="zh-CN" altLang="en-US" dirty="0" smtClean="0"/>
              <a:t>，使得</a:t>
            </a:r>
            <a:r>
              <a:rPr lang="en-US" altLang="zh-CN" dirty="0" smtClean="0"/>
              <a:t>w+z</a:t>
            </a:r>
            <a:r>
              <a:rPr lang="en-US" altLang="zh-CN" dirty="0" smtClean="0">
                <a:latin typeface="黑体" pitchFamily="2" charset="-122"/>
              </a:rPr>
              <a:t>≡</a:t>
            </a:r>
            <a:r>
              <a:rPr lang="en-US" altLang="zh-CN" dirty="0" smtClean="0"/>
              <a:t>0 mod n</a:t>
            </a:r>
            <a:r>
              <a:rPr lang="zh-CN" altLang="en-US" dirty="0" smtClean="0"/>
              <a:t>，则</a:t>
            </a:r>
            <a:r>
              <a:rPr lang="en-US" altLang="zh-CN" dirty="0" smtClean="0"/>
              <a:t>z</a:t>
            </a:r>
            <a:r>
              <a:rPr lang="zh-CN" altLang="en-US" dirty="0" smtClean="0"/>
              <a:t>即为加法逆元</a:t>
            </a:r>
            <a:r>
              <a:rPr lang="en-US" altLang="zh-CN" dirty="0" smtClean="0"/>
              <a:t>-w</a:t>
            </a:r>
          </a:p>
          <a:p>
            <a:pPr>
              <a:spcAft>
                <a:spcPts val="600"/>
              </a:spcAft>
            </a:pPr>
            <a:r>
              <a:rPr lang="zh-CN" altLang="en-US" dirty="0" smtClean="0"/>
              <a:t>乘法逆元</a:t>
            </a:r>
            <a:r>
              <a:rPr lang="en-US" altLang="zh-CN" dirty="0" smtClean="0"/>
              <a:t>(w</a:t>
            </a:r>
            <a:r>
              <a:rPr lang="en-US" altLang="zh-CN" baseline="30000" dirty="0" smtClean="0"/>
              <a:t>-1</a:t>
            </a:r>
            <a:r>
              <a:rPr lang="en-US" altLang="zh-CN" dirty="0" smtClean="0"/>
              <a:t>)</a:t>
            </a:r>
          </a:p>
          <a:p>
            <a:pPr lvl="1">
              <a:spcAft>
                <a:spcPts val="600"/>
              </a:spcAft>
            </a:pPr>
            <a:r>
              <a:rPr lang="zh-CN" altLang="en-US" dirty="0" smtClean="0"/>
              <a:t>若</a:t>
            </a:r>
            <a:r>
              <a:rPr lang="en-US" altLang="zh-CN" dirty="0" smtClean="0"/>
              <a:t>p</a:t>
            </a:r>
            <a:r>
              <a:rPr lang="zh-CN" altLang="en-US" dirty="0" smtClean="0"/>
              <a:t>为素数，对每一个</a:t>
            </a:r>
            <a:r>
              <a:rPr lang="en-US" altLang="zh-CN" dirty="0" err="1" smtClean="0"/>
              <a:t>w</a:t>
            </a:r>
            <a:r>
              <a:rPr lang="en-US" altLang="zh-CN" dirty="0" err="1" smtClean="0">
                <a:latin typeface="黑体" pitchFamily="2" charset="-122"/>
              </a:rPr>
              <a:t>∈</a:t>
            </a:r>
            <a:r>
              <a:rPr lang="en-US" altLang="zh-CN" dirty="0" err="1" smtClean="0"/>
              <a:t>Z</a:t>
            </a:r>
            <a:r>
              <a:rPr lang="en-US" altLang="zh-CN" baseline="-25000" dirty="0" err="1" smtClean="0"/>
              <a:t>p</a:t>
            </a:r>
            <a:r>
              <a:rPr lang="zh-CN" altLang="en-US" dirty="0" smtClean="0"/>
              <a:t>，</a:t>
            </a:r>
            <a:r>
              <a:rPr lang="en-US" altLang="zh-CN" dirty="0" smtClean="0"/>
              <a:t>w</a:t>
            </a:r>
            <a:r>
              <a:rPr lang="zh-CN" altLang="en-US" dirty="0" smtClean="0"/>
              <a:t>与</a:t>
            </a:r>
            <a:r>
              <a:rPr lang="en-US" altLang="zh-CN" dirty="0" smtClean="0"/>
              <a:t>p</a:t>
            </a:r>
            <a:r>
              <a:rPr lang="zh-CN" altLang="en-US" dirty="0" smtClean="0"/>
              <a:t>互素，存在一个</a:t>
            </a:r>
            <a:r>
              <a:rPr lang="en-US" altLang="zh-CN" dirty="0" smtClean="0"/>
              <a:t>z</a:t>
            </a:r>
            <a:r>
              <a:rPr lang="zh-CN" altLang="en-US" dirty="0" smtClean="0"/>
              <a:t>，使得</a:t>
            </a:r>
            <a:r>
              <a:rPr lang="en-US" altLang="zh-CN" dirty="0" smtClean="0"/>
              <a:t>w</a:t>
            </a:r>
            <a:r>
              <a:rPr lang="en-US" altLang="zh-CN" dirty="0" smtClean="0">
                <a:cs typeface="Times New Roman" pitchFamily="18" charset="0"/>
              </a:rPr>
              <a:t>×</a:t>
            </a:r>
            <a:r>
              <a:rPr lang="en-US" altLang="zh-CN" dirty="0" smtClean="0"/>
              <a:t>z</a:t>
            </a:r>
            <a:r>
              <a:rPr lang="en-US" altLang="zh-CN" dirty="0" smtClean="0">
                <a:latin typeface="黑体" pitchFamily="2" charset="-122"/>
              </a:rPr>
              <a:t>≡</a:t>
            </a:r>
            <a:r>
              <a:rPr lang="en-US" altLang="zh-CN" dirty="0" smtClean="0"/>
              <a:t>1 mod p</a:t>
            </a:r>
            <a:r>
              <a:rPr lang="zh-CN" altLang="en-US" dirty="0" smtClean="0"/>
              <a:t>。</a:t>
            </a:r>
            <a:r>
              <a:rPr lang="en-US" altLang="zh-CN" dirty="0" smtClean="0"/>
              <a:t>z</a:t>
            </a:r>
            <a:r>
              <a:rPr lang="zh-CN" altLang="en-US" dirty="0" smtClean="0"/>
              <a:t>即为乘法逆元</a:t>
            </a:r>
            <a:r>
              <a:rPr lang="en-US" altLang="zh-CN" dirty="0" smtClean="0"/>
              <a:t>w</a:t>
            </a:r>
            <a:r>
              <a:rPr lang="en-US" altLang="zh-CN" baseline="30000" dirty="0" smtClean="0"/>
              <a:t>-1</a:t>
            </a:r>
          </a:p>
          <a:p>
            <a:pPr lvl="2">
              <a:spcAft>
                <a:spcPts val="600"/>
              </a:spcAft>
            </a:pPr>
            <a:r>
              <a:rPr lang="zh-CN" altLang="en-US" dirty="0" smtClean="0"/>
              <a:t>用</a:t>
            </a:r>
            <a:r>
              <a:rPr lang="en-US" altLang="zh-CN" dirty="0" smtClean="0"/>
              <a:t>w</a:t>
            </a:r>
            <a:r>
              <a:rPr lang="zh-CN" altLang="en-US" dirty="0" smtClean="0"/>
              <a:t>乘以</a:t>
            </a:r>
            <a:r>
              <a:rPr lang="en-US" altLang="zh-CN" dirty="0" err="1" smtClean="0"/>
              <a:t>Z</a:t>
            </a:r>
            <a:r>
              <a:rPr lang="en-US" altLang="zh-CN" baseline="-25000" dirty="0" err="1" smtClean="0"/>
              <a:t>p</a:t>
            </a:r>
            <a:r>
              <a:rPr lang="zh-CN" altLang="en-US" dirty="0" smtClean="0"/>
              <a:t>中的所有数模</a:t>
            </a:r>
            <a:r>
              <a:rPr lang="en-US" altLang="zh-CN" dirty="0" smtClean="0"/>
              <a:t>p</a:t>
            </a:r>
            <a:r>
              <a:rPr lang="zh-CN" altLang="en-US" dirty="0" smtClean="0"/>
              <a:t>，余数将以不同次序涵盖</a:t>
            </a:r>
            <a:r>
              <a:rPr lang="en-US" altLang="zh-CN" dirty="0" err="1" smtClean="0"/>
              <a:t>Z</a:t>
            </a:r>
            <a:r>
              <a:rPr lang="en-US" altLang="zh-CN" baseline="-25000" dirty="0" err="1" smtClean="0"/>
              <a:t>p</a:t>
            </a:r>
            <a:r>
              <a:rPr lang="zh-CN" altLang="en-US" dirty="0" smtClean="0"/>
              <a:t>中的所有数，其中必有一个为</a:t>
            </a:r>
            <a:r>
              <a:rPr lang="en-US" altLang="zh-CN" dirty="0" smtClean="0"/>
              <a:t>1</a:t>
            </a:r>
            <a:r>
              <a:rPr lang="zh-CN" altLang="en-US" dirty="0" smtClean="0"/>
              <a:t>。这个数就是</a:t>
            </a:r>
            <a:r>
              <a:rPr lang="en-US" altLang="zh-CN" dirty="0" smtClean="0"/>
              <a:t>w</a:t>
            </a:r>
            <a:r>
              <a:rPr lang="zh-CN" altLang="en-US" dirty="0" smtClean="0"/>
              <a:t>的乘法逆元， </a:t>
            </a:r>
            <a:r>
              <a:rPr lang="en-US" altLang="zh-CN" dirty="0" smtClean="0"/>
              <a:t>w</a:t>
            </a:r>
            <a:r>
              <a:rPr lang="en-US" altLang="zh-CN" baseline="30000" dirty="0" smtClean="0"/>
              <a:t>-1</a:t>
            </a:r>
            <a:endParaRPr lang="zh-CN" altLang="en-US" dirty="0" smtClean="0"/>
          </a:p>
          <a:p>
            <a:pPr lvl="1">
              <a:spcAft>
                <a:spcPts val="600"/>
              </a:spcAft>
            </a:pPr>
            <a:r>
              <a:rPr lang="zh-CN" altLang="en-US" dirty="0" smtClean="0"/>
              <a:t>模数不是素数时，某些但非全部整数存在一个乘法逆元。如果</a:t>
            </a:r>
            <a:r>
              <a:rPr lang="en-US" altLang="zh-CN" dirty="0" err="1" smtClean="0"/>
              <a:t>gcd</a:t>
            </a:r>
            <a:r>
              <a:rPr lang="en-US" altLang="zh-CN" dirty="0" smtClean="0"/>
              <a:t>(a, n)=1, </a:t>
            </a:r>
            <a:r>
              <a:rPr lang="zh-CN" altLang="en-US" dirty="0" smtClean="0"/>
              <a:t>则能在</a:t>
            </a:r>
            <a:r>
              <a:rPr lang="en-US" altLang="zh-CN" dirty="0" smtClean="0"/>
              <a:t>Z</a:t>
            </a:r>
            <a:r>
              <a:rPr lang="en-US" altLang="zh-CN" baseline="-25000" dirty="0" smtClean="0"/>
              <a:t>n</a:t>
            </a:r>
            <a:r>
              <a:rPr lang="zh-CN" altLang="en-US" dirty="0" smtClean="0"/>
              <a:t>中找到</a:t>
            </a:r>
            <a:r>
              <a:rPr lang="en-US" altLang="zh-CN" dirty="0" smtClean="0"/>
              <a:t>b</a:t>
            </a:r>
            <a:r>
              <a:rPr lang="zh-CN" altLang="en-US" dirty="0" smtClean="0"/>
              <a:t>，使得</a:t>
            </a:r>
            <a:r>
              <a:rPr lang="en-US" altLang="zh-CN" dirty="0" smtClean="0"/>
              <a:t>a</a:t>
            </a:r>
            <a:r>
              <a:rPr lang="en-US" altLang="zh-CN" dirty="0" smtClean="0">
                <a:cs typeface="Times New Roman" pitchFamily="18" charset="0"/>
              </a:rPr>
              <a:t>×</a:t>
            </a:r>
            <a:r>
              <a:rPr lang="en-US" altLang="zh-CN" dirty="0" smtClean="0"/>
              <a:t>b</a:t>
            </a:r>
            <a:r>
              <a:rPr lang="en-US" altLang="zh-CN" dirty="0" smtClean="0">
                <a:latin typeface="黑体" pitchFamily="2" charset="-122"/>
              </a:rPr>
              <a:t>≡</a:t>
            </a:r>
            <a:r>
              <a:rPr lang="en-US" altLang="zh-CN" dirty="0" smtClean="0"/>
              <a:t>1 mod n</a:t>
            </a:r>
            <a:r>
              <a:rPr lang="zh-CN" altLang="en-US" dirty="0" smtClean="0"/>
              <a:t>。</a:t>
            </a:r>
            <a:r>
              <a:rPr lang="en-US" altLang="zh-CN" dirty="0" smtClean="0"/>
              <a:t>b</a:t>
            </a:r>
            <a:r>
              <a:rPr lang="zh-CN" altLang="en-US" dirty="0" smtClean="0"/>
              <a:t>即为乘法逆元</a:t>
            </a:r>
            <a:r>
              <a:rPr lang="en-US" altLang="zh-CN" dirty="0" smtClean="0"/>
              <a:t>a</a:t>
            </a:r>
            <a:r>
              <a:rPr lang="en-US" altLang="zh-CN" baseline="30000" dirty="0" smtClean="0"/>
              <a:t>-1</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2021307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55</a:t>
            </a:fld>
            <a:endParaRPr lang="zh-CN" altLang="en-US"/>
          </a:p>
        </p:txBody>
      </p:sp>
      <p:sp>
        <p:nvSpPr>
          <p:cNvPr id="3" name="内容占位符 2"/>
          <p:cNvSpPr>
            <a:spLocks noGrp="1"/>
          </p:cNvSpPr>
          <p:nvPr>
            <p:ph idx="4294967295"/>
          </p:nvPr>
        </p:nvSpPr>
        <p:spPr>
          <a:xfrm>
            <a:off x="323528" y="332656"/>
            <a:ext cx="8472487" cy="6000750"/>
          </a:xfrm>
        </p:spPr>
        <p:txBody>
          <a:bodyPr/>
          <a:lstStyle/>
          <a:p>
            <a:r>
              <a:rPr lang="zh-CN" altLang="en-US" dirty="0" smtClean="0"/>
              <a:t>例：模</a:t>
            </a:r>
            <a:r>
              <a:rPr lang="en-US" altLang="zh-CN" dirty="0" smtClean="0"/>
              <a:t>8</a:t>
            </a:r>
            <a:r>
              <a:rPr lang="zh-CN" altLang="en-US" dirty="0" smtClean="0"/>
              <a:t>的运算</a:t>
            </a:r>
            <a:endParaRPr lang="zh-CN" altLang="en-US" dirty="0"/>
          </a:p>
        </p:txBody>
      </p:sp>
      <p:sp>
        <p:nvSpPr>
          <p:cNvPr id="10" name="TextBox 9"/>
          <p:cNvSpPr txBox="1"/>
          <p:nvPr/>
        </p:nvSpPr>
        <p:spPr>
          <a:xfrm>
            <a:off x="1997380" y="1091626"/>
            <a:ext cx="1000132"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rPr>
              <a:t>加法表</a:t>
            </a:r>
            <a:endParaRPr lang="zh-CN" altLang="en-US" sz="2000" dirty="0">
              <a:latin typeface="楷体" pitchFamily="49" charset="-122"/>
              <a:ea typeface="楷体" pitchFamily="49" charset="-122"/>
            </a:endParaRPr>
          </a:p>
        </p:txBody>
      </p:sp>
      <p:sp>
        <p:nvSpPr>
          <p:cNvPr id="11" name="TextBox 10"/>
          <p:cNvSpPr txBox="1"/>
          <p:nvPr/>
        </p:nvSpPr>
        <p:spPr>
          <a:xfrm>
            <a:off x="6216784" y="1063108"/>
            <a:ext cx="1000132"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rPr>
              <a:t>乘法表</a:t>
            </a:r>
          </a:p>
        </p:txBody>
      </p:sp>
      <p:sp>
        <p:nvSpPr>
          <p:cNvPr id="12" name="TextBox 11"/>
          <p:cNvSpPr txBox="1"/>
          <p:nvPr/>
        </p:nvSpPr>
        <p:spPr>
          <a:xfrm>
            <a:off x="4143376" y="4714884"/>
            <a:ext cx="1000128"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cs typeface="Times New Roman" pitchFamily="18" charset="0"/>
              </a:rPr>
              <a:t>逆元表</a:t>
            </a:r>
            <a:endParaRPr lang="zh-CN" altLang="en-US" sz="2000" dirty="0">
              <a:latin typeface="楷体" pitchFamily="49" charset="-122"/>
              <a:ea typeface="楷体" pitchFamily="49" charset="-122"/>
              <a:cs typeface="Times New Roman" pitchFamily="18"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3248168762"/>
              </p:ext>
            </p:extLst>
          </p:nvPr>
        </p:nvGraphicFramePr>
        <p:xfrm>
          <a:off x="640058" y="1520254"/>
          <a:ext cx="3571902" cy="2880360"/>
        </p:xfrm>
        <a:graphic>
          <a:graphicData uri="http://schemas.openxmlformats.org/drawingml/2006/table">
            <a:tbl>
              <a:tblPr firstRow="1" firstCol="1" bandRow="1" bandCol="1">
                <a:tableStyleId>{5940675A-B579-460E-94D1-54222C63F5DA}</a:tableStyleId>
              </a:tblPr>
              <a:tblGrid>
                <a:gridCol w="396878">
                  <a:extLst>
                    <a:ext uri="{9D8B030D-6E8A-4147-A177-3AD203B41FA5}">
                      <a16:colId xmlns:a16="http://schemas.microsoft.com/office/drawing/2014/main" val="20000"/>
                    </a:ext>
                  </a:extLst>
                </a:gridCol>
                <a:gridCol w="396878">
                  <a:extLst>
                    <a:ext uri="{9D8B030D-6E8A-4147-A177-3AD203B41FA5}">
                      <a16:colId xmlns:a16="http://schemas.microsoft.com/office/drawing/2014/main" val="20001"/>
                    </a:ext>
                  </a:extLst>
                </a:gridCol>
                <a:gridCol w="396878">
                  <a:extLst>
                    <a:ext uri="{9D8B030D-6E8A-4147-A177-3AD203B41FA5}">
                      <a16:colId xmlns:a16="http://schemas.microsoft.com/office/drawing/2014/main" val="20002"/>
                    </a:ext>
                  </a:extLst>
                </a:gridCol>
                <a:gridCol w="396878">
                  <a:extLst>
                    <a:ext uri="{9D8B030D-6E8A-4147-A177-3AD203B41FA5}">
                      <a16:colId xmlns:a16="http://schemas.microsoft.com/office/drawing/2014/main" val="20003"/>
                    </a:ext>
                  </a:extLst>
                </a:gridCol>
                <a:gridCol w="396878">
                  <a:extLst>
                    <a:ext uri="{9D8B030D-6E8A-4147-A177-3AD203B41FA5}">
                      <a16:colId xmlns:a16="http://schemas.microsoft.com/office/drawing/2014/main" val="20004"/>
                    </a:ext>
                  </a:extLst>
                </a:gridCol>
                <a:gridCol w="396878">
                  <a:extLst>
                    <a:ext uri="{9D8B030D-6E8A-4147-A177-3AD203B41FA5}">
                      <a16:colId xmlns:a16="http://schemas.microsoft.com/office/drawing/2014/main" val="20005"/>
                    </a:ext>
                  </a:extLst>
                </a:gridCol>
                <a:gridCol w="396878">
                  <a:extLst>
                    <a:ext uri="{9D8B030D-6E8A-4147-A177-3AD203B41FA5}">
                      <a16:colId xmlns:a16="http://schemas.microsoft.com/office/drawing/2014/main" val="20006"/>
                    </a:ext>
                  </a:extLst>
                </a:gridCol>
                <a:gridCol w="396878">
                  <a:extLst>
                    <a:ext uri="{9D8B030D-6E8A-4147-A177-3AD203B41FA5}">
                      <a16:colId xmlns:a16="http://schemas.microsoft.com/office/drawing/2014/main" val="20007"/>
                    </a:ext>
                  </a:extLst>
                </a:gridCol>
                <a:gridCol w="396878">
                  <a:extLst>
                    <a:ext uri="{9D8B030D-6E8A-4147-A177-3AD203B41FA5}">
                      <a16:colId xmlns:a16="http://schemas.microsoft.com/office/drawing/2014/main" val="20008"/>
                    </a:ext>
                  </a:extLst>
                </a:gridCol>
              </a:tblGrid>
              <a:tr h="230189">
                <a:tc>
                  <a:txBody>
                    <a:bodyPr/>
                    <a:lstStyle/>
                    <a:p>
                      <a:pPr algn="ctr">
                        <a:lnSpc>
                          <a:spcPts val="1800"/>
                        </a:lnSpc>
                      </a:pPr>
                      <a:r>
                        <a:rPr lang="zh-CN" alt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0189">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0189">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0189">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0189">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0189">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0189">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219017118"/>
              </p:ext>
            </p:extLst>
          </p:nvPr>
        </p:nvGraphicFramePr>
        <p:xfrm>
          <a:off x="4788024" y="1491736"/>
          <a:ext cx="3571902" cy="2880360"/>
        </p:xfrm>
        <a:graphic>
          <a:graphicData uri="http://schemas.openxmlformats.org/drawingml/2006/table">
            <a:tbl>
              <a:tblPr firstRow="1" firstCol="1" bandRow="1" bandCol="1">
                <a:tableStyleId>{5940675A-B579-460E-94D1-54222C63F5DA}</a:tableStyleId>
              </a:tblPr>
              <a:tblGrid>
                <a:gridCol w="396878">
                  <a:extLst>
                    <a:ext uri="{9D8B030D-6E8A-4147-A177-3AD203B41FA5}">
                      <a16:colId xmlns:a16="http://schemas.microsoft.com/office/drawing/2014/main" val="20000"/>
                    </a:ext>
                  </a:extLst>
                </a:gridCol>
                <a:gridCol w="396878">
                  <a:extLst>
                    <a:ext uri="{9D8B030D-6E8A-4147-A177-3AD203B41FA5}">
                      <a16:colId xmlns:a16="http://schemas.microsoft.com/office/drawing/2014/main" val="20001"/>
                    </a:ext>
                  </a:extLst>
                </a:gridCol>
                <a:gridCol w="396878">
                  <a:extLst>
                    <a:ext uri="{9D8B030D-6E8A-4147-A177-3AD203B41FA5}">
                      <a16:colId xmlns:a16="http://schemas.microsoft.com/office/drawing/2014/main" val="20002"/>
                    </a:ext>
                  </a:extLst>
                </a:gridCol>
                <a:gridCol w="396878">
                  <a:extLst>
                    <a:ext uri="{9D8B030D-6E8A-4147-A177-3AD203B41FA5}">
                      <a16:colId xmlns:a16="http://schemas.microsoft.com/office/drawing/2014/main" val="20003"/>
                    </a:ext>
                  </a:extLst>
                </a:gridCol>
                <a:gridCol w="396878">
                  <a:extLst>
                    <a:ext uri="{9D8B030D-6E8A-4147-A177-3AD203B41FA5}">
                      <a16:colId xmlns:a16="http://schemas.microsoft.com/office/drawing/2014/main" val="20004"/>
                    </a:ext>
                  </a:extLst>
                </a:gridCol>
                <a:gridCol w="396878">
                  <a:extLst>
                    <a:ext uri="{9D8B030D-6E8A-4147-A177-3AD203B41FA5}">
                      <a16:colId xmlns:a16="http://schemas.microsoft.com/office/drawing/2014/main" val="20005"/>
                    </a:ext>
                  </a:extLst>
                </a:gridCol>
                <a:gridCol w="396878">
                  <a:extLst>
                    <a:ext uri="{9D8B030D-6E8A-4147-A177-3AD203B41FA5}">
                      <a16:colId xmlns:a16="http://schemas.microsoft.com/office/drawing/2014/main" val="20006"/>
                    </a:ext>
                  </a:extLst>
                </a:gridCol>
                <a:gridCol w="396878">
                  <a:extLst>
                    <a:ext uri="{9D8B030D-6E8A-4147-A177-3AD203B41FA5}">
                      <a16:colId xmlns:a16="http://schemas.microsoft.com/office/drawing/2014/main" val="20007"/>
                    </a:ext>
                  </a:extLst>
                </a:gridCol>
                <a:gridCol w="396878">
                  <a:extLst>
                    <a:ext uri="{9D8B030D-6E8A-4147-A177-3AD203B41FA5}">
                      <a16:colId xmlns:a16="http://schemas.microsoft.com/office/drawing/2014/main" val="20008"/>
                    </a:ext>
                  </a:extLst>
                </a:gridCol>
              </a:tblGrid>
              <a:tr h="230189">
                <a:tc>
                  <a:txBody>
                    <a:bodyPr/>
                    <a:lstStyle/>
                    <a:p>
                      <a:pPr algn="ctr">
                        <a:lnSpc>
                          <a:spcPts val="1800"/>
                        </a:lnSpc>
                      </a:pPr>
                      <a:r>
                        <a:rPr lang="zh-CN" altLang="en-US" dirty="0" smtClean="0">
                          <a:latin typeface="Times New Roman" pitchFamily="18" charset="0"/>
                          <a:cs typeface="Times New Roman" pitchFamily="18" charset="0"/>
                          <a:sym typeface="Symbol"/>
                        </a:rPr>
                        <a:t></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0189">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0189">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0189">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0189">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0189">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0189">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6" name="表格 15"/>
          <p:cNvGraphicFramePr>
            <a:graphicFrameLocks noGrp="1"/>
          </p:cNvGraphicFramePr>
          <p:nvPr/>
        </p:nvGraphicFramePr>
        <p:xfrm>
          <a:off x="2643178" y="5155006"/>
          <a:ext cx="3643334" cy="960120"/>
        </p:xfrm>
        <a:graphic>
          <a:graphicData uri="http://schemas.openxmlformats.org/drawingml/2006/table">
            <a:tbl>
              <a:tblPr firstRow="1" firstCol="1" bandRow="1" bandCol="1">
                <a:tableStyleId>{5940675A-B579-460E-94D1-54222C63F5DA}</a:tableStyleId>
              </a:tblPr>
              <a:tblGrid>
                <a:gridCol w="539750">
                  <a:extLst>
                    <a:ext uri="{9D8B030D-6E8A-4147-A177-3AD203B41FA5}">
                      <a16:colId xmlns:a16="http://schemas.microsoft.com/office/drawing/2014/main" val="20000"/>
                    </a:ext>
                  </a:extLst>
                </a:gridCol>
                <a:gridCol w="387948">
                  <a:extLst>
                    <a:ext uri="{9D8B030D-6E8A-4147-A177-3AD203B41FA5}">
                      <a16:colId xmlns:a16="http://schemas.microsoft.com/office/drawing/2014/main" val="20001"/>
                    </a:ext>
                  </a:extLst>
                </a:gridCol>
                <a:gridCol w="387948">
                  <a:extLst>
                    <a:ext uri="{9D8B030D-6E8A-4147-A177-3AD203B41FA5}">
                      <a16:colId xmlns:a16="http://schemas.microsoft.com/office/drawing/2014/main" val="20002"/>
                    </a:ext>
                  </a:extLst>
                </a:gridCol>
                <a:gridCol w="387948">
                  <a:extLst>
                    <a:ext uri="{9D8B030D-6E8A-4147-A177-3AD203B41FA5}">
                      <a16:colId xmlns:a16="http://schemas.microsoft.com/office/drawing/2014/main" val="20003"/>
                    </a:ext>
                  </a:extLst>
                </a:gridCol>
                <a:gridCol w="387948">
                  <a:extLst>
                    <a:ext uri="{9D8B030D-6E8A-4147-A177-3AD203B41FA5}">
                      <a16:colId xmlns:a16="http://schemas.microsoft.com/office/drawing/2014/main" val="20004"/>
                    </a:ext>
                  </a:extLst>
                </a:gridCol>
                <a:gridCol w="387948">
                  <a:extLst>
                    <a:ext uri="{9D8B030D-6E8A-4147-A177-3AD203B41FA5}">
                      <a16:colId xmlns:a16="http://schemas.microsoft.com/office/drawing/2014/main" val="20005"/>
                    </a:ext>
                  </a:extLst>
                </a:gridCol>
                <a:gridCol w="387948">
                  <a:extLst>
                    <a:ext uri="{9D8B030D-6E8A-4147-A177-3AD203B41FA5}">
                      <a16:colId xmlns:a16="http://schemas.microsoft.com/office/drawing/2014/main" val="20006"/>
                    </a:ext>
                  </a:extLst>
                </a:gridCol>
                <a:gridCol w="387948">
                  <a:extLst>
                    <a:ext uri="{9D8B030D-6E8A-4147-A177-3AD203B41FA5}">
                      <a16:colId xmlns:a16="http://schemas.microsoft.com/office/drawing/2014/main" val="20007"/>
                    </a:ext>
                  </a:extLst>
                </a:gridCol>
                <a:gridCol w="387948">
                  <a:extLst>
                    <a:ext uri="{9D8B030D-6E8A-4147-A177-3AD203B41FA5}">
                      <a16:colId xmlns:a16="http://schemas.microsoft.com/office/drawing/2014/main" val="20008"/>
                    </a:ext>
                  </a:extLst>
                </a:gridCol>
              </a:tblGrid>
              <a:tr h="230189">
                <a:tc>
                  <a:txBody>
                    <a:bodyPr/>
                    <a:lstStyle/>
                    <a:p>
                      <a:pPr algn="ctr">
                        <a:lnSpc>
                          <a:spcPts val="1800"/>
                        </a:lnSpc>
                      </a:pPr>
                      <a:r>
                        <a:rPr lang="en-US" altLang="zh-CN" dirty="0" smtClean="0">
                          <a:latin typeface="Times New Roman" pitchFamily="18" charset="0"/>
                          <a:cs typeface="Times New Roman" pitchFamily="18" charset="0"/>
                        </a:rPr>
                        <a:t>w</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-w</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w</a:t>
                      </a:r>
                      <a:r>
                        <a:rPr lang="en-US" altLang="zh-CN" baseline="30000" dirty="0" smtClean="0">
                          <a:latin typeface="Times New Roman" pitchFamily="18" charset="0"/>
                          <a:cs typeface="Times New Roman" pitchFamily="18" charset="0"/>
                        </a:rPr>
                        <a:t>-1</a:t>
                      </a:r>
                      <a:endParaRPr lang="zh-CN" altLang="en-US" baseline="30000"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7</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流程图: 可选过程 13">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7" name="流程图: 可选过程 16">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8" name="流程图: 可选过程 1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9" name="流程图: 可选过程 1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0" name="流程图: 可选过程 1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8266018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模算术运算</a:t>
            </a:r>
            <a:endParaRPr lang="zh-CN" altLang="en-US" dirty="0"/>
          </a:p>
        </p:txBody>
      </p:sp>
      <p:sp>
        <p:nvSpPr>
          <p:cNvPr id="3" name="内容占位符 2"/>
          <p:cNvSpPr>
            <a:spLocks noGrp="1"/>
          </p:cNvSpPr>
          <p:nvPr>
            <p:ph idx="1"/>
          </p:nvPr>
        </p:nvSpPr>
        <p:spPr/>
        <p:txBody>
          <a:bodyPr>
            <a:noAutofit/>
          </a:bodyPr>
          <a:lstStyle/>
          <a:p>
            <a:pPr marL="457200" indent="-457200">
              <a:buFont typeface="+mj-ea"/>
              <a:buAutoNum type="circleNumDbPlain"/>
            </a:pPr>
            <a:r>
              <a:rPr lang="en-US" altLang="zh-CN" sz="2000" dirty="0" smtClean="0"/>
              <a:t>(a</a:t>
            </a:r>
            <a:r>
              <a:rPr lang="en-US" altLang="zh-CN" sz="2000" baseline="-25000" dirty="0" smtClean="0"/>
              <a:t>1</a:t>
            </a:r>
            <a:r>
              <a:rPr lang="en-US" altLang="zh-CN" sz="2000" dirty="0" smtClean="0"/>
              <a:t> op a</a:t>
            </a:r>
            <a:r>
              <a:rPr lang="en-US" altLang="zh-CN" sz="2000" baseline="-25000" dirty="0" smtClean="0"/>
              <a:t>2</a:t>
            </a:r>
            <a:r>
              <a:rPr lang="en-US" altLang="zh-CN" sz="2000" dirty="0" smtClean="0"/>
              <a:t>) mod n =[(a</a:t>
            </a:r>
            <a:r>
              <a:rPr lang="en-US" altLang="zh-CN" sz="2000" baseline="-25000" dirty="0" smtClean="0"/>
              <a:t>1</a:t>
            </a:r>
            <a:r>
              <a:rPr lang="en-US" altLang="zh-CN" sz="2000" dirty="0" smtClean="0"/>
              <a:t> mod n )] op (a</a:t>
            </a:r>
            <a:r>
              <a:rPr lang="en-US" altLang="zh-CN" sz="2000" baseline="-25000" dirty="0" smtClean="0"/>
              <a:t>2</a:t>
            </a:r>
            <a:r>
              <a:rPr lang="en-US" altLang="zh-CN" sz="2000" dirty="0" smtClean="0"/>
              <a:t> mod n)] mod n</a:t>
            </a:r>
          </a:p>
          <a:p>
            <a:pPr marL="857250" lvl="1" indent="-457200"/>
            <a:r>
              <a:rPr lang="en-US" altLang="zh-CN" sz="2000" dirty="0" smtClean="0"/>
              <a:t>(</a:t>
            </a:r>
            <a:r>
              <a:rPr lang="en-US" altLang="zh-CN" sz="2000" dirty="0" err="1" smtClean="0"/>
              <a:t>a+b</a:t>
            </a:r>
            <a:r>
              <a:rPr lang="en-US" altLang="zh-CN" sz="2000" dirty="0" smtClean="0"/>
              <a:t>) mod n = (a mod n + b mod n) mod n</a:t>
            </a:r>
          </a:p>
          <a:p>
            <a:pPr marL="857250" lvl="1" indent="-457200"/>
            <a:r>
              <a:rPr lang="en-US" altLang="zh-CN" sz="2000" dirty="0" smtClean="0"/>
              <a:t>(a-b) mod n = (a mod n - b mod n) mod n</a:t>
            </a:r>
          </a:p>
          <a:p>
            <a:pPr marL="857250" lvl="1" indent="-457200"/>
            <a:r>
              <a:rPr lang="en-US" altLang="zh-CN" sz="2000" dirty="0" smtClean="0"/>
              <a:t>(</a:t>
            </a:r>
            <a:r>
              <a:rPr lang="en-US" altLang="zh-CN" sz="2000" dirty="0" err="1" smtClean="0"/>
              <a:t>a•b</a:t>
            </a:r>
            <a:r>
              <a:rPr lang="en-US" altLang="zh-CN" sz="2000" dirty="0" smtClean="0"/>
              <a:t>) mod n = (a mod n • b mod n) mod n</a:t>
            </a:r>
          </a:p>
          <a:p>
            <a:pPr marL="857250" lvl="1" indent="-457200"/>
            <a:endParaRPr lang="en-US" altLang="zh-CN" sz="2000" dirty="0" smtClean="0"/>
          </a:p>
          <a:p>
            <a:pPr marL="457200" indent="-457200">
              <a:buFont typeface="+mj-ea"/>
              <a:buAutoNum type="circleNumDbPlain"/>
            </a:pPr>
            <a:r>
              <a:rPr lang="zh-CN" altLang="en-US" sz="2000" dirty="0" smtClean="0"/>
              <a:t>如果 </a:t>
            </a:r>
            <a:r>
              <a:rPr lang="en-US" altLang="zh-CN" sz="2000" dirty="0" smtClean="0"/>
              <a:t>a=b mod n</a:t>
            </a:r>
            <a:r>
              <a:rPr lang="zh-CN" altLang="en-US" sz="2000" dirty="0" smtClean="0"/>
              <a:t>且 </a:t>
            </a:r>
            <a:r>
              <a:rPr lang="en-US" altLang="zh-CN" sz="2000" dirty="0" smtClean="0"/>
              <a:t>c=d mod n</a:t>
            </a:r>
            <a:r>
              <a:rPr lang="zh-CN" altLang="en-US" sz="2000" dirty="0" smtClean="0"/>
              <a:t>，则</a:t>
            </a:r>
            <a:endParaRPr lang="en-US" altLang="zh-CN" sz="2000" dirty="0" smtClean="0"/>
          </a:p>
          <a:p>
            <a:pPr marL="857250" lvl="1" indent="-457200"/>
            <a:r>
              <a:rPr lang="en-US" altLang="zh-CN" sz="2000" dirty="0" err="1" smtClean="0"/>
              <a:t>a+c</a:t>
            </a:r>
            <a:r>
              <a:rPr lang="en-US" altLang="zh-CN" sz="2000" dirty="0" smtClean="0"/>
              <a:t>=(</a:t>
            </a:r>
            <a:r>
              <a:rPr lang="en-US" altLang="zh-CN" sz="2000" dirty="0" err="1" smtClean="0"/>
              <a:t>b+d</a:t>
            </a:r>
            <a:r>
              <a:rPr lang="en-US" altLang="zh-CN" sz="2000" dirty="0" smtClean="0"/>
              <a:t>) mod n</a:t>
            </a:r>
          </a:p>
          <a:p>
            <a:pPr marL="857250" lvl="1" indent="-457200"/>
            <a:r>
              <a:rPr lang="en-US" altLang="zh-CN" sz="2000" dirty="0" smtClean="0"/>
              <a:t>a-c=(b-d) mod n</a:t>
            </a:r>
          </a:p>
          <a:p>
            <a:pPr marL="857250" lvl="1" indent="-457200"/>
            <a:r>
              <a:rPr lang="en-US" altLang="zh-CN" sz="2000" dirty="0" err="1" smtClean="0"/>
              <a:t>a•c</a:t>
            </a:r>
            <a:r>
              <a:rPr lang="en-US" altLang="zh-CN" sz="2000" dirty="0" smtClean="0"/>
              <a:t>=(</a:t>
            </a:r>
            <a:r>
              <a:rPr lang="en-US" altLang="zh-CN" sz="2000" dirty="0" err="1" smtClean="0"/>
              <a:t>b•d</a:t>
            </a:r>
            <a:r>
              <a:rPr lang="en-US" altLang="zh-CN" sz="2000" dirty="0" smtClean="0"/>
              <a:t>) mod n</a:t>
            </a:r>
          </a:p>
          <a:p>
            <a:pPr marL="857250" lvl="1" indent="-457200"/>
            <a:endParaRPr lang="en-US" altLang="zh-CN" sz="2000" dirty="0" smtClean="0"/>
          </a:p>
          <a:p>
            <a:pPr marL="457200" indent="-457200">
              <a:buFont typeface="+mj-ea"/>
              <a:buAutoNum type="circleNumDbPlain"/>
            </a:pPr>
            <a:r>
              <a:rPr lang="zh-CN" altLang="en-US" sz="2000" dirty="0" smtClean="0"/>
              <a:t>如果</a:t>
            </a:r>
            <a:r>
              <a:rPr lang="en-US" altLang="zh-CN" sz="2000" dirty="0" smtClean="0"/>
              <a:t>ac=</a:t>
            </a:r>
            <a:r>
              <a:rPr lang="en-US" altLang="zh-CN" sz="2000" dirty="0" err="1" smtClean="0"/>
              <a:t>bd</a:t>
            </a:r>
            <a:r>
              <a:rPr lang="en-US" altLang="zh-CN" sz="2000" dirty="0" smtClean="0"/>
              <a:t> mod n</a:t>
            </a:r>
            <a:r>
              <a:rPr lang="zh-CN" altLang="en-US" sz="2000" dirty="0" smtClean="0"/>
              <a:t>且</a:t>
            </a:r>
            <a:r>
              <a:rPr lang="en-US" altLang="zh-CN" sz="2000" dirty="0" smtClean="0"/>
              <a:t>c=d mod n</a:t>
            </a:r>
            <a:r>
              <a:rPr lang="zh-CN" altLang="en-US" sz="2000" dirty="0" smtClean="0"/>
              <a:t>，</a:t>
            </a:r>
            <a:r>
              <a:rPr lang="en-US" altLang="zh-CN" sz="2000" dirty="0" err="1" smtClean="0"/>
              <a:t>gcd</a:t>
            </a:r>
            <a:r>
              <a:rPr lang="en-US" altLang="zh-CN" sz="2000" dirty="0" smtClean="0"/>
              <a:t>(</a:t>
            </a:r>
            <a:r>
              <a:rPr lang="en-US" altLang="zh-CN" sz="2000" dirty="0" err="1" smtClean="0"/>
              <a:t>c,n</a:t>
            </a:r>
            <a:r>
              <a:rPr lang="en-US" altLang="zh-CN" sz="2000" dirty="0" smtClean="0"/>
              <a:t>)=1</a:t>
            </a:r>
            <a:r>
              <a:rPr lang="zh-CN" altLang="en-US" sz="2000" dirty="0" smtClean="0"/>
              <a:t>，则</a:t>
            </a:r>
            <a:r>
              <a:rPr lang="en-US" altLang="zh-CN" sz="2000" dirty="0" smtClean="0"/>
              <a:t>a=b mod n</a:t>
            </a:r>
          </a:p>
          <a:p>
            <a:pPr marL="857250" lvl="1" indent="-457200"/>
            <a:r>
              <a:rPr lang="zh-CN" altLang="en-US" sz="2000" dirty="0" smtClean="0"/>
              <a:t>例： </a:t>
            </a:r>
            <a:r>
              <a:rPr lang="en-US" altLang="zh-CN" sz="2000" dirty="0" smtClean="0"/>
              <a:t>3*2=1*2 mod 4 </a:t>
            </a:r>
            <a:r>
              <a:rPr lang="zh-CN" altLang="en-US" sz="2000" dirty="0" smtClean="0"/>
              <a:t>且 </a:t>
            </a:r>
            <a:r>
              <a:rPr lang="en-US" altLang="zh-CN" sz="2000" dirty="0" smtClean="0"/>
              <a:t>2=2 mod 4,   </a:t>
            </a:r>
            <a:r>
              <a:rPr lang="zh-CN" altLang="en-US" sz="2000" dirty="0" smtClean="0"/>
              <a:t>但</a:t>
            </a:r>
            <a:r>
              <a:rPr lang="en-US" altLang="zh-CN" sz="2000" dirty="0" smtClean="0"/>
              <a:t>3≠1 mod 4</a:t>
            </a:r>
            <a:endParaRPr lang="zh-CN" altLang="en-US" sz="2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5215051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模运算的性质</a:t>
            </a:r>
            <a:endParaRPr lang="zh-CN" altLang="en-US" dirty="0"/>
          </a:p>
        </p:txBody>
      </p:sp>
      <p:sp>
        <p:nvSpPr>
          <p:cNvPr id="3" name="内容占位符 2"/>
          <p:cNvSpPr>
            <a:spLocks noGrp="1"/>
          </p:cNvSpPr>
          <p:nvPr>
            <p:ph idx="1"/>
          </p:nvPr>
        </p:nvSpPr>
        <p:spPr/>
        <p:txBody>
          <a:bodyPr>
            <a:normAutofit fontScale="92500"/>
          </a:bodyPr>
          <a:lstStyle/>
          <a:p>
            <a:pPr marL="441325" indent="-441325"/>
            <a:r>
              <a:rPr lang="zh-CN" altLang="en-US" dirty="0" smtClean="0">
                <a:solidFill>
                  <a:srgbClr val="FF0000"/>
                </a:solidFill>
              </a:rPr>
              <a:t>剩余类集</a:t>
            </a:r>
            <a:r>
              <a:rPr lang="en-US" altLang="zh-CN" dirty="0" smtClean="0"/>
              <a:t>(Residues)</a:t>
            </a:r>
          </a:p>
          <a:p>
            <a:pPr marL="841375" lvl="1" indent="-441325"/>
            <a:r>
              <a:rPr lang="zh-CN" altLang="en-US" sz="2400" dirty="0" smtClean="0"/>
              <a:t>定义比</a:t>
            </a:r>
            <a:r>
              <a:rPr lang="en-US" altLang="zh-CN" sz="2400" dirty="0" smtClean="0"/>
              <a:t>n</a:t>
            </a:r>
            <a:r>
              <a:rPr lang="zh-CN" altLang="en-US" sz="2400" dirty="0" smtClean="0"/>
              <a:t>小的非负整数集合为</a:t>
            </a:r>
            <a:r>
              <a:rPr lang="en-US" altLang="zh-CN" sz="2400" dirty="0" smtClean="0"/>
              <a:t>Z</a:t>
            </a:r>
            <a:r>
              <a:rPr lang="en-US" altLang="zh-CN" sz="2400" baseline="-25000" dirty="0" smtClean="0"/>
              <a:t>n</a:t>
            </a:r>
            <a:r>
              <a:rPr lang="zh-CN" altLang="en-US" sz="2400" dirty="0" smtClean="0"/>
              <a:t>： </a:t>
            </a:r>
            <a:r>
              <a:rPr lang="en-US" altLang="zh-CN" sz="2400" dirty="0" smtClean="0"/>
              <a:t>Z</a:t>
            </a:r>
            <a:r>
              <a:rPr lang="en-US" altLang="zh-CN" sz="2400" baseline="-25000" dirty="0" smtClean="0"/>
              <a:t>n</a:t>
            </a:r>
            <a:r>
              <a:rPr lang="zh-CN" altLang="en-US" sz="2400" dirty="0" smtClean="0"/>
              <a:t> </a:t>
            </a:r>
            <a:r>
              <a:rPr lang="en-US" altLang="zh-CN" sz="2400" dirty="0" smtClean="0"/>
              <a:t>={0,1,…,(n-1)}</a:t>
            </a:r>
          </a:p>
          <a:p>
            <a:pPr marL="1009650" lvl="1" indent="-609600">
              <a:buAutoNum type="arabicParenBoth"/>
            </a:pPr>
            <a:r>
              <a:rPr lang="zh-CN" altLang="en-US" dirty="0" smtClean="0">
                <a:solidFill>
                  <a:srgbClr val="FF0000"/>
                </a:solidFill>
              </a:rPr>
              <a:t>模</a:t>
            </a:r>
            <a:r>
              <a:rPr lang="en-US" altLang="zh-CN" dirty="0" smtClean="0">
                <a:solidFill>
                  <a:srgbClr val="FF0000"/>
                </a:solidFill>
              </a:rPr>
              <a:t>n</a:t>
            </a:r>
            <a:r>
              <a:rPr lang="zh-CN" altLang="en-US" dirty="0" smtClean="0">
                <a:solidFill>
                  <a:srgbClr val="FF0000"/>
                </a:solidFill>
              </a:rPr>
              <a:t>的完全剩余类集</a:t>
            </a:r>
            <a:r>
              <a:rPr lang="en-US" altLang="zh-CN" dirty="0" smtClean="0"/>
              <a:t>(Complete Set of Residues mod n)</a:t>
            </a:r>
            <a:r>
              <a:rPr lang="zh-CN" altLang="en-US" dirty="0" smtClean="0"/>
              <a:t>：如果对每个整数</a:t>
            </a:r>
            <a:r>
              <a:rPr lang="en-US" altLang="zh-CN" dirty="0" smtClean="0"/>
              <a:t>a</a:t>
            </a:r>
            <a:r>
              <a:rPr lang="zh-CN" altLang="en-US" dirty="0" smtClean="0"/>
              <a:t>，在集合</a:t>
            </a:r>
            <a:r>
              <a:rPr lang="en-US" altLang="zh-CN" dirty="0" smtClean="0"/>
              <a:t>{r</a:t>
            </a:r>
            <a:r>
              <a:rPr lang="en-US" altLang="zh-CN" baseline="-25000" dirty="0" smtClean="0"/>
              <a:t>1</a:t>
            </a:r>
            <a:r>
              <a:rPr lang="en-US" altLang="zh-CN" dirty="0" smtClean="0"/>
              <a:t>,r</a:t>
            </a:r>
            <a:r>
              <a:rPr lang="en-US" altLang="zh-CN" baseline="-25000" dirty="0" smtClean="0"/>
              <a:t>2</a:t>
            </a:r>
            <a:r>
              <a:rPr lang="en-US" altLang="zh-CN" dirty="0" smtClean="0"/>
              <a:t>,…,</a:t>
            </a:r>
            <a:r>
              <a:rPr lang="en-US" altLang="zh-CN" dirty="0" err="1" smtClean="0"/>
              <a:t>r</a:t>
            </a:r>
            <a:r>
              <a:rPr lang="en-US" altLang="zh-CN" baseline="-25000" dirty="0" err="1" smtClean="0"/>
              <a:t>n</a:t>
            </a:r>
            <a:r>
              <a:rPr lang="en-US" altLang="zh-CN" dirty="0" smtClean="0"/>
              <a:t>}</a:t>
            </a:r>
            <a:r>
              <a:rPr lang="zh-CN" altLang="en-US" dirty="0" smtClean="0"/>
              <a:t>中恰有一个余数</a:t>
            </a:r>
            <a:r>
              <a:rPr lang="en-US" altLang="zh-CN" dirty="0" err="1" smtClean="0"/>
              <a:t>r</a:t>
            </a:r>
            <a:r>
              <a:rPr lang="en-US" altLang="zh-CN" baseline="-25000" dirty="0" err="1" smtClean="0"/>
              <a:t>i</a:t>
            </a:r>
            <a:r>
              <a:rPr lang="zh-CN" altLang="en-US" dirty="0" smtClean="0"/>
              <a:t>，使得 </a:t>
            </a:r>
            <a:r>
              <a:rPr lang="en-US" altLang="zh-CN" dirty="0" smtClean="0"/>
              <a:t>a mod n=</a:t>
            </a:r>
            <a:r>
              <a:rPr lang="en-US" altLang="zh-CN" dirty="0" err="1" smtClean="0"/>
              <a:t>r</a:t>
            </a:r>
            <a:r>
              <a:rPr lang="en-US" altLang="zh-CN" baseline="-25000" dirty="0" err="1" smtClean="0"/>
              <a:t>i</a:t>
            </a:r>
            <a:r>
              <a:rPr lang="zh-CN" altLang="en-US" dirty="0" smtClean="0"/>
              <a:t>，则称</a:t>
            </a:r>
            <a:r>
              <a:rPr lang="en-US" altLang="zh-CN" dirty="0" smtClean="0"/>
              <a:t>{r</a:t>
            </a:r>
            <a:r>
              <a:rPr lang="en-US" altLang="zh-CN" baseline="-25000" dirty="0" smtClean="0"/>
              <a:t>1</a:t>
            </a:r>
            <a:r>
              <a:rPr lang="en-US" altLang="zh-CN" dirty="0" smtClean="0"/>
              <a:t>,r</a:t>
            </a:r>
            <a:r>
              <a:rPr lang="en-US" altLang="zh-CN" baseline="-25000" dirty="0" smtClean="0"/>
              <a:t>2</a:t>
            </a:r>
            <a:r>
              <a:rPr lang="en-US" altLang="zh-CN" dirty="0" smtClean="0"/>
              <a:t>,…,</a:t>
            </a:r>
            <a:r>
              <a:rPr lang="en-US" altLang="zh-CN" dirty="0" err="1" smtClean="0"/>
              <a:t>r</a:t>
            </a:r>
            <a:r>
              <a:rPr lang="en-US" altLang="zh-CN" baseline="-25000" dirty="0" err="1" smtClean="0"/>
              <a:t>n</a:t>
            </a:r>
            <a:r>
              <a:rPr lang="en-US" altLang="zh-CN" dirty="0" smtClean="0"/>
              <a:t>}</a:t>
            </a:r>
            <a:r>
              <a:rPr lang="zh-CN" altLang="en-US" dirty="0" smtClean="0"/>
              <a:t>为模</a:t>
            </a:r>
            <a:r>
              <a:rPr lang="en-US" altLang="zh-CN" dirty="0" smtClean="0"/>
              <a:t>n</a:t>
            </a:r>
            <a:r>
              <a:rPr lang="zh-CN" altLang="en-US" dirty="0" smtClean="0"/>
              <a:t>的完全剩余类集，</a:t>
            </a:r>
            <a:r>
              <a:rPr lang="en-US" altLang="zh-CN" dirty="0" smtClean="0"/>
              <a:t>{0,1,…,n-1}</a:t>
            </a:r>
            <a:r>
              <a:rPr lang="zh-CN" altLang="en-US" dirty="0" smtClean="0"/>
              <a:t>形成模</a:t>
            </a:r>
            <a:r>
              <a:rPr lang="en-US" altLang="zh-CN" dirty="0" smtClean="0"/>
              <a:t>n</a:t>
            </a:r>
            <a:r>
              <a:rPr lang="zh-CN" altLang="en-US" dirty="0" smtClean="0"/>
              <a:t>的完全剩余类集。</a:t>
            </a:r>
            <a:endParaRPr lang="en-US" altLang="zh-CN" dirty="0" smtClean="0"/>
          </a:p>
          <a:p>
            <a:pPr marL="1009650" lvl="1" indent="-609600">
              <a:buAutoNum type="arabicParenBoth"/>
            </a:pPr>
            <a:endParaRPr lang="en-US" altLang="zh-CN" dirty="0" smtClean="0"/>
          </a:p>
          <a:p>
            <a:pPr marL="1009650" lvl="1" indent="-609600">
              <a:buAutoNum type="arabicParenBoth"/>
            </a:pPr>
            <a:r>
              <a:rPr lang="zh-CN" altLang="en-US" dirty="0" smtClean="0">
                <a:solidFill>
                  <a:srgbClr val="FF0000"/>
                </a:solidFill>
              </a:rPr>
              <a:t>模</a:t>
            </a:r>
            <a:r>
              <a:rPr lang="en-US" altLang="zh-CN" dirty="0" smtClean="0">
                <a:solidFill>
                  <a:srgbClr val="FF0000"/>
                </a:solidFill>
              </a:rPr>
              <a:t>n</a:t>
            </a:r>
            <a:r>
              <a:rPr lang="zh-CN" altLang="en-US" dirty="0" smtClean="0">
                <a:solidFill>
                  <a:srgbClr val="FF0000"/>
                </a:solidFill>
              </a:rPr>
              <a:t>的缩剩余类集</a:t>
            </a:r>
            <a:r>
              <a:rPr lang="en-US" altLang="zh-CN" dirty="0" smtClean="0"/>
              <a:t>(Reduced set of Residues mod n)</a:t>
            </a:r>
            <a:r>
              <a:rPr lang="zh-CN" altLang="en-US" dirty="0" smtClean="0"/>
              <a:t>：完全剩余集的子集，其中的元素都和</a:t>
            </a:r>
            <a:r>
              <a:rPr lang="en-US" altLang="zh-CN" dirty="0" smtClean="0"/>
              <a:t>n</a:t>
            </a:r>
            <a:r>
              <a:rPr lang="zh-CN" altLang="en-US" dirty="0" smtClean="0"/>
              <a:t>互素（包括</a:t>
            </a:r>
            <a:r>
              <a:rPr lang="en-US" altLang="zh-CN" dirty="0" smtClean="0"/>
              <a:t>1</a:t>
            </a:r>
            <a:r>
              <a:rPr lang="zh-CN" altLang="en-US" dirty="0" smtClean="0"/>
              <a:t>）</a:t>
            </a:r>
            <a:endParaRPr lang="en-US" altLang="zh-CN" dirty="0" smtClean="0"/>
          </a:p>
          <a:p>
            <a:pPr lvl="1">
              <a:lnSpc>
                <a:spcPct val="85000"/>
              </a:lnSpc>
              <a:buNone/>
            </a:pPr>
            <a:endParaRPr lang="en-US" altLang="zh-CN" dirty="0" smtClean="0"/>
          </a:p>
          <a:p>
            <a:pPr>
              <a:lnSpc>
                <a:spcPct val="85000"/>
              </a:lnSpc>
            </a:pPr>
            <a:r>
              <a:rPr lang="zh-CN" altLang="en-US" dirty="0" smtClean="0"/>
              <a:t>例：</a:t>
            </a:r>
            <a:r>
              <a:rPr lang="en-US" altLang="zh-CN" dirty="0" smtClean="0"/>
              <a:t>n=10</a:t>
            </a:r>
            <a:r>
              <a:rPr lang="zh-CN" altLang="en-US" dirty="0" smtClean="0"/>
              <a:t>，</a:t>
            </a:r>
            <a:endParaRPr lang="en-US" altLang="zh-CN" dirty="0" smtClean="0"/>
          </a:p>
          <a:p>
            <a:pPr lvl="1">
              <a:lnSpc>
                <a:spcPct val="85000"/>
              </a:lnSpc>
            </a:pPr>
            <a:r>
              <a:rPr lang="zh-CN" altLang="en-US" dirty="0" smtClean="0"/>
              <a:t>模</a:t>
            </a:r>
            <a:r>
              <a:rPr lang="en-US" altLang="zh-CN" dirty="0" smtClean="0"/>
              <a:t>n</a:t>
            </a:r>
            <a:r>
              <a:rPr lang="zh-CN" altLang="en-US" dirty="0" smtClean="0"/>
              <a:t>的完全剩余集是</a:t>
            </a:r>
            <a:r>
              <a:rPr lang="en-US" altLang="zh-CN" dirty="0" smtClean="0"/>
              <a:t>{0, 1, 2,…,9}</a:t>
            </a:r>
          </a:p>
          <a:p>
            <a:pPr lvl="1">
              <a:lnSpc>
                <a:spcPct val="85000"/>
              </a:lnSpc>
            </a:pPr>
            <a:r>
              <a:rPr lang="zh-CN" altLang="en-US" dirty="0" smtClean="0"/>
              <a:t>模</a:t>
            </a:r>
            <a:r>
              <a:rPr lang="en-US" altLang="zh-CN" dirty="0" smtClean="0"/>
              <a:t>n</a:t>
            </a:r>
            <a:r>
              <a:rPr lang="zh-CN" altLang="en-US" dirty="0" smtClean="0"/>
              <a:t>的缩剩余集是 </a:t>
            </a:r>
            <a:r>
              <a:rPr lang="en-US" altLang="zh-CN" dirty="0" smtClean="0"/>
              <a:t>{1, 3, 7, 9}</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098700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三、有限域</a:t>
            </a:r>
            <a:r>
              <a:rPr lang="en-US" altLang="zh-CN" dirty="0" smtClean="0"/>
              <a:t>GF(p) Galois Fields</a:t>
            </a:r>
            <a:endParaRPr lang="zh-CN" altLang="en-US" dirty="0"/>
          </a:p>
        </p:txBody>
      </p:sp>
      <p:sp>
        <p:nvSpPr>
          <p:cNvPr id="3" name="内容占位符 2"/>
          <p:cNvSpPr>
            <a:spLocks noGrp="1"/>
          </p:cNvSpPr>
          <p:nvPr>
            <p:ph idx="1"/>
          </p:nvPr>
        </p:nvSpPr>
        <p:spPr/>
        <p:txBody>
          <a:bodyPr/>
          <a:lstStyle/>
          <a:p>
            <a:pPr>
              <a:lnSpc>
                <a:spcPct val="90000"/>
              </a:lnSpc>
            </a:pPr>
            <a:r>
              <a:rPr lang="zh-CN" altLang="en-US" dirty="0" smtClean="0"/>
              <a:t>有限域在密码学中扮演重要角色</a:t>
            </a:r>
          </a:p>
          <a:p>
            <a:pPr>
              <a:lnSpc>
                <a:spcPct val="90000"/>
              </a:lnSpc>
            </a:pPr>
            <a:r>
              <a:rPr lang="zh-CN" altLang="en-US" dirty="0" smtClean="0"/>
              <a:t>有限域的元素个数是一个素数的幂</a:t>
            </a:r>
            <a:r>
              <a:rPr lang="en-US" altLang="zh-CN" dirty="0" err="1" smtClean="0"/>
              <a:t>p</a:t>
            </a:r>
            <a:r>
              <a:rPr lang="en-US" altLang="zh-CN" baseline="30000" dirty="0" err="1" smtClean="0"/>
              <a:t>n</a:t>
            </a:r>
            <a:r>
              <a:rPr lang="en-US" altLang="zh-CN" dirty="0" smtClean="0"/>
              <a:t>, n </a:t>
            </a:r>
            <a:r>
              <a:rPr lang="zh-CN" altLang="en-US" dirty="0" smtClean="0"/>
              <a:t>为正整数，一般记为</a:t>
            </a:r>
            <a:r>
              <a:rPr lang="en-US" altLang="zh-CN" dirty="0" smtClean="0">
                <a:solidFill>
                  <a:srgbClr val="FF0000"/>
                </a:solidFill>
              </a:rPr>
              <a:t>GF(</a:t>
            </a:r>
            <a:r>
              <a:rPr lang="en-US" altLang="zh-CN" dirty="0" err="1" smtClean="0">
                <a:solidFill>
                  <a:srgbClr val="FF0000"/>
                </a:solidFill>
              </a:rPr>
              <a:t>p</a:t>
            </a:r>
            <a:r>
              <a:rPr lang="en-US" altLang="zh-CN" baseline="30000" dirty="0" err="1" smtClean="0">
                <a:solidFill>
                  <a:srgbClr val="FF0000"/>
                </a:solidFill>
              </a:rPr>
              <a:t>n</a:t>
            </a:r>
            <a:r>
              <a:rPr lang="en-US" altLang="zh-CN" dirty="0" smtClean="0">
                <a:solidFill>
                  <a:srgbClr val="FF0000"/>
                </a:solidFill>
              </a:rPr>
              <a:t>)</a:t>
            </a:r>
            <a:r>
              <a:rPr lang="zh-CN" altLang="en-US" dirty="0" smtClean="0"/>
              <a:t>，即</a:t>
            </a:r>
            <a:r>
              <a:rPr lang="en-US" altLang="zh-CN" dirty="0" smtClean="0"/>
              <a:t>Galois fields, </a:t>
            </a:r>
            <a:r>
              <a:rPr lang="zh-CN" altLang="en-US" dirty="0" smtClean="0"/>
              <a:t>模</a:t>
            </a:r>
            <a:r>
              <a:rPr lang="en-US" altLang="zh-CN" dirty="0" err="1" smtClean="0"/>
              <a:t>p</a:t>
            </a:r>
            <a:r>
              <a:rPr lang="en-US" altLang="zh-CN" baseline="30000" dirty="0" err="1" smtClean="0"/>
              <a:t>n</a:t>
            </a:r>
            <a:r>
              <a:rPr lang="en-US" altLang="zh-CN" dirty="0" smtClean="0"/>
              <a:t>.</a:t>
            </a:r>
            <a:endParaRPr lang="zh-CN" altLang="en-US" dirty="0" smtClean="0"/>
          </a:p>
          <a:p>
            <a:pPr lvl="1">
              <a:lnSpc>
                <a:spcPct val="90000"/>
              </a:lnSpc>
            </a:pPr>
            <a:endParaRPr lang="en-US" altLang="zh-CN" dirty="0" smtClean="0"/>
          </a:p>
          <a:p>
            <a:pPr>
              <a:lnSpc>
                <a:spcPct val="90000"/>
              </a:lnSpc>
            </a:pPr>
            <a:r>
              <a:rPr lang="zh-CN" altLang="en-US" dirty="0" smtClean="0"/>
              <a:t>关注两种特殊情形</a:t>
            </a:r>
            <a:endParaRPr lang="en-US" altLang="zh-CN" dirty="0" smtClean="0"/>
          </a:p>
          <a:p>
            <a:pPr lvl="1">
              <a:lnSpc>
                <a:spcPct val="90000"/>
              </a:lnSpc>
            </a:pPr>
            <a:r>
              <a:rPr lang="en-US" altLang="zh-CN" dirty="0" smtClean="0"/>
              <a:t>n=1</a:t>
            </a:r>
            <a:r>
              <a:rPr lang="zh-CN" altLang="en-US" dirty="0" smtClean="0"/>
              <a:t>时的有限域，即</a:t>
            </a:r>
            <a:r>
              <a:rPr lang="en-US" altLang="zh-CN" dirty="0" smtClean="0"/>
              <a:t>GF(p)</a:t>
            </a:r>
          </a:p>
          <a:p>
            <a:pPr lvl="1">
              <a:lnSpc>
                <a:spcPct val="90000"/>
              </a:lnSpc>
            </a:pPr>
            <a:r>
              <a:rPr lang="en-US" altLang="zh-CN" dirty="0" smtClean="0"/>
              <a:t>p</a:t>
            </a:r>
            <a:r>
              <a:rPr lang="zh-CN" altLang="en-US" dirty="0" smtClean="0"/>
              <a:t>为</a:t>
            </a:r>
            <a:r>
              <a:rPr lang="en-US" altLang="zh-CN" dirty="0" smtClean="0"/>
              <a:t>2</a:t>
            </a:r>
            <a:r>
              <a:rPr lang="zh-CN" altLang="en-US" dirty="0" smtClean="0"/>
              <a:t>时的有限域，即</a:t>
            </a:r>
            <a:r>
              <a:rPr lang="en-US" altLang="zh-CN" dirty="0" smtClean="0"/>
              <a:t>GF(2</a:t>
            </a:r>
            <a:r>
              <a:rPr lang="en-US" altLang="zh-CN" baseline="30000" dirty="0" smtClean="0"/>
              <a:t>n</a:t>
            </a:r>
            <a:r>
              <a:rPr lang="en-US" altLang="zh-CN" dirty="0" smtClean="0"/>
              <a:t>)</a:t>
            </a:r>
          </a:p>
          <a:p>
            <a:pPr lvl="1">
              <a:lnSpc>
                <a:spcPct val="90000"/>
              </a:lnSpc>
            </a:pPr>
            <a:endParaRPr lang="en-US" altLang="zh-CN" dirty="0" smtClean="0"/>
          </a:p>
          <a:p>
            <a:pPr>
              <a:lnSpc>
                <a:spcPct val="90000"/>
              </a:lnSpc>
            </a:pPr>
            <a:r>
              <a:rPr lang="zh-CN" altLang="en-US" dirty="0" smtClean="0"/>
              <a:t>最简单的有限域是</a:t>
            </a:r>
            <a:r>
              <a:rPr lang="en-US" altLang="zh-CN" dirty="0" smtClean="0"/>
              <a:t>GF(2)</a:t>
            </a:r>
            <a:r>
              <a:rPr lang="zh-CN" altLang="en-US" dirty="0" smtClean="0"/>
              <a:t>，代数运算简述如下：</a:t>
            </a:r>
            <a:endParaRPr lang="en-US" altLang="zh-CN" dirty="0" smtClean="0"/>
          </a:p>
          <a:p>
            <a:pPr marL="0" indent="0">
              <a:lnSpc>
                <a:spcPct val="90000"/>
              </a:lnSpc>
              <a:buNone/>
            </a:pPr>
            <a:r>
              <a:rPr lang="en-US" altLang="zh-CN" sz="2000" dirty="0" smtClean="0"/>
              <a:t>	</a:t>
            </a:r>
            <a:r>
              <a:rPr lang="en-AU" altLang="zh-CN" sz="2000" dirty="0" smtClean="0"/>
              <a:t>+  0  1           </a:t>
            </a:r>
            <a:r>
              <a:rPr lang="en-AU" altLang="zh-CN" sz="2000" dirty="0" smtClean="0">
                <a:sym typeface="Symbol"/>
              </a:rPr>
              <a:t></a:t>
            </a:r>
            <a:r>
              <a:rPr lang="en-AU" altLang="zh-CN" sz="2000" dirty="0" smtClean="0"/>
              <a:t>  0  1           w  -w  w</a:t>
            </a:r>
            <a:r>
              <a:rPr lang="en-AU" altLang="zh-CN" sz="2000" baseline="30000" dirty="0" smtClean="0"/>
              <a:t>-1</a:t>
            </a:r>
          </a:p>
          <a:p>
            <a:pPr marL="0" indent="0">
              <a:lnSpc>
                <a:spcPct val="90000"/>
              </a:lnSpc>
              <a:buNone/>
            </a:pPr>
            <a:r>
              <a:rPr lang="en-AU" altLang="zh-CN" sz="2000" dirty="0" smtClean="0"/>
              <a:t>	0  0  1           0  0  0           0   0</a:t>
            </a:r>
          </a:p>
          <a:p>
            <a:pPr marL="0" indent="0">
              <a:lnSpc>
                <a:spcPct val="90000"/>
              </a:lnSpc>
              <a:buNone/>
            </a:pPr>
            <a:r>
              <a:rPr lang="en-AU" altLang="zh-CN" sz="2000" dirty="0" smtClean="0"/>
              <a:t>	1  1  0           1  0  1           1   1   1</a:t>
            </a:r>
          </a:p>
          <a:p>
            <a:pPr marL="0" indent="0">
              <a:lnSpc>
                <a:spcPct val="90000"/>
              </a:lnSpc>
              <a:buNone/>
            </a:pPr>
            <a:r>
              <a:rPr lang="en-AU" altLang="zh-CN" sz="2000" dirty="0" smtClean="0"/>
              <a:t>	   </a:t>
            </a:r>
            <a:r>
              <a:rPr lang="zh-CN" altLang="en-AU" sz="2000" dirty="0" smtClean="0"/>
              <a:t>加           </a:t>
            </a:r>
            <a:r>
              <a:rPr lang="zh-CN" altLang="en-US" sz="2000" dirty="0" smtClean="0"/>
              <a:t> </a:t>
            </a:r>
            <a:r>
              <a:rPr lang="zh-CN" altLang="en-AU" sz="2000" dirty="0" smtClean="0"/>
              <a:t>    乘                求逆</a:t>
            </a:r>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9718676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pPr marL="533400" indent="-533400">
              <a:buNone/>
            </a:pPr>
            <a:r>
              <a:rPr lang="zh-CN" altLang="en-US" dirty="0" smtClean="0"/>
              <a:t>（</a:t>
            </a:r>
            <a:r>
              <a:rPr lang="en-US" altLang="zh-CN" dirty="0" smtClean="0"/>
              <a:t>1</a:t>
            </a:r>
            <a:r>
              <a:rPr lang="zh-CN" altLang="en-US" dirty="0" smtClean="0"/>
              <a:t>）</a:t>
            </a:r>
            <a:r>
              <a:rPr lang="zh-CN" altLang="en-US" dirty="0" smtClean="0">
                <a:solidFill>
                  <a:srgbClr val="FF0000"/>
                </a:solidFill>
              </a:rPr>
              <a:t>伽罗瓦域 </a:t>
            </a:r>
            <a:r>
              <a:rPr lang="en-US" altLang="zh-CN" dirty="0" smtClean="0">
                <a:solidFill>
                  <a:srgbClr val="FF0000"/>
                </a:solidFill>
              </a:rPr>
              <a:t>GF(p)</a:t>
            </a:r>
          </a:p>
          <a:p>
            <a:pPr marL="803275" lvl="1" indent="-403225"/>
            <a:r>
              <a:rPr lang="zh-CN" altLang="en-US" dirty="0" smtClean="0"/>
              <a:t>当模数是素数</a:t>
            </a:r>
            <a:r>
              <a:rPr lang="en-US" altLang="zh-CN" dirty="0" smtClean="0"/>
              <a:t>p</a:t>
            </a:r>
            <a:r>
              <a:rPr lang="zh-CN" altLang="en-US" dirty="0" smtClean="0"/>
              <a:t>，每个整数</a:t>
            </a:r>
            <a:r>
              <a:rPr lang="en-US" altLang="zh-CN" dirty="0" smtClean="0"/>
              <a:t>a∈[1,p-1]</a:t>
            </a:r>
            <a:r>
              <a:rPr lang="zh-CN" altLang="en-US" dirty="0" smtClean="0"/>
              <a:t>与</a:t>
            </a:r>
            <a:r>
              <a:rPr lang="en-US" altLang="zh-CN" dirty="0" smtClean="0"/>
              <a:t>p</a:t>
            </a:r>
            <a:r>
              <a:rPr lang="zh-CN" altLang="en-US" dirty="0" smtClean="0"/>
              <a:t>互素，因而都有唯一的模</a:t>
            </a:r>
            <a:r>
              <a:rPr lang="en-US" altLang="zh-CN" dirty="0" smtClean="0"/>
              <a:t>p</a:t>
            </a:r>
            <a:r>
              <a:rPr lang="zh-CN" altLang="en-US" dirty="0" smtClean="0"/>
              <a:t>的乘法逆。这一组模</a:t>
            </a:r>
            <a:r>
              <a:rPr lang="en-US" altLang="zh-CN" dirty="0" smtClean="0"/>
              <a:t>p</a:t>
            </a:r>
            <a:r>
              <a:rPr lang="zh-CN" altLang="en-US" dirty="0" smtClean="0"/>
              <a:t>的整数，加上算术运算，被称为有限域</a:t>
            </a:r>
            <a:r>
              <a:rPr lang="en-US" altLang="zh-CN" dirty="0" smtClean="0"/>
              <a:t>—</a:t>
            </a:r>
            <a:r>
              <a:rPr lang="zh-CN" altLang="en-US" dirty="0" smtClean="0"/>
              <a:t>伽罗瓦域。</a:t>
            </a:r>
            <a:endParaRPr lang="en-US" altLang="zh-CN" dirty="0" smtClean="0"/>
          </a:p>
          <a:p>
            <a:pPr marL="803275" lvl="1" indent="-403225"/>
            <a:r>
              <a:rPr lang="en-US" altLang="zh-CN" dirty="0" smtClean="0"/>
              <a:t>GF(p) </a:t>
            </a:r>
            <a:r>
              <a:rPr lang="zh-CN" altLang="en-US" dirty="0" smtClean="0"/>
              <a:t>的空间是模</a:t>
            </a:r>
            <a:r>
              <a:rPr lang="en-US" altLang="zh-CN" dirty="0" smtClean="0"/>
              <a:t>p</a:t>
            </a:r>
            <a:r>
              <a:rPr lang="zh-CN" altLang="en-US" dirty="0" smtClean="0"/>
              <a:t>的完全剩余类</a:t>
            </a:r>
            <a:r>
              <a:rPr lang="en-US" altLang="zh-CN" dirty="0" err="1" smtClean="0"/>
              <a:t>Z</a:t>
            </a:r>
            <a:r>
              <a:rPr lang="en-US" altLang="zh-CN" baseline="-25000" dirty="0" err="1" smtClean="0"/>
              <a:t>p</a:t>
            </a:r>
            <a:r>
              <a:rPr lang="zh-CN" altLang="en-US" dirty="0" smtClean="0"/>
              <a:t>：</a:t>
            </a:r>
            <a:r>
              <a:rPr lang="en-US" altLang="zh-CN" dirty="0" smtClean="0"/>
              <a:t>{0,1, … , p-1}</a:t>
            </a:r>
          </a:p>
          <a:p>
            <a:pPr marL="533400" indent="-533400">
              <a:buNone/>
            </a:pPr>
            <a:endParaRPr lang="zh-CN" altLang="en-US" dirty="0" smtClean="0"/>
          </a:p>
          <a:p>
            <a:pPr marL="533400" indent="-533400">
              <a:buNone/>
            </a:pPr>
            <a:r>
              <a:rPr lang="zh-CN" altLang="en-US" dirty="0" smtClean="0"/>
              <a:t> （</a:t>
            </a:r>
            <a:r>
              <a:rPr lang="en-US" altLang="zh-CN" dirty="0" smtClean="0"/>
              <a:t>2</a:t>
            </a:r>
            <a:r>
              <a:rPr lang="zh-CN" altLang="en-US" dirty="0" smtClean="0"/>
              <a:t>）</a:t>
            </a:r>
            <a:r>
              <a:rPr lang="zh-CN" altLang="en-US" dirty="0" smtClean="0">
                <a:solidFill>
                  <a:srgbClr val="FF0000"/>
                </a:solidFill>
              </a:rPr>
              <a:t>伽罗瓦域 </a:t>
            </a:r>
            <a:r>
              <a:rPr lang="en-US" altLang="zh-CN" dirty="0" smtClean="0">
                <a:solidFill>
                  <a:srgbClr val="FF0000"/>
                </a:solidFill>
              </a:rPr>
              <a:t>GF(2</a:t>
            </a:r>
            <a:r>
              <a:rPr lang="en-US" altLang="zh-CN" baseline="30000" dirty="0" smtClean="0">
                <a:solidFill>
                  <a:srgbClr val="FF0000"/>
                </a:solidFill>
              </a:rPr>
              <a:t>n</a:t>
            </a:r>
            <a:r>
              <a:rPr lang="en-US" altLang="zh-CN" dirty="0" smtClean="0">
                <a:solidFill>
                  <a:srgbClr val="FF0000"/>
                </a:solidFill>
              </a:rPr>
              <a:t>)</a:t>
            </a:r>
          </a:p>
          <a:p>
            <a:pPr marL="803275" lvl="1" indent="-403225"/>
            <a:r>
              <a:rPr lang="zh-CN" altLang="en-US" dirty="0" smtClean="0"/>
              <a:t>系数是二进制</a:t>
            </a:r>
            <a:r>
              <a:rPr lang="en-US" altLang="zh-CN" dirty="0" smtClean="0"/>
              <a:t>0</a:t>
            </a:r>
            <a:r>
              <a:rPr lang="zh-CN" altLang="en-US" dirty="0" smtClean="0"/>
              <a:t>和</a:t>
            </a:r>
            <a:r>
              <a:rPr lang="en-US" altLang="zh-CN" dirty="0" smtClean="0"/>
              <a:t>1</a:t>
            </a:r>
            <a:r>
              <a:rPr lang="zh-CN" altLang="en-US" dirty="0" smtClean="0"/>
              <a:t>的多项式，最高不超过</a:t>
            </a:r>
            <a:r>
              <a:rPr lang="en-US" altLang="zh-CN" dirty="0" smtClean="0"/>
              <a:t>n-1</a:t>
            </a:r>
            <a:r>
              <a:rPr lang="zh-CN" altLang="en-US" dirty="0" smtClean="0"/>
              <a:t>次项。</a:t>
            </a:r>
            <a:endParaRPr lang="en-US" altLang="zh-CN" dirty="0" smtClean="0"/>
          </a:p>
          <a:p>
            <a:pPr marL="803275" lvl="1" indent="-403225"/>
            <a:r>
              <a:rPr lang="zh-CN" altLang="en-US" dirty="0" smtClean="0"/>
              <a:t>一个元素</a:t>
            </a:r>
            <a:r>
              <a:rPr lang="en-US" altLang="zh-CN" dirty="0" smtClean="0"/>
              <a:t>a</a:t>
            </a:r>
            <a:r>
              <a:rPr lang="zh-CN" altLang="en-US" dirty="0" smtClean="0"/>
              <a:t>可被表示成一个位矢量，长度为</a:t>
            </a:r>
            <a:r>
              <a:rPr lang="en-US" altLang="zh-CN" dirty="0" smtClean="0"/>
              <a:t>n</a:t>
            </a:r>
            <a:r>
              <a:rPr lang="zh-CN" altLang="en-US" dirty="0" smtClean="0"/>
              <a:t>，</a:t>
            </a:r>
            <a:r>
              <a:rPr lang="en-US" altLang="zh-CN" dirty="0" smtClean="0"/>
              <a:t>(a</a:t>
            </a:r>
            <a:r>
              <a:rPr lang="en-US" altLang="zh-CN" baseline="-25000" dirty="0" smtClean="0"/>
              <a:t>n-1</a:t>
            </a:r>
            <a:r>
              <a:rPr lang="en-US" altLang="zh-CN" dirty="0" smtClean="0"/>
              <a:t>,…,a</a:t>
            </a:r>
            <a:r>
              <a:rPr lang="en-US" altLang="zh-CN" baseline="-25000" dirty="0" smtClean="0"/>
              <a:t>1</a:t>
            </a:r>
            <a:r>
              <a:rPr lang="en-US" altLang="zh-CN" dirty="0" smtClean="0"/>
              <a:t>, a</a:t>
            </a:r>
            <a:r>
              <a:rPr lang="en-US" altLang="zh-CN" baseline="-25000" dirty="0" smtClean="0"/>
              <a:t>0</a:t>
            </a:r>
            <a:r>
              <a:rPr lang="en-US" altLang="zh-CN" dirty="0" smtClean="0"/>
              <a:t>)</a:t>
            </a:r>
            <a:r>
              <a:rPr lang="zh-CN" altLang="en-US" dirty="0" smtClean="0"/>
              <a:t>，每一个长度为</a:t>
            </a:r>
            <a:r>
              <a:rPr lang="en-US" altLang="zh-CN" dirty="0" smtClean="0"/>
              <a:t>n</a:t>
            </a:r>
            <a:r>
              <a:rPr lang="zh-CN" altLang="en-US" dirty="0" smtClean="0"/>
              <a:t>的可能的</a:t>
            </a:r>
            <a:r>
              <a:rPr lang="en-US" altLang="zh-CN" dirty="0" smtClean="0"/>
              <a:t>2</a:t>
            </a:r>
            <a:r>
              <a:rPr lang="en-US" altLang="zh-CN" baseline="30000" dirty="0" smtClean="0"/>
              <a:t>n</a:t>
            </a:r>
            <a:r>
              <a:rPr lang="zh-CN" altLang="en-US" dirty="0" smtClean="0"/>
              <a:t>位的矢量都对应着</a:t>
            </a:r>
            <a:r>
              <a:rPr lang="en-US" altLang="zh-CN" dirty="0" smtClean="0"/>
              <a:t>GF(2</a:t>
            </a:r>
            <a:r>
              <a:rPr lang="en-US" altLang="zh-CN" baseline="30000" dirty="0" smtClean="0"/>
              <a:t>n</a:t>
            </a:r>
            <a:r>
              <a:rPr lang="en-US" altLang="zh-CN" dirty="0" smtClean="0"/>
              <a:t>)</a:t>
            </a:r>
            <a:r>
              <a:rPr lang="zh-CN" altLang="en-US" dirty="0" smtClean="0"/>
              <a:t>中的不同元素。</a:t>
            </a:r>
            <a:endParaRPr lang="en-US" altLang="zh-CN" dirty="0" smtClean="0"/>
          </a:p>
          <a:p>
            <a:pPr marL="803275" lvl="1" indent="-403225"/>
            <a:r>
              <a:rPr lang="zh-CN" altLang="en-US" dirty="0" smtClean="0"/>
              <a:t>例如二进制数</a:t>
            </a:r>
            <a:r>
              <a:rPr lang="en-US" altLang="zh-CN" dirty="0" smtClean="0"/>
              <a:t>11001</a:t>
            </a:r>
            <a:r>
              <a:rPr lang="en-US" altLang="zh-CN" baseline="-25000" dirty="0" smtClean="0"/>
              <a:t>2</a:t>
            </a:r>
            <a:r>
              <a:rPr lang="zh-CN" altLang="en-US" dirty="0" smtClean="0"/>
              <a:t>在</a:t>
            </a:r>
            <a:r>
              <a:rPr lang="en-US" altLang="zh-CN" dirty="0" smtClean="0"/>
              <a:t>GF(2</a:t>
            </a:r>
            <a:r>
              <a:rPr lang="en-US" altLang="zh-CN" baseline="30000" dirty="0" smtClean="0"/>
              <a:t>5</a:t>
            </a:r>
            <a:r>
              <a:rPr lang="en-US" altLang="zh-CN" dirty="0" smtClean="0"/>
              <a:t>)</a:t>
            </a:r>
            <a:r>
              <a:rPr lang="zh-CN" altLang="en-US" dirty="0" smtClean="0"/>
              <a:t>中可以记作</a:t>
            </a:r>
            <a:r>
              <a:rPr lang="en-US" altLang="zh-CN" dirty="0" smtClean="0"/>
              <a:t>x</a:t>
            </a:r>
            <a:r>
              <a:rPr lang="en-US" altLang="zh-CN" baseline="30000" dirty="0" smtClean="0"/>
              <a:t>4</a:t>
            </a:r>
            <a:r>
              <a:rPr lang="en-US" altLang="zh-CN" dirty="0" smtClean="0"/>
              <a:t>+x</a:t>
            </a:r>
            <a:r>
              <a:rPr lang="en-US" altLang="zh-CN" baseline="30000" dirty="0" smtClean="0"/>
              <a:t>3</a:t>
            </a:r>
            <a:r>
              <a:rPr lang="en-US" altLang="zh-CN" dirty="0" smtClean="0"/>
              <a:t>+1</a:t>
            </a:r>
            <a:r>
              <a:rPr lang="zh-CN" altLang="en-US" dirty="0" smtClean="0"/>
              <a:t>。</a:t>
            </a: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70433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完美安全的分组映射：</a:t>
            </a:r>
            <a:endParaRPr lang="en-US" altLang="zh-CN" dirty="0" smtClean="0"/>
          </a:p>
          <a:p>
            <a:pPr lvl="1"/>
            <a:r>
              <a:rPr lang="en-US" altLang="zh-CN" dirty="0" smtClean="0"/>
              <a:t>n</a:t>
            </a:r>
            <a:r>
              <a:rPr lang="zh-CN" altLang="en-AU" dirty="0" smtClean="0"/>
              <a:t>位的分组就有 </a:t>
            </a:r>
            <a:r>
              <a:rPr lang="en-AU" altLang="zh-CN" dirty="0" smtClean="0"/>
              <a:t>2</a:t>
            </a:r>
            <a:r>
              <a:rPr lang="en-US" altLang="zh-CN" baseline="30000" dirty="0" smtClean="0"/>
              <a:t>n</a:t>
            </a:r>
            <a:r>
              <a:rPr lang="zh-CN" altLang="en-AU" dirty="0" smtClean="0"/>
              <a:t>种输入</a:t>
            </a:r>
          </a:p>
          <a:p>
            <a:pPr lvl="1"/>
            <a:r>
              <a:rPr lang="zh-CN" altLang="en-US" dirty="0" smtClean="0"/>
              <a:t>每种输入需要</a:t>
            </a:r>
            <a:r>
              <a:rPr lang="en-US" altLang="zh-CN" dirty="0" smtClean="0"/>
              <a:t>n</a:t>
            </a:r>
            <a:r>
              <a:rPr lang="zh-CN" altLang="en-US" dirty="0" smtClean="0"/>
              <a:t>位“密钥”控制，共需</a:t>
            </a:r>
            <a:r>
              <a:rPr lang="en-US" altLang="zh-CN" dirty="0" smtClean="0"/>
              <a:t>n×2</a:t>
            </a:r>
            <a:r>
              <a:rPr lang="en-US" altLang="zh-CN" baseline="30000" dirty="0" smtClean="0"/>
              <a:t>n</a:t>
            </a:r>
            <a:r>
              <a:rPr lang="zh-CN" altLang="en-US" dirty="0" smtClean="0"/>
              <a:t>位“密钥”</a:t>
            </a:r>
            <a:endParaRPr lang="en-US" altLang="zh-CN" dirty="0" smtClean="0"/>
          </a:p>
          <a:p>
            <a:pPr>
              <a:lnSpc>
                <a:spcPct val="80000"/>
              </a:lnSpc>
            </a:pPr>
            <a:endParaRPr lang="en-AU" altLang="zh-CN" sz="2800" dirty="0" smtClean="0"/>
          </a:p>
          <a:p>
            <a:r>
              <a:rPr lang="en-US" altLang="zh-CN" dirty="0" err="1" smtClean="0"/>
              <a:t>Feistel</a:t>
            </a:r>
            <a:r>
              <a:rPr lang="zh-CN" altLang="en-US" dirty="0" smtClean="0"/>
              <a:t>密码框架：一种近似理想的体制</a:t>
            </a:r>
          </a:p>
          <a:p>
            <a:pPr lvl="1"/>
            <a:r>
              <a:rPr lang="zh-CN" altLang="en-US" dirty="0" smtClean="0"/>
              <a:t>目前大多数分组密码基于</a:t>
            </a:r>
            <a:r>
              <a:rPr lang="en-US" altLang="zh-CN" dirty="0" err="1" smtClean="0"/>
              <a:t>Feistel</a:t>
            </a:r>
            <a:r>
              <a:rPr lang="zh-CN" altLang="en-US" dirty="0" smtClean="0"/>
              <a:t>密码结构</a:t>
            </a:r>
            <a:endParaRPr lang="en-US" altLang="zh-CN" dirty="0" smtClean="0"/>
          </a:p>
          <a:p>
            <a:pPr lvl="1"/>
            <a:r>
              <a:rPr lang="zh-CN" altLang="en-AU" dirty="0" smtClean="0"/>
              <a:t>采用了乘积加密器的思想，</a:t>
            </a:r>
            <a:r>
              <a:rPr lang="zh-CN" altLang="en-US" dirty="0" smtClean="0"/>
              <a:t>交替</a:t>
            </a:r>
            <a:r>
              <a:rPr lang="zh-CN" altLang="en-AU" dirty="0" smtClean="0"/>
              <a:t>使用</a:t>
            </a:r>
            <a:r>
              <a:rPr lang="zh-CN" altLang="en-US" dirty="0" smtClean="0"/>
              <a:t>代换</a:t>
            </a:r>
            <a:r>
              <a:rPr lang="zh-CN" altLang="en-AU" dirty="0" smtClean="0"/>
              <a:t>和置换</a:t>
            </a:r>
            <a:endParaRPr lang="en-US" altLang="zh-CN" dirty="0" smtClean="0"/>
          </a:p>
          <a:p>
            <a:pPr lvl="2"/>
            <a:r>
              <a:rPr lang="zh-CN" altLang="en-US" dirty="0" smtClean="0"/>
              <a:t>代换</a:t>
            </a:r>
            <a:r>
              <a:rPr lang="en-US" altLang="zh-CN" dirty="0" smtClean="0"/>
              <a:t>S-box</a:t>
            </a:r>
          </a:p>
          <a:p>
            <a:pPr lvl="2"/>
            <a:r>
              <a:rPr lang="zh-CN" altLang="en-US" dirty="0" smtClean="0"/>
              <a:t>置换</a:t>
            </a:r>
            <a:r>
              <a:rPr lang="en-US" altLang="zh-CN" dirty="0" smtClean="0"/>
              <a:t>P-box</a:t>
            </a:r>
            <a:endParaRPr lang="en-US" altLang="zh-CN" dirty="0"/>
          </a:p>
          <a:p>
            <a:pPr lvl="2"/>
            <a:r>
              <a:rPr lang="en-US" altLang="zh-CN" dirty="0" smtClean="0"/>
              <a:t>S-P</a:t>
            </a:r>
            <a:r>
              <a:rPr lang="zh-CN" altLang="en-US" dirty="0"/>
              <a:t>网络（</a:t>
            </a:r>
            <a:r>
              <a:rPr lang="en-US" altLang="zh-CN" dirty="0"/>
              <a:t>Substitution-Permutation Network</a:t>
            </a:r>
            <a:r>
              <a:rPr lang="zh-CN" altLang="en-US" dirty="0" smtClean="0"/>
              <a:t>）</a:t>
            </a:r>
            <a:endParaRPr lang="en-US" altLang="zh-CN"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3324163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60</a:t>
            </a:fld>
            <a:endParaRPr lang="zh-CN" altLang="en-US"/>
          </a:p>
        </p:txBody>
      </p:sp>
      <p:sp>
        <p:nvSpPr>
          <p:cNvPr id="3" name="内容占位符 2"/>
          <p:cNvSpPr>
            <a:spLocks noGrp="1"/>
          </p:cNvSpPr>
          <p:nvPr>
            <p:ph idx="4294967295"/>
          </p:nvPr>
        </p:nvSpPr>
        <p:spPr>
          <a:xfrm>
            <a:off x="395536" y="332656"/>
            <a:ext cx="8472487" cy="6000750"/>
          </a:xfrm>
        </p:spPr>
        <p:txBody>
          <a:bodyPr/>
          <a:lstStyle/>
          <a:p>
            <a:r>
              <a:rPr lang="zh-CN" altLang="en-US" dirty="0" smtClean="0"/>
              <a:t>例，</a:t>
            </a:r>
            <a:r>
              <a:rPr lang="en-US" altLang="zh-CN" dirty="0" smtClean="0"/>
              <a:t>GF(7)</a:t>
            </a:r>
            <a:r>
              <a:rPr lang="zh-CN" altLang="en-US" dirty="0" smtClean="0"/>
              <a:t>上的运算</a:t>
            </a:r>
            <a:endParaRPr lang="zh-CN" altLang="en-US" dirty="0"/>
          </a:p>
        </p:txBody>
      </p:sp>
      <p:sp>
        <p:nvSpPr>
          <p:cNvPr id="9" name="TextBox 8"/>
          <p:cNvSpPr txBox="1"/>
          <p:nvPr/>
        </p:nvSpPr>
        <p:spPr>
          <a:xfrm>
            <a:off x="2071670" y="1120144"/>
            <a:ext cx="1000132"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rPr>
              <a:t>加法表</a:t>
            </a:r>
            <a:endParaRPr lang="zh-CN" altLang="en-US" sz="2000" dirty="0">
              <a:latin typeface="楷体" pitchFamily="49" charset="-122"/>
              <a:ea typeface="楷体" pitchFamily="49" charset="-122"/>
            </a:endParaRPr>
          </a:p>
        </p:txBody>
      </p:sp>
      <p:sp>
        <p:nvSpPr>
          <p:cNvPr id="10" name="TextBox 9"/>
          <p:cNvSpPr txBox="1"/>
          <p:nvPr/>
        </p:nvSpPr>
        <p:spPr>
          <a:xfrm>
            <a:off x="6072198" y="1120144"/>
            <a:ext cx="1000132"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rPr>
              <a:t>乘法表</a:t>
            </a:r>
          </a:p>
        </p:txBody>
      </p:sp>
      <p:sp>
        <p:nvSpPr>
          <p:cNvPr id="11" name="TextBox 10"/>
          <p:cNvSpPr txBox="1"/>
          <p:nvPr/>
        </p:nvSpPr>
        <p:spPr>
          <a:xfrm>
            <a:off x="4214814" y="4529088"/>
            <a:ext cx="1000128" cy="400110"/>
          </a:xfrm>
          <a:prstGeom prst="rect">
            <a:avLst/>
          </a:prstGeom>
          <a:noFill/>
        </p:spPr>
        <p:txBody>
          <a:bodyPr vert="horz" wrap="square" rtlCol="0">
            <a:spAutoFit/>
          </a:bodyPr>
          <a:lstStyle/>
          <a:p>
            <a:r>
              <a:rPr lang="zh-CN" altLang="en-US" sz="2000" dirty="0" smtClean="0">
                <a:latin typeface="楷体" pitchFamily="49" charset="-122"/>
                <a:ea typeface="楷体" pitchFamily="49" charset="-122"/>
                <a:cs typeface="Times New Roman" pitchFamily="18" charset="0"/>
              </a:rPr>
              <a:t>逆元表</a:t>
            </a:r>
            <a:endParaRPr lang="zh-CN" altLang="en-US" sz="2000" dirty="0">
              <a:latin typeface="楷体" pitchFamily="49" charset="-122"/>
              <a:ea typeface="楷体" pitchFamily="49" charset="-122"/>
              <a:cs typeface="Times New Roman" pitchFamily="18" charset="0"/>
            </a:endParaRPr>
          </a:p>
        </p:txBody>
      </p:sp>
      <p:graphicFrame>
        <p:nvGraphicFramePr>
          <p:cNvPr id="12" name="表格 11"/>
          <p:cNvGraphicFramePr>
            <a:graphicFrameLocks noGrp="1"/>
          </p:cNvGraphicFramePr>
          <p:nvPr/>
        </p:nvGraphicFramePr>
        <p:xfrm>
          <a:off x="857224" y="1548772"/>
          <a:ext cx="3175024" cy="2560320"/>
        </p:xfrm>
        <a:graphic>
          <a:graphicData uri="http://schemas.openxmlformats.org/drawingml/2006/table">
            <a:tbl>
              <a:tblPr firstRow="1" firstCol="1" bandRow="1" bandCol="1">
                <a:tableStyleId>{5940675A-B579-460E-94D1-54222C63F5DA}</a:tableStyleId>
              </a:tblPr>
              <a:tblGrid>
                <a:gridCol w="396878">
                  <a:extLst>
                    <a:ext uri="{9D8B030D-6E8A-4147-A177-3AD203B41FA5}">
                      <a16:colId xmlns:a16="http://schemas.microsoft.com/office/drawing/2014/main" val="20000"/>
                    </a:ext>
                  </a:extLst>
                </a:gridCol>
                <a:gridCol w="396878">
                  <a:extLst>
                    <a:ext uri="{9D8B030D-6E8A-4147-A177-3AD203B41FA5}">
                      <a16:colId xmlns:a16="http://schemas.microsoft.com/office/drawing/2014/main" val="20001"/>
                    </a:ext>
                  </a:extLst>
                </a:gridCol>
                <a:gridCol w="396878">
                  <a:extLst>
                    <a:ext uri="{9D8B030D-6E8A-4147-A177-3AD203B41FA5}">
                      <a16:colId xmlns:a16="http://schemas.microsoft.com/office/drawing/2014/main" val="20002"/>
                    </a:ext>
                  </a:extLst>
                </a:gridCol>
                <a:gridCol w="396878">
                  <a:extLst>
                    <a:ext uri="{9D8B030D-6E8A-4147-A177-3AD203B41FA5}">
                      <a16:colId xmlns:a16="http://schemas.microsoft.com/office/drawing/2014/main" val="20003"/>
                    </a:ext>
                  </a:extLst>
                </a:gridCol>
                <a:gridCol w="396878">
                  <a:extLst>
                    <a:ext uri="{9D8B030D-6E8A-4147-A177-3AD203B41FA5}">
                      <a16:colId xmlns:a16="http://schemas.microsoft.com/office/drawing/2014/main" val="20004"/>
                    </a:ext>
                  </a:extLst>
                </a:gridCol>
                <a:gridCol w="396878">
                  <a:extLst>
                    <a:ext uri="{9D8B030D-6E8A-4147-A177-3AD203B41FA5}">
                      <a16:colId xmlns:a16="http://schemas.microsoft.com/office/drawing/2014/main" val="20005"/>
                    </a:ext>
                  </a:extLst>
                </a:gridCol>
                <a:gridCol w="396878">
                  <a:extLst>
                    <a:ext uri="{9D8B030D-6E8A-4147-A177-3AD203B41FA5}">
                      <a16:colId xmlns:a16="http://schemas.microsoft.com/office/drawing/2014/main" val="20006"/>
                    </a:ext>
                  </a:extLst>
                </a:gridCol>
                <a:gridCol w="396878">
                  <a:extLst>
                    <a:ext uri="{9D8B030D-6E8A-4147-A177-3AD203B41FA5}">
                      <a16:colId xmlns:a16="http://schemas.microsoft.com/office/drawing/2014/main" val="20007"/>
                    </a:ext>
                  </a:extLst>
                </a:gridCol>
              </a:tblGrid>
              <a:tr h="230189">
                <a:tc>
                  <a:txBody>
                    <a:bodyPr/>
                    <a:lstStyle/>
                    <a:p>
                      <a:pPr algn="ctr">
                        <a:lnSpc>
                          <a:spcPts val="1800"/>
                        </a:lnSpc>
                      </a:pPr>
                      <a:r>
                        <a:rPr lang="zh-CN" altLang="en-US"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0189">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0189">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0189">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0189">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0189">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3" name="表格 12"/>
          <p:cNvGraphicFramePr>
            <a:graphicFrameLocks noGrp="1"/>
          </p:cNvGraphicFramePr>
          <p:nvPr/>
        </p:nvGraphicFramePr>
        <p:xfrm>
          <a:off x="4786314" y="1548772"/>
          <a:ext cx="3175024" cy="2560320"/>
        </p:xfrm>
        <a:graphic>
          <a:graphicData uri="http://schemas.openxmlformats.org/drawingml/2006/table">
            <a:tbl>
              <a:tblPr firstRow="1" firstCol="1" bandRow="1" bandCol="1">
                <a:tableStyleId>{5940675A-B579-460E-94D1-54222C63F5DA}</a:tableStyleId>
              </a:tblPr>
              <a:tblGrid>
                <a:gridCol w="396878">
                  <a:extLst>
                    <a:ext uri="{9D8B030D-6E8A-4147-A177-3AD203B41FA5}">
                      <a16:colId xmlns:a16="http://schemas.microsoft.com/office/drawing/2014/main" val="20000"/>
                    </a:ext>
                  </a:extLst>
                </a:gridCol>
                <a:gridCol w="396878">
                  <a:extLst>
                    <a:ext uri="{9D8B030D-6E8A-4147-A177-3AD203B41FA5}">
                      <a16:colId xmlns:a16="http://schemas.microsoft.com/office/drawing/2014/main" val="20001"/>
                    </a:ext>
                  </a:extLst>
                </a:gridCol>
                <a:gridCol w="396878">
                  <a:extLst>
                    <a:ext uri="{9D8B030D-6E8A-4147-A177-3AD203B41FA5}">
                      <a16:colId xmlns:a16="http://schemas.microsoft.com/office/drawing/2014/main" val="20002"/>
                    </a:ext>
                  </a:extLst>
                </a:gridCol>
                <a:gridCol w="396878">
                  <a:extLst>
                    <a:ext uri="{9D8B030D-6E8A-4147-A177-3AD203B41FA5}">
                      <a16:colId xmlns:a16="http://schemas.microsoft.com/office/drawing/2014/main" val="20003"/>
                    </a:ext>
                  </a:extLst>
                </a:gridCol>
                <a:gridCol w="396878">
                  <a:extLst>
                    <a:ext uri="{9D8B030D-6E8A-4147-A177-3AD203B41FA5}">
                      <a16:colId xmlns:a16="http://schemas.microsoft.com/office/drawing/2014/main" val="20004"/>
                    </a:ext>
                  </a:extLst>
                </a:gridCol>
                <a:gridCol w="396878">
                  <a:extLst>
                    <a:ext uri="{9D8B030D-6E8A-4147-A177-3AD203B41FA5}">
                      <a16:colId xmlns:a16="http://schemas.microsoft.com/office/drawing/2014/main" val="20005"/>
                    </a:ext>
                  </a:extLst>
                </a:gridCol>
                <a:gridCol w="396878">
                  <a:extLst>
                    <a:ext uri="{9D8B030D-6E8A-4147-A177-3AD203B41FA5}">
                      <a16:colId xmlns:a16="http://schemas.microsoft.com/office/drawing/2014/main" val="20006"/>
                    </a:ext>
                  </a:extLst>
                </a:gridCol>
                <a:gridCol w="396878">
                  <a:extLst>
                    <a:ext uri="{9D8B030D-6E8A-4147-A177-3AD203B41FA5}">
                      <a16:colId xmlns:a16="http://schemas.microsoft.com/office/drawing/2014/main" val="20007"/>
                    </a:ext>
                  </a:extLst>
                </a:gridCol>
              </a:tblGrid>
              <a:tr h="230189">
                <a:tc>
                  <a:txBody>
                    <a:bodyPr/>
                    <a:lstStyle/>
                    <a:p>
                      <a:pPr algn="ctr">
                        <a:lnSpc>
                          <a:spcPts val="1800"/>
                        </a:lnSpc>
                      </a:pPr>
                      <a:r>
                        <a:rPr lang="zh-CN" altLang="en-US" dirty="0" smtClean="0">
                          <a:latin typeface="Times New Roman" pitchFamily="18" charset="0"/>
                          <a:cs typeface="Times New Roman" pitchFamily="18" charset="0"/>
                          <a:sym typeface="Symbol"/>
                        </a:rPr>
                        <a:t></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0189">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0189">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0189">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0189">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0189">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4" name="表格 13"/>
          <p:cNvGraphicFramePr>
            <a:graphicFrameLocks noGrp="1"/>
          </p:cNvGraphicFramePr>
          <p:nvPr/>
        </p:nvGraphicFramePr>
        <p:xfrm>
          <a:off x="2959688" y="4969210"/>
          <a:ext cx="3255386" cy="960120"/>
        </p:xfrm>
        <a:graphic>
          <a:graphicData uri="http://schemas.openxmlformats.org/drawingml/2006/table">
            <a:tbl>
              <a:tblPr firstRow="1" firstCol="1" bandRow="1" bandCol="1">
                <a:tableStyleId>{5940675A-B579-460E-94D1-54222C63F5DA}</a:tableStyleId>
              </a:tblPr>
              <a:tblGrid>
                <a:gridCol w="539750">
                  <a:extLst>
                    <a:ext uri="{9D8B030D-6E8A-4147-A177-3AD203B41FA5}">
                      <a16:colId xmlns:a16="http://schemas.microsoft.com/office/drawing/2014/main" val="20000"/>
                    </a:ext>
                  </a:extLst>
                </a:gridCol>
                <a:gridCol w="387948">
                  <a:extLst>
                    <a:ext uri="{9D8B030D-6E8A-4147-A177-3AD203B41FA5}">
                      <a16:colId xmlns:a16="http://schemas.microsoft.com/office/drawing/2014/main" val="20001"/>
                    </a:ext>
                  </a:extLst>
                </a:gridCol>
                <a:gridCol w="387948">
                  <a:extLst>
                    <a:ext uri="{9D8B030D-6E8A-4147-A177-3AD203B41FA5}">
                      <a16:colId xmlns:a16="http://schemas.microsoft.com/office/drawing/2014/main" val="20002"/>
                    </a:ext>
                  </a:extLst>
                </a:gridCol>
                <a:gridCol w="387948">
                  <a:extLst>
                    <a:ext uri="{9D8B030D-6E8A-4147-A177-3AD203B41FA5}">
                      <a16:colId xmlns:a16="http://schemas.microsoft.com/office/drawing/2014/main" val="20003"/>
                    </a:ext>
                  </a:extLst>
                </a:gridCol>
                <a:gridCol w="387948">
                  <a:extLst>
                    <a:ext uri="{9D8B030D-6E8A-4147-A177-3AD203B41FA5}">
                      <a16:colId xmlns:a16="http://schemas.microsoft.com/office/drawing/2014/main" val="20004"/>
                    </a:ext>
                  </a:extLst>
                </a:gridCol>
                <a:gridCol w="387948">
                  <a:extLst>
                    <a:ext uri="{9D8B030D-6E8A-4147-A177-3AD203B41FA5}">
                      <a16:colId xmlns:a16="http://schemas.microsoft.com/office/drawing/2014/main" val="20005"/>
                    </a:ext>
                  </a:extLst>
                </a:gridCol>
                <a:gridCol w="387948">
                  <a:extLst>
                    <a:ext uri="{9D8B030D-6E8A-4147-A177-3AD203B41FA5}">
                      <a16:colId xmlns:a16="http://schemas.microsoft.com/office/drawing/2014/main" val="20006"/>
                    </a:ext>
                  </a:extLst>
                </a:gridCol>
                <a:gridCol w="387948">
                  <a:extLst>
                    <a:ext uri="{9D8B030D-6E8A-4147-A177-3AD203B41FA5}">
                      <a16:colId xmlns:a16="http://schemas.microsoft.com/office/drawing/2014/main" val="20007"/>
                    </a:ext>
                  </a:extLst>
                </a:gridCol>
              </a:tblGrid>
              <a:tr h="230189">
                <a:tc>
                  <a:txBody>
                    <a:bodyPr/>
                    <a:lstStyle/>
                    <a:p>
                      <a:pPr algn="ctr">
                        <a:lnSpc>
                          <a:spcPts val="1800"/>
                        </a:lnSpc>
                      </a:pPr>
                      <a:r>
                        <a:rPr lang="en-US" altLang="zh-CN" dirty="0" smtClean="0">
                          <a:latin typeface="Times New Roman" pitchFamily="18" charset="0"/>
                          <a:cs typeface="Times New Roman" pitchFamily="18" charset="0"/>
                        </a:rPr>
                        <a:t>w</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0189">
                <a:tc>
                  <a:txBody>
                    <a:bodyPr/>
                    <a:lstStyle/>
                    <a:p>
                      <a:pPr algn="ctr">
                        <a:lnSpc>
                          <a:spcPts val="1800"/>
                        </a:lnSpc>
                      </a:pPr>
                      <a:r>
                        <a:rPr lang="en-US" altLang="zh-CN" dirty="0" smtClean="0">
                          <a:latin typeface="Times New Roman" pitchFamily="18" charset="0"/>
                          <a:cs typeface="Times New Roman" pitchFamily="18" charset="0"/>
                        </a:rPr>
                        <a:t>-w</a:t>
                      </a:r>
                      <a:endParaRPr lang="zh-CN" altLang="en-US"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0</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189">
                <a:tc>
                  <a:txBody>
                    <a:bodyPr/>
                    <a:lstStyle/>
                    <a:p>
                      <a:pPr algn="ctr">
                        <a:lnSpc>
                          <a:spcPts val="1800"/>
                        </a:lnSpc>
                      </a:pPr>
                      <a:r>
                        <a:rPr lang="en-US" altLang="zh-CN" dirty="0" smtClean="0">
                          <a:latin typeface="Times New Roman" pitchFamily="18" charset="0"/>
                          <a:cs typeface="Times New Roman" pitchFamily="18" charset="0"/>
                        </a:rPr>
                        <a:t>w</a:t>
                      </a:r>
                      <a:r>
                        <a:rPr lang="en-US" altLang="zh-CN" baseline="30000" dirty="0" smtClean="0">
                          <a:latin typeface="Times New Roman" pitchFamily="18" charset="0"/>
                          <a:cs typeface="Times New Roman" pitchFamily="18" charset="0"/>
                        </a:rPr>
                        <a:t>-1</a:t>
                      </a:r>
                      <a:endParaRPr lang="zh-CN" altLang="en-US" baseline="30000" dirty="0">
                        <a:latin typeface="Times New Roman" pitchFamily="18" charset="0"/>
                        <a:cs typeface="Times New Roman"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800"/>
                        </a:lnSpc>
                      </a:pPr>
                      <a:r>
                        <a:rPr lang="en-US" altLang="zh-CN" dirty="0" smtClean="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4</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5</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2</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3</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800"/>
                        </a:lnSpc>
                      </a:pPr>
                      <a:r>
                        <a:rPr lang="en-US" altLang="zh-CN" dirty="0" smtClean="0">
                          <a:latin typeface="Times New Roman" pitchFamily="18" charset="0"/>
                          <a:cs typeface="Times New Roman" pitchFamily="18" charset="0"/>
                        </a:rPr>
                        <a:t>6</a:t>
                      </a:r>
                      <a:endParaRPr lang="zh-CN" altLang="en-US" dirty="0">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流程图: 可选过程 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6" name="流程图: 可选过程 1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7" name="流程图: 可选过程 1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8" name="流程图: 可选过程 1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9" name="流程图: 可选过程 18">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8385434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四</a:t>
            </a:r>
            <a:r>
              <a:rPr lang="zh-CN" altLang="en-US" dirty="0" smtClean="0"/>
              <a:t>、多项式计算</a:t>
            </a:r>
            <a:endParaRPr lang="zh-CN" altLang="en-US" dirty="0"/>
          </a:p>
        </p:txBody>
      </p:sp>
      <p:sp>
        <p:nvSpPr>
          <p:cNvPr id="3" name="内容占位符 2"/>
          <p:cNvSpPr>
            <a:spLocks noGrp="1"/>
          </p:cNvSpPr>
          <p:nvPr>
            <p:ph idx="1"/>
          </p:nvPr>
        </p:nvSpPr>
        <p:spPr/>
        <p:txBody>
          <a:bodyPr/>
          <a:lstStyle/>
          <a:p>
            <a:r>
              <a:rPr lang="zh-CN" altLang="en-US" dirty="0" smtClean="0"/>
              <a:t>多项式</a:t>
            </a:r>
            <a:endParaRPr lang="en-US" altLang="zh-CN" dirty="0" smtClean="0"/>
          </a:p>
          <a:p>
            <a:endParaRPr lang="en-US" altLang="zh-CN" dirty="0" smtClean="0"/>
          </a:p>
          <a:p>
            <a:endParaRPr lang="en-US" altLang="zh-CN" dirty="0" smtClean="0"/>
          </a:p>
          <a:p>
            <a:endParaRPr lang="en-US" altLang="zh-CN" dirty="0" smtClean="0"/>
          </a:p>
          <a:p>
            <a:r>
              <a:rPr lang="zh-CN" altLang="en-US" dirty="0" smtClean="0"/>
              <a:t>三种多项式运算：</a:t>
            </a:r>
            <a:endParaRPr lang="en-US" altLang="zh-CN" dirty="0" smtClean="0"/>
          </a:p>
          <a:p>
            <a:pPr marL="914400" lvl="1" indent="-457200">
              <a:buFont typeface="+mj-lt"/>
              <a:buAutoNum type="arabicPeriod"/>
            </a:pPr>
            <a:r>
              <a:rPr lang="zh-CN" altLang="en-US" dirty="0" smtClean="0"/>
              <a:t>使用代数基本规则的普通多项式运算；</a:t>
            </a:r>
            <a:endParaRPr lang="en-US" altLang="zh-CN" dirty="0" smtClean="0"/>
          </a:p>
          <a:p>
            <a:pPr marL="914400" lvl="1" indent="-457200">
              <a:buFont typeface="+mj-lt"/>
              <a:buAutoNum type="arabicPeriod"/>
            </a:pPr>
            <a:r>
              <a:rPr lang="zh-CN" altLang="en-US" dirty="0" smtClean="0"/>
              <a:t>系数在</a:t>
            </a:r>
            <a:r>
              <a:rPr lang="en-US" altLang="zh-CN" dirty="0" err="1" smtClean="0"/>
              <a:t>Z</a:t>
            </a:r>
            <a:r>
              <a:rPr lang="en-US" altLang="zh-CN" baseline="-25000" dirty="0" err="1" smtClean="0"/>
              <a:t>p</a:t>
            </a:r>
            <a:r>
              <a:rPr lang="zh-CN" altLang="en-US" dirty="0" smtClean="0"/>
              <a:t>中的多项式运算；</a:t>
            </a:r>
            <a:endParaRPr lang="en-US" altLang="zh-CN" dirty="0" smtClean="0"/>
          </a:p>
          <a:p>
            <a:pPr marL="914400" lvl="1" indent="-457200">
              <a:buFont typeface="+mj-lt"/>
              <a:buAutoNum type="arabicPeriod"/>
            </a:pPr>
            <a:r>
              <a:rPr lang="zh-CN" altLang="en-US" dirty="0" smtClean="0"/>
              <a:t>系数在</a:t>
            </a:r>
            <a:r>
              <a:rPr lang="en-US" altLang="zh-CN" dirty="0" smtClean="0"/>
              <a:t>GF(p)</a:t>
            </a:r>
            <a:r>
              <a:rPr lang="zh-CN" altLang="en-US" dirty="0" smtClean="0"/>
              <a:t>中，且多项式被定义为模一个</a:t>
            </a:r>
            <a:r>
              <a:rPr lang="en-US" altLang="zh-CN" dirty="0" smtClean="0"/>
              <a:t>n</a:t>
            </a:r>
            <a:r>
              <a:rPr lang="zh-CN" altLang="en-US" dirty="0" smtClean="0"/>
              <a:t>次多项式</a:t>
            </a:r>
            <a:r>
              <a:rPr lang="en-US" altLang="zh-CN" dirty="0" smtClean="0"/>
              <a:t>m(x)</a:t>
            </a:r>
            <a:endParaRPr lang="zh-CN" altLang="en-US" dirty="0"/>
          </a:p>
        </p:txBody>
      </p:sp>
      <p:graphicFrame>
        <p:nvGraphicFramePr>
          <p:cNvPr id="6" name="对象 5"/>
          <p:cNvGraphicFramePr>
            <a:graphicFrameLocks noChangeAspect="1"/>
          </p:cNvGraphicFramePr>
          <p:nvPr/>
        </p:nvGraphicFramePr>
        <p:xfrm>
          <a:off x="1571604" y="2000240"/>
          <a:ext cx="6510712" cy="998998"/>
        </p:xfrm>
        <a:graphic>
          <a:graphicData uri="http://schemas.openxmlformats.org/presentationml/2006/ole">
            <mc:AlternateContent xmlns:mc="http://schemas.openxmlformats.org/markup-compatibility/2006">
              <mc:Choice xmlns:v="urn:schemas-microsoft-com:vml" Requires="v">
                <p:oleObj spid="_x0000_s6313" name="Equation" r:id="rId3" imgW="2400120" imgH="368280" progId="Equation.DSMT4">
                  <p:embed/>
                </p:oleObj>
              </mc:Choice>
              <mc:Fallback>
                <p:oleObj name="Equation" r:id="rId3" imgW="2400120" imgH="368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04" y="2000240"/>
                        <a:ext cx="6510712" cy="9989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8" name="流程图: 可选过程 7">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6"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2993761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普通多项式运算</a:t>
            </a:r>
            <a:endParaRPr lang="zh-CN" altLang="en-US" dirty="0"/>
          </a:p>
        </p:txBody>
      </p:sp>
      <p:sp>
        <p:nvSpPr>
          <p:cNvPr id="3" name="内容占位符 2"/>
          <p:cNvSpPr>
            <a:spLocks noGrp="1"/>
          </p:cNvSpPr>
          <p:nvPr>
            <p:ph idx="1"/>
          </p:nvPr>
        </p:nvSpPr>
        <p:spPr/>
        <p:txBody>
          <a:bodyPr/>
          <a:lstStyle/>
          <a:p>
            <a:r>
              <a:rPr lang="zh-CN" altLang="en-US" dirty="0" smtClean="0"/>
              <a:t>加法和减法规则：对应系数的加或减</a:t>
            </a:r>
            <a:endParaRPr lang="en-US" altLang="zh-CN" dirty="0" smtClean="0"/>
          </a:p>
          <a:p>
            <a:r>
              <a:rPr lang="zh-CN" altLang="en-US" dirty="0" smtClean="0"/>
              <a:t>乘法规则：各项相乘 </a:t>
            </a:r>
            <a:endParaRPr lang="en-US" altLang="zh-CN" dirty="0" smtClean="0"/>
          </a:p>
          <a:p>
            <a:endParaRPr lang="en-US" altLang="zh-CN" dirty="0" smtClean="0"/>
          </a:p>
          <a:p>
            <a:r>
              <a:rPr lang="zh-CN" altLang="en-US" dirty="0" smtClean="0"/>
              <a:t>例：令</a:t>
            </a:r>
            <a:r>
              <a:rPr lang="en-AU" dirty="0" smtClean="0"/>
              <a:t>f(x) = x</a:t>
            </a:r>
            <a:r>
              <a:rPr lang="en-AU" baseline="30000" dirty="0" smtClean="0"/>
              <a:t>3</a:t>
            </a:r>
            <a:r>
              <a:rPr lang="en-AU" dirty="0" smtClean="0"/>
              <a:t> + x</a:t>
            </a:r>
            <a:r>
              <a:rPr lang="en-AU" baseline="30000" dirty="0" smtClean="0"/>
              <a:t>2</a:t>
            </a:r>
            <a:r>
              <a:rPr lang="en-AU" dirty="0" smtClean="0"/>
              <a:t> + 2</a:t>
            </a:r>
            <a:r>
              <a:rPr lang="zh-CN" altLang="en-US" dirty="0" smtClean="0"/>
              <a:t>和</a:t>
            </a:r>
            <a:r>
              <a:rPr lang="en-AU" dirty="0" smtClean="0"/>
              <a:t>g(x) = x</a:t>
            </a:r>
            <a:r>
              <a:rPr lang="en-AU" baseline="30000" dirty="0" smtClean="0"/>
              <a:t>2</a:t>
            </a:r>
            <a:r>
              <a:rPr lang="en-AU" dirty="0" smtClean="0"/>
              <a:t> </a:t>
            </a:r>
            <a:r>
              <a:rPr lang="en-US" dirty="0" smtClean="0"/>
              <a:t>-</a:t>
            </a:r>
            <a:r>
              <a:rPr lang="en-AU" dirty="0" smtClean="0"/>
              <a:t> x + 1</a:t>
            </a:r>
            <a:endParaRPr lang="zh-CN" altLang="en-US" dirty="0" smtClean="0"/>
          </a:p>
          <a:p>
            <a:pPr lvl="1"/>
            <a:r>
              <a:rPr lang="en-AU" dirty="0" smtClean="0"/>
              <a:t>f(x) + g(x) = x</a:t>
            </a:r>
            <a:r>
              <a:rPr lang="en-AU" baseline="30000" dirty="0" smtClean="0"/>
              <a:t>3</a:t>
            </a:r>
            <a:r>
              <a:rPr lang="en-AU" dirty="0" smtClean="0"/>
              <a:t> + 2x</a:t>
            </a:r>
            <a:r>
              <a:rPr lang="en-AU" baseline="30000" dirty="0" smtClean="0"/>
              <a:t>2</a:t>
            </a:r>
            <a:r>
              <a:rPr lang="en-AU" dirty="0" smtClean="0"/>
              <a:t> - x + 3</a:t>
            </a:r>
            <a:endParaRPr lang="zh-CN" altLang="en-US" dirty="0" smtClean="0"/>
          </a:p>
          <a:p>
            <a:pPr lvl="1"/>
            <a:r>
              <a:rPr lang="en-AU" dirty="0" smtClean="0"/>
              <a:t>f(x) - g(x) = x</a:t>
            </a:r>
            <a:r>
              <a:rPr lang="en-AU" baseline="30000" dirty="0" smtClean="0"/>
              <a:t>3</a:t>
            </a:r>
            <a:r>
              <a:rPr lang="en-AU" dirty="0" smtClean="0"/>
              <a:t> + x + 1</a:t>
            </a:r>
            <a:endParaRPr lang="zh-CN" altLang="en-US" dirty="0" smtClean="0"/>
          </a:p>
          <a:p>
            <a:pPr lvl="1"/>
            <a:r>
              <a:rPr lang="en-AU" dirty="0" smtClean="0"/>
              <a:t>f(x) ×g(x) = x</a:t>
            </a:r>
            <a:r>
              <a:rPr lang="en-AU" baseline="30000" dirty="0" smtClean="0"/>
              <a:t>5</a:t>
            </a:r>
            <a:r>
              <a:rPr lang="en-AU" dirty="0" smtClean="0"/>
              <a:t> + 3x</a:t>
            </a:r>
            <a:r>
              <a:rPr lang="en-AU" baseline="30000" dirty="0" smtClean="0"/>
              <a:t>2</a:t>
            </a:r>
            <a:r>
              <a:rPr lang="en-AU" dirty="0" smtClean="0"/>
              <a:t> - 2x + 2</a:t>
            </a:r>
            <a:endParaRPr lang="zh-CN" altLang="en-US" dirty="0" smtClean="0"/>
          </a:p>
          <a:p>
            <a:pPr lvl="1" fontAlgn="base"/>
            <a:r>
              <a:rPr lang="en-AU" dirty="0" smtClean="0"/>
              <a:t>f(x) / g(x) = x + 2 ……x</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08554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63</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193449048"/>
              </p:ext>
            </p:extLst>
          </p:nvPr>
        </p:nvGraphicFramePr>
        <p:xfrm>
          <a:off x="1763688" y="1052736"/>
          <a:ext cx="2214562" cy="1316037"/>
        </p:xfrm>
        <a:graphic>
          <a:graphicData uri="http://schemas.openxmlformats.org/presentationml/2006/ole">
            <mc:AlternateContent xmlns:mc="http://schemas.openxmlformats.org/markup-compatibility/2006">
              <mc:Choice xmlns:v="urn:schemas-microsoft-com:vml" Requires="v">
                <p:oleObj spid="_x0000_s7838" name="Equation" r:id="rId3" imgW="1066680" imgH="634680" progId="Equation.DSMT4">
                  <p:embed/>
                </p:oleObj>
              </mc:Choice>
              <mc:Fallback>
                <p:oleObj name="Equation" r:id="rId3" imgW="1066680" imgH="634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052736"/>
                        <a:ext cx="2214562" cy="1316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5643584" y="1136643"/>
          <a:ext cx="1928812" cy="1292225"/>
        </p:xfrm>
        <a:graphic>
          <a:graphicData uri="http://schemas.openxmlformats.org/presentationml/2006/ole">
            <mc:AlternateContent xmlns:mc="http://schemas.openxmlformats.org/markup-compatibility/2006">
              <mc:Choice xmlns:v="urn:schemas-microsoft-com:vml" Requires="v">
                <p:oleObj spid="_x0000_s7839" name="Equation" r:id="rId5" imgW="1002960" imgH="672840" progId="Equation.DSMT4">
                  <p:embed/>
                </p:oleObj>
              </mc:Choice>
              <mc:Fallback>
                <p:oleObj name="Equation" r:id="rId5" imgW="1002960" imgH="6728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84" y="1136643"/>
                        <a:ext cx="1928812"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57696413"/>
              </p:ext>
            </p:extLst>
          </p:nvPr>
        </p:nvGraphicFramePr>
        <p:xfrm>
          <a:off x="549242" y="3043239"/>
          <a:ext cx="3495675" cy="2465388"/>
        </p:xfrm>
        <a:graphic>
          <a:graphicData uri="http://schemas.openxmlformats.org/presentationml/2006/ole">
            <mc:AlternateContent xmlns:mc="http://schemas.openxmlformats.org/markup-compatibility/2006">
              <mc:Choice xmlns:v="urn:schemas-microsoft-com:vml" Requires="v">
                <p:oleObj spid="_x0000_s7840" name="Equation" r:id="rId7" imgW="1726920" imgH="1218960" progId="Equation.DSMT4">
                  <p:embed/>
                </p:oleObj>
              </mc:Choice>
              <mc:Fallback>
                <p:oleObj name="Equation" r:id="rId7" imgW="1726920" imgH="1218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42" y="3043239"/>
                        <a:ext cx="3495675" cy="246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4714876" y="3116023"/>
          <a:ext cx="3663952" cy="2456117"/>
        </p:xfrm>
        <a:graphic>
          <a:graphicData uri="http://schemas.openxmlformats.org/presentationml/2006/ole">
            <mc:AlternateContent xmlns:mc="http://schemas.openxmlformats.org/markup-compatibility/2006">
              <mc:Choice xmlns:v="urn:schemas-microsoft-com:vml" Requires="v">
                <p:oleObj spid="_x0000_s7841" name="Equation" r:id="rId9" imgW="1739880" imgH="1168200" progId="Equation.DSMT4">
                  <p:embed/>
                </p:oleObj>
              </mc:Choice>
              <mc:Fallback>
                <p:oleObj name="Equation" r:id="rId9" imgW="1739880" imgH="1168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4876" y="3116023"/>
                        <a:ext cx="3663952" cy="24561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流程图: 可选过程 6">
            <a:hlinkClick r:id="rId11"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2" name="流程图: 可选过程 11">
            <a:hlinkClick r:id="rId12"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3" name="流程图: 可选过程 12">
            <a:hlinkClick r:id="rId13"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4" name="流程图: 可选过程 13">
            <a:hlinkClick r:id="rId14"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5" name="流程图: 可选过程 14">
            <a:hlinkClick r:id="rId15"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6174397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系数在</a:t>
            </a:r>
            <a:r>
              <a:rPr lang="en-US" altLang="zh-CN" dirty="0" err="1" smtClean="0"/>
              <a:t>Z</a:t>
            </a:r>
            <a:r>
              <a:rPr lang="en-US" altLang="zh-CN" baseline="-25000" dirty="0" err="1" smtClean="0"/>
              <a:t>p</a:t>
            </a:r>
            <a:r>
              <a:rPr lang="zh-CN" altLang="en-US" dirty="0" smtClean="0"/>
              <a:t>中的多项式运算</a:t>
            </a:r>
            <a:endParaRPr lang="zh-CN" altLang="en-US" dirty="0"/>
          </a:p>
        </p:txBody>
      </p:sp>
      <p:sp>
        <p:nvSpPr>
          <p:cNvPr id="3" name="内容占位符 2"/>
          <p:cNvSpPr>
            <a:spLocks noGrp="1"/>
          </p:cNvSpPr>
          <p:nvPr>
            <p:ph idx="1"/>
          </p:nvPr>
        </p:nvSpPr>
        <p:spPr/>
        <p:txBody>
          <a:bodyPr/>
          <a:lstStyle/>
          <a:p>
            <a:r>
              <a:rPr lang="zh-CN" altLang="en-US" dirty="0" smtClean="0"/>
              <a:t>系数进行模</a:t>
            </a:r>
            <a:r>
              <a:rPr lang="en-US" altLang="zh-CN" dirty="0" smtClean="0"/>
              <a:t>p</a:t>
            </a:r>
            <a:r>
              <a:rPr lang="zh-CN" altLang="en-US" dirty="0" smtClean="0"/>
              <a:t>运算</a:t>
            </a:r>
            <a:endParaRPr lang="en-US" altLang="zh-CN" dirty="0" smtClean="0"/>
          </a:p>
          <a:p>
            <a:r>
              <a:rPr lang="zh-CN" altLang="en-US" dirty="0" smtClean="0"/>
              <a:t>模可以是任意素数，一般取</a:t>
            </a:r>
            <a:r>
              <a:rPr lang="en-US" altLang="zh-CN" dirty="0" smtClean="0"/>
              <a:t>2</a:t>
            </a:r>
            <a:r>
              <a:rPr lang="zh-CN" altLang="en-US" dirty="0" smtClean="0"/>
              <a:t>，此时</a:t>
            </a:r>
            <a:endParaRPr lang="en-US" altLang="zh-CN" dirty="0" smtClean="0"/>
          </a:p>
          <a:p>
            <a:pPr lvl="1"/>
            <a:r>
              <a:rPr lang="zh-CN" altLang="en-US" dirty="0" smtClean="0"/>
              <a:t>所有系数为</a:t>
            </a:r>
            <a:r>
              <a:rPr lang="en-US" altLang="zh-CN" dirty="0" smtClean="0"/>
              <a:t>0</a:t>
            </a:r>
            <a:r>
              <a:rPr lang="zh-CN" altLang="en-US" dirty="0" smtClean="0"/>
              <a:t>或</a:t>
            </a:r>
            <a:r>
              <a:rPr lang="en-US" altLang="zh-CN" dirty="0" smtClean="0"/>
              <a:t>1</a:t>
            </a:r>
          </a:p>
          <a:p>
            <a:pPr lvl="1"/>
            <a:endParaRPr lang="en-US" altLang="zh-CN" dirty="0" smtClean="0">
              <a:ea typeface="宋体" pitchFamily="2" charset="-122"/>
            </a:endParaRPr>
          </a:p>
          <a:p>
            <a:pPr lvl="1"/>
            <a:r>
              <a:rPr lang="zh-CN" altLang="en-US" dirty="0" smtClean="0">
                <a:ea typeface="宋体" pitchFamily="2" charset="-122"/>
              </a:rPr>
              <a:t>例：令</a:t>
            </a:r>
            <a:r>
              <a:rPr lang="en-AU" altLang="zh-CN" dirty="0" smtClean="0">
                <a:ea typeface="宋体" pitchFamily="2" charset="-122"/>
              </a:rPr>
              <a:t> </a:t>
            </a:r>
            <a:r>
              <a:rPr lang="en-AU" altLang="zh-CN" i="1" dirty="0" smtClean="0">
                <a:ea typeface="宋体" pitchFamily="2" charset="-122"/>
              </a:rPr>
              <a:t>f</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3</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2</a:t>
            </a:r>
            <a:r>
              <a:rPr lang="en-AU" altLang="zh-CN" dirty="0" smtClean="0">
                <a:ea typeface="宋体" pitchFamily="2" charset="-122"/>
              </a:rPr>
              <a:t> </a:t>
            </a:r>
            <a:r>
              <a:rPr lang="zh-CN" altLang="en-US" dirty="0" smtClean="0">
                <a:ea typeface="宋体" pitchFamily="2" charset="-122"/>
              </a:rPr>
              <a:t>和</a:t>
            </a:r>
            <a:r>
              <a:rPr lang="en-AU" altLang="zh-CN" dirty="0" smtClean="0">
                <a:ea typeface="宋体" pitchFamily="2" charset="-122"/>
              </a:rPr>
              <a:t> </a:t>
            </a:r>
            <a:r>
              <a:rPr lang="en-AU" altLang="zh-CN" i="1" dirty="0" smtClean="0">
                <a:ea typeface="宋体" pitchFamily="2" charset="-122"/>
              </a:rPr>
              <a:t>g</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2</a:t>
            </a:r>
            <a:r>
              <a:rPr lang="en-AU" altLang="zh-CN" dirty="0" smtClean="0">
                <a:ea typeface="宋体" pitchFamily="2" charset="-122"/>
              </a:rPr>
              <a:t> + </a:t>
            </a:r>
            <a:r>
              <a:rPr lang="en-AU" altLang="zh-CN" i="1" dirty="0" smtClean="0">
                <a:ea typeface="宋体" pitchFamily="2" charset="-122"/>
              </a:rPr>
              <a:t>x </a:t>
            </a:r>
            <a:r>
              <a:rPr lang="en-AU" altLang="zh-CN" dirty="0" smtClean="0">
                <a:ea typeface="宋体" pitchFamily="2" charset="-122"/>
              </a:rPr>
              <a:t>+ 1</a:t>
            </a:r>
          </a:p>
          <a:p>
            <a:pPr lvl="1">
              <a:buNone/>
            </a:pPr>
            <a:r>
              <a:rPr lang="en-AU" altLang="zh-CN" i="1" dirty="0" smtClean="0">
                <a:ea typeface="宋体" pitchFamily="2" charset="-122"/>
              </a:rPr>
              <a:t>         f</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 </a:t>
            </a:r>
            <a:r>
              <a:rPr lang="en-AU" altLang="zh-CN" i="1" dirty="0" smtClean="0">
                <a:ea typeface="宋体" pitchFamily="2" charset="-122"/>
              </a:rPr>
              <a:t>g</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3</a:t>
            </a:r>
            <a:r>
              <a:rPr lang="en-AU" altLang="zh-CN" dirty="0" smtClean="0">
                <a:ea typeface="宋体" pitchFamily="2" charset="-122"/>
              </a:rPr>
              <a:t> + </a:t>
            </a:r>
            <a:r>
              <a:rPr lang="en-AU" altLang="zh-CN" i="1" dirty="0" smtClean="0">
                <a:ea typeface="宋体" pitchFamily="2" charset="-122"/>
              </a:rPr>
              <a:t>x </a:t>
            </a:r>
            <a:r>
              <a:rPr lang="en-AU" altLang="zh-CN" dirty="0" smtClean="0">
                <a:ea typeface="宋体" pitchFamily="2" charset="-122"/>
              </a:rPr>
              <a:t>+ 1</a:t>
            </a:r>
          </a:p>
          <a:p>
            <a:pPr lvl="1">
              <a:buNone/>
            </a:pPr>
            <a:r>
              <a:rPr lang="en-AU" altLang="zh-CN" i="1" dirty="0" smtClean="0">
                <a:ea typeface="宋体" pitchFamily="2" charset="-122"/>
              </a:rPr>
              <a:t>         f</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a:t>
            </a:r>
            <a:r>
              <a:rPr lang="en-AU" dirty="0" smtClean="0"/>
              <a:t>×</a:t>
            </a:r>
            <a:r>
              <a:rPr lang="en-AU" altLang="zh-CN" i="1" dirty="0" smtClean="0">
                <a:ea typeface="宋体" pitchFamily="2" charset="-122"/>
              </a:rPr>
              <a:t>g</a:t>
            </a:r>
            <a:r>
              <a:rPr lang="en-AU" altLang="zh-CN" dirty="0" smtClean="0">
                <a:ea typeface="宋体" pitchFamily="2" charset="-122"/>
              </a:rPr>
              <a:t>(</a:t>
            </a:r>
            <a:r>
              <a:rPr lang="en-AU" altLang="zh-CN" i="1" dirty="0" smtClean="0">
                <a:ea typeface="宋体" pitchFamily="2" charset="-122"/>
              </a:rPr>
              <a:t>x</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5</a:t>
            </a:r>
            <a:r>
              <a:rPr lang="en-AU" altLang="zh-CN" dirty="0" smtClean="0">
                <a:ea typeface="宋体" pitchFamily="2" charset="-122"/>
              </a:rPr>
              <a:t> + </a:t>
            </a:r>
            <a:r>
              <a:rPr lang="en-AU" altLang="zh-CN" i="1" dirty="0" smtClean="0">
                <a:ea typeface="宋体" pitchFamily="2" charset="-122"/>
              </a:rPr>
              <a:t>x</a:t>
            </a:r>
            <a:r>
              <a:rPr lang="en-AU" altLang="zh-CN" baseline="30000" dirty="0" smtClean="0">
                <a:ea typeface="宋体" pitchFamily="2" charset="-122"/>
              </a:rPr>
              <a:t>2</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235661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65</a:t>
            </a:fld>
            <a:endParaRPr lang="zh-CN" altLang="en-US"/>
          </a:p>
        </p:txBody>
      </p:sp>
      <p:graphicFrame>
        <p:nvGraphicFramePr>
          <p:cNvPr id="308227" name="Object 3"/>
          <p:cNvGraphicFramePr>
            <a:graphicFrameLocks noChangeAspect="1"/>
          </p:cNvGraphicFramePr>
          <p:nvPr>
            <p:extLst>
              <p:ext uri="{D42A27DB-BD31-4B8C-83A1-F6EECF244321}">
                <p14:modId xmlns:p14="http://schemas.microsoft.com/office/powerpoint/2010/main" val="3164062946"/>
              </p:ext>
            </p:extLst>
          </p:nvPr>
        </p:nvGraphicFramePr>
        <p:xfrm>
          <a:off x="1762603" y="1030043"/>
          <a:ext cx="2028825" cy="1393825"/>
        </p:xfrm>
        <a:graphic>
          <a:graphicData uri="http://schemas.openxmlformats.org/presentationml/2006/ole">
            <mc:AlternateContent xmlns:mc="http://schemas.openxmlformats.org/markup-compatibility/2006">
              <mc:Choice xmlns:v="urn:schemas-microsoft-com:vml" Requires="v">
                <p:oleObj spid="_x0000_s8862" name="Equation" r:id="rId3" imgW="977760" imgH="672840" progId="Equation.DSMT4">
                  <p:embed/>
                </p:oleObj>
              </mc:Choice>
              <mc:Fallback>
                <p:oleObj name="Equation" r:id="rId3" imgW="977760" imgH="672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603" y="1030043"/>
                        <a:ext cx="20288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29" name="Object 5"/>
          <p:cNvGraphicFramePr>
            <a:graphicFrameLocks noChangeAspect="1"/>
          </p:cNvGraphicFramePr>
          <p:nvPr>
            <p:extLst>
              <p:ext uri="{D42A27DB-BD31-4B8C-83A1-F6EECF244321}">
                <p14:modId xmlns:p14="http://schemas.microsoft.com/office/powerpoint/2010/main" val="2961370946"/>
              </p:ext>
            </p:extLst>
          </p:nvPr>
        </p:nvGraphicFramePr>
        <p:xfrm>
          <a:off x="827584" y="2996952"/>
          <a:ext cx="3135313" cy="2465388"/>
        </p:xfrm>
        <a:graphic>
          <a:graphicData uri="http://schemas.openxmlformats.org/presentationml/2006/ole">
            <mc:AlternateContent xmlns:mc="http://schemas.openxmlformats.org/markup-compatibility/2006">
              <mc:Choice xmlns:v="urn:schemas-microsoft-com:vml" Requires="v">
                <p:oleObj spid="_x0000_s8863" name="Equation" r:id="rId5" imgW="1549080" imgH="1218960" progId="Equation.DSMT4">
                  <p:embed/>
                </p:oleObj>
              </mc:Choice>
              <mc:Fallback>
                <p:oleObj name="Equation" r:id="rId5" imgW="1549080" imgH="1218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996952"/>
                        <a:ext cx="3135313" cy="246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30" name="Object 6"/>
          <p:cNvGraphicFramePr>
            <a:graphicFrameLocks noChangeAspect="1"/>
          </p:cNvGraphicFramePr>
          <p:nvPr/>
        </p:nvGraphicFramePr>
        <p:xfrm>
          <a:off x="4857752" y="3056047"/>
          <a:ext cx="2700337" cy="2455862"/>
        </p:xfrm>
        <a:graphic>
          <a:graphicData uri="http://schemas.openxmlformats.org/presentationml/2006/ole">
            <mc:AlternateContent xmlns:mc="http://schemas.openxmlformats.org/markup-compatibility/2006">
              <mc:Choice xmlns:v="urn:schemas-microsoft-com:vml" Requires="v">
                <p:oleObj spid="_x0000_s8864" name="Equation" r:id="rId7" imgW="1282680" imgH="1168200" progId="Equation.DSMT4">
                  <p:embed/>
                </p:oleObj>
              </mc:Choice>
              <mc:Fallback>
                <p:oleObj name="Equation" r:id="rId7" imgW="1282680" imgH="1168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752" y="3056047"/>
                        <a:ext cx="2700337" cy="2455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nvGraphicFramePr>
        <p:xfrm>
          <a:off x="5400695" y="1035043"/>
          <a:ext cx="2028825" cy="1393825"/>
        </p:xfrm>
        <a:graphic>
          <a:graphicData uri="http://schemas.openxmlformats.org/presentationml/2006/ole">
            <mc:AlternateContent xmlns:mc="http://schemas.openxmlformats.org/markup-compatibility/2006">
              <mc:Choice xmlns:v="urn:schemas-microsoft-com:vml" Requires="v">
                <p:oleObj spid="_x0000_s8865" name="Equation" r:id="rId9" imgW="977760" imgH="672840" progId="Equation.DSMT4">
                  <p:embed/>
                </p:oleObj>
              </mc:Choice>
              <mc:Fallback>
                <p:oleObj name="Equation" r:id="rId9" imgW="977760" imgH="6728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0695" y="1035043"/>
                        <a:ext cx="2028825" cy="139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流程图: 可选过程 6">
            <a:hlinkClick r:id="rId11"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12"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13"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14"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15"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24702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素多项式</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任何多项式可以写为：</a:t>
            </a:r>
            <a:r>
              <a:rPr lang="en-US" altLang="zh-CN" dirty="0" smtClean="0"/>
              <a:t>f(x)=q(x)g(x)+r(x)</a:t>
            </a:r>
          </a:p>
          <a:p>
            <a:pPr lvl="1"/>
            <a:r>
              <a:rPr lang="en-US" altLang="zh-CN" dirty="0" smtClean="0"/>
              <a:t>r(x)</a:t>
            </a:r>
            <a:r>
              <a:rPr lang="zh-CN" altLang="en-US" dirty="0" smtClean="0"/>
              <a:t>称为</a:t>
            </a:r>
            <a:r>
              <a:rPr lang="zh-CN" altLang="en-US" dirty="0" smtClean="0">
                <a:solidFill>
                  <a:srgbClr val="FF0000"/>
                </a:solidFill>
              </a:rPr>
              <a:t>余式</a:t>
            </a:r>
            <a:endParaRPr lang="en-US" altLang="zh-CN" dirty="0" smtClean="0">
              <a:solidFill>
                <a:srgbClr val="FF0000"/>
              </a:solidFill>
            </a:endParaRPr>
          </a:p>
          <a:p>
            <a:pPr lvl="1"/>
            <a:r>
              <a:rPr lang="en-US" altLang="zh-CN" dirty="0" smtClean="0"/>
              <a:t>r(x)=f(x) mod g(x)</a:t>
            </a:r>
          </a:p>
          <a:p>
            <a:pPr lvl="1"/>
            <a:endParaRPr lang="en-US" altLang="zh-CN" dirty="0" smtClean="0"/>
          </a:p>
          <a:p>
            <a:r>
              <a:rPr lang="zh-CN" altLang="en-US" dirty="0" smtClean="0"/>
              <a:t>若不存在余式，则称</a:t>
            </a:r>
            <a:r>
              <a:rPr lang="en-US" altLang="zh-CN" dirty="0" smtClean="0"/>
              <a:t>g(x)</a:t>
            </a:r>
            <a:r>
              <a:rPr lang="zh-CN" altLang="en-US" dirty="0" smtClean="0">
                <a:solidFill>
                  <a:srgbClr val="FF0000"/>
                </a:solidFill>
              </a:rPr>
              <a:t>整除</a:t>
            </a:r>
            <a:r>
              <a:rPr lang="en-US" altLang="zh-CN" dirty="0" smtClean="0"/>
              <a:t>f(x)</a:t>
            </a:r>
            <a:r>
              <a:rPr lang="zh-CN" altLang="en-US" dirty="0" smtClean="0"/>
              <a:t>，</a:t>
            </a:r>
            <a:r>
              <a:rPr lang="en-US" altLang="zh-CN" dirty="0" smtClean="0"/>
              <a:t>g(x)|f(x)</a:t>
            </a:r>
          </a:p>
          <a:p>
            <a:pPr lvl="1"/>
            <a:endParaRPr lang="en-US" altLang="zh-CN" dirty="0" smtClean="0"/>
          </a:p>
          <a:p>
            <a:r>
              <a:rPr lang="zh-CN" altLang="en-US" dirty="0" smtClean="0"/>
              <a:t>若</a:t>
            </a:r>
            <a:r>
              <a:rPr lang="en-US" altLang="zh-CN" dirty="0" smtClean="0"/>
              <a:t>f(x)</a:t>
            </a:r>
            <a:r>
              <a:rPr lang="zh-CN" altLang="en-US" dirty="0" smtClean="0"/>
              <a:t>除了它本身和</a:t>
            </a:r>
            <a:r>
              <a:rPr lang="en-US" altLang="zh-CN" dirty="0" smtClean="0"/>
              <a:t>1</a:t>
            </a:r>
            <a:r>
              <a:rPr lang="zh-CN" altLang="en-US" dirty="0" smtClean="0"/>
              <a:t>外，不存在其它因式，则称</a:t>
            </a:r>
            <a:r>
              <a:rPr lang="en-US" altLang="zh-CN" dirty="0" smtClean="0"/>
              <a:t>f(x)</a:t>
            </a:r>
            <a:r>
              <a:rPr lang="zh-CN" altLang="en-US" dirty="0" smtClean="0"/>
              <a:t>是</a:t>
            </a:r>
            <a:r>
              <a:rPr lang="zh-CN" altLang="en-US" dirty="0" smtClean="0">
                <a:solidFill>
                  <a:srgbClr val="FF0000"/>
                </a:solidFill>
              </a:rPr>
              <a:t>不可约多项式</a:t>
            </a:r>
            <a:r>
              <a:rPr lang="zh-CN" altLang="en-US" dirty="0" smtClean="0"/>
              <a:t>，或</a:t>
            </a:r>
            <a:r>
              <a:rPr lang="zh-CN" altLang="en-US" dirty="0" smtClean="0">
                <a:solidFill>
                  <a:srgbClr val="FF0000"/>
                </a:solidFill>
              </a:rPr>
              <a:t>既约多项式</a:t>
            </a:r>
            <a:r>
              <a:rPr lang="zh-CN" altLang="en-US" dirty="0" smtClean="0"/>
              <a:t>、</a:t>
            </a:r>
            <a:r>
              <a:rPr lang="zh-CN" altLang="en-US" dirty="0" smtClean="0">
                <a:solidFill>
                  <a:srgbClr val="FF0000"/>
                </a:solidFill>
              </a:rPr>
              <a:t>素多项式</a:t>
            </a:r>
            <a:endParaRPr lang="en-US" altLang="zh-CN" dirty="0" smtClean="0">
              <a:solidFill>
                <a:srgbClr val="FF0000"/>
              </a:solidFill>
            </a:endParaRPr>
          </a:p>
          <a:p>
            <a:pPr lvl="1"/>
            <a:endParaRPr lang="en-US" altLang="zh-CN" dirty="0" smtClean="0"/>
          </a:p>
          <a:p>
            <a:r>
              <a:rPr lang="zh-CN" altLang="en-US" dirty="0" smtClean="0"/>
              <a:t>系数在</a:t>
            </a:r>
            <a:r>
              <a:rPr lang="en-US" altLang="zh-CN" dirty="0" smtClean="0"/>
              <a:t>GF(p)</a:t>
            </a:r>
            <a:r>
              <a:rPr lang="zh-CN" altLang="en-US" dirty="0" smtClean="0"/>
              <a:t>中，以素多项式取模的多项式构成一个域</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951144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有限域</a:t>
            </a:r>
            <a:r>
              <a:rPr lang="en-US" altLang="zh-CN" dirty="0" smtClean="0"/>
              <a:t>GF(2</a:t>
            </a:r>
            <a:r>
              <a:rPr lang="en-US" altLang="zh-CN" baseline="30000" dirty="0" smtClean="0"/>
              <a:t>n</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有助于二进制计算机实现</a:t>
            </a:r>
            <a:endParaRPr lang="en-US" altLang="zh-CN" dirty="0" smtClean="0"/>
          </a:p>
          <a:p>
            <a:endParaRPr lang="en-US" altLang="zh-CN" dirty="0" smtClean="0"/>
          </a:p>
          <a:p>
            <a:r>
              <a:rPr lang="zh-CN" altLang="en-US" dirty="0" smtClean="0"/>
              <a:t>有限域</a:t>
            </a:r>
            <a:r>
              <a:rPr lang="en-US" altLang="zh-CN" dirty="0" smtClean="0"/>
              <a:t>GF(2</a:t>
            </a:r>
            <a:r>
              <a:rPr lang="en-US" altLang="zh-CN" baseline="30000" dirty="0" smtClean="0"/>
              <a:t>n</a:t>
            </a:r>
            <a:r>
              <a:rPr lang="en-US" altLang="zh-CN" dirty="0" smtClean="0"/>
              <a:t>)</a:t>
            </a:r>
          </a:p>
          <a:p>
            <a:pPr lvl="1"/>
            <a:r>
              <a:rPr lang="zh-CN" altLang="en-US" dirty="0" smtClean="0"/>
              <a:t>系数对</a:t>
            </a:r>
            <a:r>
              <a:rPr lang="en-US" altLang="zh-CN" dirty="0" smtClean="0"/>
              <a:t>2</a:t>
            </a:r>
            <a:r>
              <a:rPr lang="zh-CN" altLang="en-US" dirty="0" smtClean="0"/>
              <a:t>取模运算</a:t>
            </a:r>
            <a:endParaRPr lang="en-US" altLang="zh-CN" dirty="0" smtClean="0"/>
          </a:p>
          <a:p>
            <a:pPr lvl="1"/>
            <a:r>
              <a:rPr lang="zh-CN" altLang="en-US" dirty="0" smtClean="0"/>
              <a:t>最高次数小于</a:t>
            </a:r>
            <a:r>
              <a:rPr lang="en-US" altLang="zh-CN" dirty="0" smtClean="0"/>
              <a:t>n</a:t>
            </a:r>
          </a:p>
          <a:p>
            <a:pPr lvl="1"/>
            <a:r>
              <a:rPr lang="zh-CN" altLang="en-US" dirty="0" smtClean="0"/>
              <a:t>多项式对</a:t>
            </a:r>
            <a:r>
              <a:rPr lang="en-US" altLang="zh-CN" dirty="0" smtClean="0"/>
              <a:t>n</a:t>
            </a:r>
            <a:r>
              <a:rPr lang="zh-CN" altLang="en-US" dirty="0" smtClean="0"/>
              <a:t>次素多项式取模运算</a:t>
            </a:r>
            <a:endParaRPr lang="en-US" altLang="zh-CN" dirty="0" smtClean="0"/>
          </a:p>
          <a:p>
            <a:pPr lvl="1"/>
            <a:endParaRPr lang="en-US" altLang="zh-CN" dirty="0" smtClean="0"/>
          </a:p>
          <a:p>
            <a:r>
              <a:rPr lang="zh-CN" altLang="en-US" dirty="0" smtClean="0"/>
              <a:t>非零元素有逆</a:t>
            </a:r>
            <a:endParaRPr lang="en-US" altLang="zh-CN" dirty="0" smtClean="0"/>
          </a:p>
          <a:p>
            <a:pPr lvl="1"/>
            <a:r>
              <a:rPr lang="zh-CN" altLang="en-US" dirty="0" smtClean="0"/>
              <a:t>可以用扩展</a:t>
            </a:r>
            <a:r>
              <a:rPr lang="en-US" altLang="zh-CN" dirty="0" smtClean="0"/>
              <a:t>Euclidean</a:t>
            </a:r>
            <a:r>
              <a:rPr lang="zh-CN" altLang="en-US" dirty="0" smtClean="0"/>
              <a:t>算法求逆</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994591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68</a:t>
            </a:fld>
            <a:endParaRPr lang="zh-CN" altLang="en-US"/>
          </a:p>
        </p:txBody>
      </p:sp>
      <p:sp>
        <p:nvSpPr>
          <p:cNvPr id="3" name="内容占位符 2"/>
          <p:cNvSpPr>
            <a:spLocks noGrp="1"/>
          </p:cNvSpPr>
          <p:nvPr>
            <p:ph idx="4294967295"/>
          </p:nvPr>
        </p:nvSpPr>
        <p:spPr>
          <a:xfrm>
            <a:off x="395536" y="332656"/>
            <a:ext cx="8472487" cy="6000750"/>
          </a:xfrm>
        </p:spPr>
        <p:txBody>
          <a:bodyPr/>
          <a:lstStyle/>
          <a:p>
            <a:r>
              <a:rPr lang="zh-CN" altLang="en-US" dirty="0" smtClean="0"/>
              <a:t>例：以</a:t>
            </a:r>
            <a:r>
              <a:rPr lang="en-US" altLang="zh-CN" dirty="0" smtClean="0"/>
              <a:t>(x</a:t>
            </a:r>
            <a:r>
              <a:rPr lang="en-US" altLang="zh-CN" baseline="30000" dirty="0" smtClean="0"/>
              <a:t>3</a:t>
            </a:r>
            <a:r>
              <a:rPr lang="en-US" altLang="zh-CN" dirty="0" smtClean="0"/>
              <a:t>+x+1)</a:t>
            </a:r>
            <a:r>
              <a:rPr lang="zh-CN" altLang="en-US" dirty="0" smtClean="0"/>
              <a:t>为模的多项式运算</a:t>
            </a:r>
            <a:endParaRPr lang="zh-CN" altLang="en-US" dirty="0"/>
          </a:p>
        </p:txBody>
      </p:sp>
      <p:graphicFrame>
        <p:nvGraphicFramePr>
          <p:cNvPr id="9" name="表格 8"/>
          <p:cNvGraphicFramePr>
            <a:graphicFrameLocks noGrp="1"/>
          </p:cNvGraphicFramePr>
          <p:nvPr/>
        </p:nvGraphicFramePr>
        <p:xfrm>
          <a:off x="428596" y="1089765"/>
          <a:ext cx="8286804" cy="2339235"/>
        </p:xfrm>
        <a:graphic>
          <a:graphicData uri="http://schemas.openxmlformats.org/drawingml/2006/table">
            <a:tbl>
              <a:tblPr firstRow="1" bandRow="1">
                <a:tableStyleId>{5940675A-B579-460E-94D1-54222C63F5DA}</a:tableStyleId>
              </a:tblPr>
              <a:tblGrid>
                <a:gridCol w="920756">
                  <a:extLst>
                    <a:ext uri="{9D8B030D-6E8A-4147-A177-3AD203B41FA5}">
                      <a16:colId xmlns:a16="http://schemas.microsoft.com/office/drawing/2014/main" val="20000"/>
                    </a:ext>
                  </a:extLst>
                </a:gridCol>
                <a:gridCol w="920756">
                  <a:extLst>
                    <a:ext uri="{9D8B030D-6E8A-4147-A177-3AD203B41FA5}">
                      <a16:colId xmlns:a16="http://schemas.microsoft.com/office/drawing/2014/main" val="20001"/>
                    </a:ext>
                  </a:extLst>
                </a:gridCol>
                <a:gridCol w="920756">
                  <a:extLst>
                    <a:ext uri="{9D8B030D-6E8A-4147-A177-3AD203B41FA5}">
                      <a16:colId xmlns:a16="http://schemas.microsoft.com/office/drawing/2014/main" val="20002"/>
                    </a:ext>
                  </a:extLst>
                </a:gridCol>
                <a:gridCol w="920756">
                  <a:extLst>
                    <a:ext uri="{9D8B030D-6E8A-4147-A177-3AD203B41FA5}">
                      <a16:colId xmlns:a16="http://schemas.microsoft.com/office/drawing/2014/main" val="20003"/>
                    </a:ext>
                  </a:extLst>
                </a:gridCol>
                <a:gridCol w="920756">
                  <a:extLst>
                    <a:ext uri="{9D8B030D-6E8A-4147-A177-3AD203B41FA5}">
                      <a16:colId xmlns:a16="http://schemas.microsoft.com/office/drawing/2014/main" val="20004"/>
                    </a:ext>
                  </a:extLst>
                </a:gridCol>
                <a:gridCol w="920756">
                  <a:extLst>
                    <a:ext uri="{9D8B030D-6E8A-4147-A177-3AD203B41FA5}">
                      <a16:colId xmlns:a16="http://schemas.microsoft.com/office/drawing/2014/main" val="20005"/>
                    </a:ext>
                  </a:extLst>
                </a:gridCol>
                <a:gridCol w="920756">
                  <a:extLst>
                    <a:ext uri="{9D8B030D-6E8A-4147-A177-3AD203B41FA5}">
                      <a16:colId xmlns:a16="http://schemas.microsoft.com/office/drawing/2014/main" val="20006"/>
                    </a:ext>
                  </a:extLst>
                </a:gridCol>
                <a:gridCol w="920756">
                  <a:extLst>
                    <a:ext uri="{9D8B030D-6E8A-4147-A177-3AD203B41FA5}">
                      <a16:colId xmlns:a16="http://schemas.microsoft.com/office/drawing/2014/main" val="20007"/>
                    </a:ext>
                  </a:extLst>
                </a:gridCol>
                <a:gridCol w="920756">
                  <a:extLst>
                    <a:ext uri="{9D8B030D-6E8A-4147-A177-3AD203B41FA5}">
                      <a16:colId xmlns:a16="http://schemas.microsoft.com/office/drawing/2014/main" val="20008"/>
                    </a:ext>
                  </a:extLst>
                </a:gridCol>
              </a:tblGrid>
              <a:tr h="259915">
                <a:tc>
                  <a:txBody>
                    <a:bodyPr/>
                    <a:lstStyle/>
                    <a:p>
                      <a:pPr algn="ctr">
                        <a:lnSpc>
                          <a:spcPts val="1600"/>
                        </a:lnSpc>
                      </a:pP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smtClean="0">
                          <a:latin typeface="Times New Roman" pitchFamily="18" charset="0"/>
                          <a:cs typeface="Times New Roman" pitchFamily="18" charset="0"/>
                        </a:rPr>
                        <a:t>x</a:t>
                      </a:r>
                      <a:r>
                        <a:rPr lang="en-US" altLang="zh-CN" sz="1800" baseline="30000" smtClean="0">
                          <a:latin typeface="Times New Roman" pitchFamily="18" charset="0"/>
                          <a:cs typeface="Times New Roman" pitchFamily="18" charset="0"/>
                        </a:rPr>
                        <a:t>2</a:t>
                      </a:r>
                      <a:r>
                        <a:rPr lang="en-US" altLang="zh-CN" sz="180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9915">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9915">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9915">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9915">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9915">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9915">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9915">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9915">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graphicFrame>
        <p:nvGraphicFramePr>
          <p:cNvPr id="10" name="表格 9"/>
          <p:cNvGraphicFramePr>
            <a:graphicFrameLocks noGrp="1"/>
          </p:cNvGraphicFramePr>
          <p:nvPr/>
        </p:nvGraphicFramePr>
        <p:xfrm>
          <a:off x="428596" y="3857631"/>
          <a:ext cx="8286804" cy="2357451"/>
        </p:xfrm>
        <a:graphic>
          <a:graphicData uri="http://schemas.openxmlformats.org/drawingml/2006/table">
            <a:tbl>
              <a:tblPr firstRow="1" bandRow="1">
                <a:tableStyleId>{5940675A-B579-460E-94D1-54222C63F5DA}</a:tableStyleId>
              </a:tblPr>
              <a:tblGrid>
                <a:gridCol w="920756">
                  <a:extLst>
                    <a:ext uri="{9D8B030D-6E8A-4147-A177-3AD203B41FA5}">
                      <a16:colId xmlns:a16="http://schemas.microsoft.com/office/drawing/2014/main" val="20000"/>
                    </a:ext>
                  </a:extLst>
                </a:gridCol>
                <a:gridCol w="920756">
                  <a:extLst>
                    <a:ext uri="{9D8B030D-6E8A-4147-A177-3AD203B41FA5}">
                      <a16:colId xmlns:a16="http://schemas.microsoft.com/office/drawing/2014/main" val="20001"/>
                    </a:ext>
                  </a:extLst>
                </a:gridCol>
                <a:gridCol w="920756">
                  <a:extLst>
                    <a:ext uri="{9D8B030D-6E8A-4147-A177-3AD203B41FA5}">
                      <a16:colId xmlns:a16="http://schemas.microsoft.com/office/drawing/2014/main" val="20002"/>
                    </a:ext>
                  </a:extLst>
                </a:gridCol>
                <a:gridCol w="920756">
                  <a:extLst>
                    <a:ext uri="{9D8B030D-6E8A-4147-A177-3AD203B41FA5}">
                      <a16:colId xmlns:a16="http://schemas.microsoft.com/office/drawing/2014/main" val="20003"/>
                    </a:ext>
                  </a:extLst>
                </a:gridCol>
                <a:gridCol w="920756">
                  <a:extLst>
                    <a:ext uri="{9D8B030D-6E8A-4147-A177-3AD203B41FA5}">
                      <a16:colId xmlns:a16="http://schemas.microsoft.com/office/drawing/2014/main" val="20004"/>
                    </a:ext>
                  </a:extLst>
                </a:gridCol>
                <a:gridCol w="920756">
                  <a:extLst>
                    <a:ext uri="{9D8B030D-6E8A-4147-A177-3AD203B41FA5}">
                      <a16:colId xmlns:a16="http://schemas.microsoft.com/office/drawing/2014/main" val="20005"/>
                    </a:ext>
                  </a:extLst>
                </a:gridCol>
                <a:gridCol w="920756">
                  <a:extLst>
                    <a:ext uri="{9D8B030D-6E8A-4147-A177-3AD203B41FA5}">
                      <a16:colId xmlns:a16="http://schemas.microsoft.com/office/drawing/2014/main" val="20006"/>
                    </a:ext>
                  </a:extLst>
                </a:gridCol>
                <a:gridCol w="920756">
                  <a:extLst>
                    <a:ext uri="{9D8B030D-6E8A-4147-A177-3AD203B41FA5}">
                      <a16:colId xmlns:a16="http://schemas.microsoft.com/office/drawing/2014/main" val="20007"/>
                    </a:ext>
                  </a:extLst>
                </a:gridCol>
                <a:gridCol w="920756">
                  <a:extLst>
                    <a:ext uri="{9D8B030D-6E8A-4147-A177-3AD203B41FA5}">
                      <a16:colId xmlns:a16="http://schemas.microsoft.com/office/drawing/2014/main" val="20008"/>
                    </a:ext>
                  </a:extLst>
                </a:gridCol>
              </a:tblGrid>
              <a:tr h="259915">
                <a:tc>
                  <a:txBody>
                    <a:bodyPr/>
                    <a:lstStyle/>
                    <a:p>
                      <a:pPr algn="ctr">
                        <a:lnSpc>
                          <a:spcPts val="1600"/>
                        </a:lnSpc>
                      </a:pPr>
                      <a:r>
                        <a:rPr lang="en-US" altLang="zh-CN" sz="1800" dirty="0" smtClean="0">
                          <a:latin typeface="Times New Roman" pitchFamily="18" charset="0"/>
                          <a:cs typeface="Times New Roman" pitchFamily="18" charset="0"/>
                          <a:sym typeface="Symbol"/>
                        </a:rPr>
                        <a:t></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9915">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0</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9915">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2951">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2951">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2951">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2951">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2951">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2951">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0</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+x</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6618035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计算上的考虑</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cs typeface="Times New Roman" pitchFamily="18" charset="0"/>
              </a:rPr>
              <a:t>系数是</a:t>
            </a:r>
            <a:r>
              <a:rPr lang="en-US" altLang="zh-CN" dirty="0" smtClean="0">
                <a:cs typeface="Times New Roman" pitchFamily="18" charset="0"/>
              </a:rPr>
              <a:t>0</a:t>
            </a:r>
            <a:r>
              <a:rPr lang="zh-CN" altLang="en-US" dirty="0" smtClean="0">
                <a:cs typeface="Times New Roman" pitchFamily="18" charset="0"/>
              </a:rPr>
              <a:t>或</a:t>
            </a:r>
            <a:r>
              <a:rPr lang="en-US" altLang="zh-CN" dirty="0" smtClean="0">
                <a:cs typeface="Times New Roman" pitchFamily="18" charset="0"/>
              </a:rPr>
              <a:t>1</a:t>
            </a:r>
            <a:r>
              <a:rPr lang="zh-CN" altLang="en-US" dirty="0" smtClean="0">
                <a:cs typeface="Times New Roman" pitchFamily="18" charset="0"/>
              </a:rPr>
              <a:t>，多项式可以用一个比特串表示</a:t>
            </a:r>
            <a:endParaRPr lang="en-US" altLang="zh-CN" dirty="0" smtClean="0">
              <a:cs typeface="Times New Roman" pitchFamily="18" charset="0"/>
            </a:endParaRPr>
          </a:p>
          <a:p>
            <a:pPr lvl="1"/>
            <a:r>
              <a:rPr lang="zh-CN" altLang="en-US" dirty="0" smtClean="0">
                <a:cs typeface="Times New Roman" pitchFamily="18" charset="0"/>
              </a:rPr>
              <a:t>加法即比特串的异或运算</a:t>
            </a:r>
            <a:endParaRPr lang="en-US" altLang="zh-CN" dirty="0" smtClean="0">
              <a:cs typeface="Times New Roman" pitchFamily="18" charset="0"/>
            </a:endParaRPr>
          </a:p>
          <a:p>
            <a:pPr lvl="1"/>
            <a:r>
              <a:rPr lang="zh-CN" altLang="en-US" dirty="0" smtClean="0">
                <a:cs typeface="Times New Roman" pitchFamily="18" charset="0"/>
              </a:rPr>
              <a:t>乘法即比特串的移位及异或运算</a:t>
            </a:r>
            <a:endParaRPr lang="en-US" altLang="zh-CN" dirty="0" smtClean="0">
              <a:cs typeface="Times New Roman" pitchFamily="18" charset="0"/>
            </a:endParaRPr>
          </a:p>
          <a:p>
            <a:pPr lvl="1"/>
            <a:r>
              <a:rPr lang="zh-CN" altLang="en-US" dirty="0" smtClean="0">
                <a:cs typeface="Times New Roman" pitchFamily="18" charset="0"/>
              </a:rPr>
              <a:t>多项式取模的运算：重复用既约多项式减掉最高次项</a:t>
            </a:r>
            <a:endParaRPr lang="en-US" altLang="zh-CN" dirty="0" smtClean="0">
              <a:cs typeface="Times New Roman" pitchFamily="18" charset="0"/>
            </a:endParaRPr>
          </a:p>
          <a:p>
            <a:pPr lvl="1"/>
            <a:endParaRPr lang="en-US" altLang="zh-CN" dirty="0" smtClean="0">
              <a:cs typeface="Times New Roman" pitchFamily="18" charset="0"/>
            </a:endParaRPr>
          </a:p>
          <a:p>
            <a:pPr>
              <a:lnSpc>
                <a:spcPct val="90000"/>
              </a:lnSpc>
            </a:pPr>
            <a:r>
              <a:rPr lang="zh-CN" altLang="en-US" dirty="0" smtClean="0">
                <a:cs typeface="Times New Roman" pitchFamily="18" charset="0"/>
              </a:rPr>
              <a:t>例：在</a:t>
            </a:r>
            <a:r>
              <a:rPr lang="en-US" dirty="0" smtClean="0">
                <a:cs typeface="Times New Roman" pitchFamily="18" charset="0"/>
              </a:rPr>
              <a:t>GF(2</a:t>
            </a:r>
            <a:r>
              <a:rPr lang="en-US" baseline="30000" dirty="0" smtClean="0">
                <a:cs typeface="Times New Roman" pitchFamily="18" charset="0"/>
              </a:rPr>
              <a:t>3</a:t>
            </a:r>
            <a:r>
              <a:rPr lang="en-US" dirty="0" smtClean="0">
                <a:cs typeface="Times New Roman" pitchFamily="18" charset="0"/>
              </a:rPr>
              <a:t>)</a:t>
            </a:r>
            <a:r>
              <a:rPr lang="zh-CN" altLang="en-US" dirty="0" smtClean="0">
                <a:cs typeface="Times New Roman" pitchFamily="18" charset="0"/>
              </a:rPr>
              <a:t>中，</a:t>
            </a:r>
            <a:endParaRPr lang="en-US" altLang="zh-CN" dirty="0" smtClean="0">
              <a:cs typeface="Times New Roman" pitchFamily="18" charset="0"/>
            </a:endParaRPr>
          </a:p>
          <a:p>
            <a:pPr lvl="1">
              <a:lnSpc>
                <a:spcPct val="90000"/>
              </a:lnSpc>
            </a:pPr>
            <a:r>
              <a:rPr lang="en-US" dirty="0" smtClean="0">
                <a:cs typeface="Times New Roman" pitchFamily="18" charset="0"/>
              </a:rPr>
              <a:t>(x</a:t>
            </a:r>
            <a:r>
              <a:rPr lang="en-US" baseline="30000" dirty="0" smtClean="0">
                <a:cs typeface="Times New Roman" pitchFamily="18" charset="0"/>
              </a:rPr>
              <a:t>2</a:t>
            </a:r>
            <a:r>
              <a:rPr lang="en-US" dirty="0" smtClean="0">
                <a:cs typeface="Times New Roman" pitchFamily="18" charset="0"/>
              </a:rPr>
              <a:t>+1)</a:t>
            </a:r>
            <a:r>
              <a:rPr lang="zh-CN" altLang="en-US" dirty="0" smtClean="0">
                <a:cs typeface="Times New Roman" pitchFamily="18" charset="0"/>
              </a:rPr>
              <a:t>可以表示为</a:t>
            </a:r>
            <a:r>
              <a:rPr lang="en-US" dirty="0" smtClean="0">
                <a:cs typeface="Times New Roman" pitchFamily="18" charset="0"/>
              </a:rPr>
              <a:t>101</a:t>
            </a:r>
            <a:r>
              <a:rPr lang="en-US" altLang="zh-CN" baseline="-25000" dirty="0" smtClean="0">
                <a:cs typeface="Times New Roman" pitchFamily="18" charset="0"/>
              </a:rPr>
              <a:t>2</a:t>
            </a:r>
            <a:r>
              <a:rPr lang="en-US" dirty="0" smtClean="0">
                <a:cs typeface="Times New Roman" pitchFamily="18" charset="0"/>
              </a:rPr>
              <a:t> </a:t>
            </a:r>
            <a:r>
              <a:rPr lang="zh-CN" altLang="en-US" dirty="0" smtClean="0">
                <a:cs typeface="Times New Roman" pitchFamily="18" charset="0"/>
              </a:rPr>
              <a:t>，</a:t>
            </a:r>
            <a:r>
              <a:rPr lang="en-US" dirty="0" smtClean="0">
                <a:cs typeface="Times New Roman" pitchFamily="18" charset="0"/>
              </a:rPr>
              <a:t>(x</a:t>
            </a:r>
            <a:r>
              <a:rPr lang="en-US" baseline="30000" dirty="0" smtClean="0">
                <a:cs typeface="Times New Roman" pitchFamily="18" charset="0"/>
              </a:rPr>
              <a:t>2</a:t>
            </a:r>
            <a:r>
              <a:rPr lang="en-US" dirty="0" smtClean="0">
                <a:cs typeface="Times New Roman" pitchFamily="18" charset="0"/>
              </a:rPr>
              <a:t>+x+1)</a:t>
            </a:r>
            <a:r>
              <a:rPr lang="zh-CN" altLang="en-US" dirty="0" smtClean="0">
                <a:cs typeface="Times New Roman" pitchFamily="18" charset="0"/>
              </a:rPr>
              <a:t>可以表示为</a:t>
            </a:r>
            <a:r>
              <a:rPr lang="en-US" dirty="0" smtClean="0">
                <a:cs typeface="Times New Roman" pitchFamily="18" charset="0"/>
              </a:rPr>
              <a:t>111</a:t>
            </a:r>
            <a:r>
              <a:rPr lang="en-US" altLang="zh-CN" baseline="-25000" dirty="0" smtClean="0">
                <a:cs typeface="Times New Roman" pitchFamily="18" charset="0"/>
              </a:rPr>
              <a:t>2</a:t>
            </a:r>
            <a:endParaRPr lang="zh-CN" altLang="en-US" dirty="0" smtClean="0">
              <a:cs typeface="Times New Roman" pitchFamily="18" charset="0"/>
            </a:endParaRPr>
          </a:p>
          <a:p>
            <a:pPr lvl="1">
              <a:lnSpc>
                <a:spcPct val="90000"/>
              </a:lnSpc>
            </a:pPr>
            <a:r>
              <a:rPr lang="zh-CN" altLang="en-US" dirty="0" smtClean="0">
                <a:cs typeface="Times New Roman" pitchFamily="18" charset="0"/>
              </a:rPr>
              <a:t>加法：</a:t>
            </a:r>
            <a:r>
              <a:rPr lang="en-US" dirty="0" smtClean="0">
                <a:cs typeface="Times New Roman" pitchFamily="18" charset="0"/>
              </a:rPr>
              <a:t>(x</a:t>
            </a:r>
            <a:r>
              <a:rPr lang="en-US" baseline="30000" dirty="0" smtClean="0">
                <a:cs typeface="Times New Roman" pitchFamily="18" charset="0"/>
              </a:rPr>
              <a:t>2</a:t>
            </a:r>
            <a:r>
              <a:rPr lang="en-US" dirty="0" smtClean="0">
                <a:cs typeface="Times New Roman" pitchFamily="18" charset="0"/>
              </a:rPr>
              <a:t>+1) + (x</a:t>
            </a:r>
            <a:r>
              <a:rPr lang="en-US" baseline="30000" dirty="0" smtClean="0">
                <a:cs typeface="Times New Roman" pitchFamily="18" charset="0"/>
              </a:rPr>
              <a:t>2</a:t>
            </a:r>
            <a:r>
              <a:rPr lang="en-US" dirty="0" smtClean="0">
                <a:cs typeface="Times New Roman" pitchFamily="18" charset="0"/>
              </a:rPr>
              <a:t>+x+1) = x </a:t>
            </a:r>
            <a:r>
              <a:rPr lang="zh-CN" altLang="en-US" dirty="0" smtClean="0">
                <a:cs typeface="Times New Roman" pitchFamily="18" charset="0"/>
              </a:rPr>
              <a:t>；</a:t>
            </a:r>
            <a:endParaRPr lang="en-US" altLang="zh-CN" dirty="0" smtClean="0">
              <a:cs typeface="Times New Roman" pitchFamily="18" charset="0"/>
            </a:endParaRPr>
          </a:p>
          <a:p>
            <a:pPr lvl="1" indent="960438">
              <a:lnSpc>
                <a:spcPct val="90000"/>
              </a:lnSpc>
              <a:buNone/>
            </a:pPr>
            <a:r>
              <a:rPr lang="en-US" dirty="0" smtClean="0">
                <a:cs typeface="Times New Roman" pitchFamily="18" charset="0"/>
              </a:rPr>
              <a:t>101</a:t>
            </a:r>
            <a:r>
              <a:rPr lang="en-US" baseline="-25000" dirty="0" smtClean="0">
                <a:cs typeface="Times New Roman" pitchFamily="18" charset="0"/>
              </a:rPr>
              <a:t>2</a:t>
            </a:r>
            <a:r>
              <a:rPr lang="en-US" dirty="0" smtClean="0">
                <a:cs typeface="Times New Roman" pitchFamily="18" charset="0"/>
              </a:rPr>
              <a:t>⊕111</a:t>
            </a:r>
            <a:r>
              <a:rPr lang="en-US" baseline="-25000" dirty="0" smtClean="0">
                <a:cs typeface="Times New Roman" pitchFamily="18" charset="0"/>
              </a:rPr>
              <a:t>2</a:t>
            </a:r>
            <a:r>
              <a:rPr lang="en-US" dirty="0" smtClean="0">
                <a:cs typeface="Times New Roman" pitchFamily="18" charset="0"/>
              </a:rPr>
              <a:t> = 010</a:t>
            </a:r>
            <a:r>
              <a:rPr lang="en-US" altLang="zh-CN" baseline="-25000" dirty="0" smtClean="0">
                <a:cs typeface="Times New Roman" pitchFamily="18" charset="0"/>
              </a:rPr>
              <a:t>2</a:t>
            </a:r>
            <a:endParaRPr lang="zh-CN" altLang="en-US" dirty="0" smtClean="0">
              <a:cs typeface="Times New Roman" pitchFamily="18" charset="0"/>
            </a:endParaRPr>
          </a:p>
          <a:p>
            <a:pPr lvl="1">
              <a:lnSpc>
                <a:spcPct val="90000"/>
              </a:lnSpc>
            </a:pPr>
            <a:r>
              <a:rPr lang="zh-CN" altLang="en-US" dirty="0" smtClean="0">
                <a:cs typeface="Times New Roman" pitchFamily="18" charset="0"/>
              </a:rPr>
              <a:t>乘法：</a:t>
            </a:r>
            <a:r>
              <a:rPr lang="en-US" dirty="0" smtClean="0">
                <a:cs typeface="Times New Roman" pitchFamily="18" charset="0"/>
              </a:rPr>
              <a:t>(x+1)×(x</a:t>
            </a:r>
            <a:r>
              <a:rPr lang="en-US" baseline="30000" dirty="0" smtClean="0">
                <a:cs typeface="Times New Roman" pitchFamily="18" charset="0"/>
              </a:rPr>
              <a:t>2</a:t>
            </a:r>
            <a:r>
              <a:rPr lang="en-US" dirty="0" smtClean="0">
                <a:cs typeface="Times New Roman" pitchFamily="18" charset="0"/>
              </a:rPr>
              <a:t>+1) = x</a:t>
            </a:r>
            <a:r>
              <a:rPr lang="en-US" baseline="30000" dirty="0" smtClean="0">
                <a:cs typeface="Times New Roman" pitchFamily="18" charset="0"/>
              </a:rPr>
              <a:t>3</a:t>
            </a:r>
            <a:r>
              <a:rPr lang="en-US" dirty="0" smtClean="0">
                <a:cs typeface="Times New Roman" pitchFamily="18" charset="0"/>
              </a:rPr>
              <a:t>+x</a:t>
            </a:r>
            <a:r>
              <a:rPr lang="en-US" baseline="30000" dirty="0" smtClean="0">
                <a:cs typeface="Times New Roman" pitchFamily="18" charset="0"/>
              </a:rPr>
              <a:t>2</a:t>
            </a:r>
            <a:r>
              <a:rPr lang="en-US" dirty="0" smtClean="0">
                <a:cs typeface="Times New Roman" pitchFamily="18" charset="0"/>
              </a:rPr>
              <a:t>+x+1 </a:t>
            </a:r>
            <a:r>
              <a:rPr lang="zh-CN" altLang="en-US" dirty="0" smtClean="0">
                <a:cs typeface="Times New Roman" pitchFamily="18" charset="0"/>
              </a:rPr>
              <a:t>；</a:t>
            </a:r>
            <a:endParaRPr lang="en-US" altLang="zh-CN" dirty="0" smtClean="0">
              <a:cs typeface="Times New Roman" pitchFamily="18" charset="0"/>
            </a:endParaRPr>
          </a:p>
          <a:p>
            <a:pPr lvl="1" indent="960438">
              <a:lnSpc>
                <a:spcPct val="90000"/>
              </a:lnSpc>
              <a:buNone/>
            </a:pPr>
            <a:r>
              <a:rPr lang="en-US" dirty="0" smtClean="0">
                <a:cs typeface="Times New Roman" pitchFamily="18" charset="0"/>
              </a:rPr>
              <a:t>011</a:t>
            </a:r>
            <a:r>
              <a:rPr lang="en-US" baseline="-25000" dirty="0" smtClean="0">
                <a:cs typeface="Times New Roman" pitchFamily="18" charset="0"/>
              </a:rPr>
              <a:t>2</a:t>
            </a:r>
            <a:r>
              <a:rPr lang="en-US" dirty="0" smtClean="0">
                <a:cs typeface="Times New Roman" pitchFamily="18" charset="0"/>
              </a:rPr>
              <a:t>×101</a:t>
            </a:r>
            <a:r>
              <a:rPr lang="en-US" baseline="-25000" dirty="0" smtClean="0">
                <a:cs typeface="Times New Roman" pitchFamily="18" charset="0"/>
              </a:rPr>
              <a:t>2</a:t>
            </a:r>
            <a:r>
              <a:rPr lang="en-US" dirty="0" smtClean="0">
                <a:cs typeface="Times New Roman" pitchFamily="18" charset="0"/>
              </a:rPr>
              <a:t> = (101</a:t>
            </a:r>
            <a:r>
              <a:rPr lang="en-US" baseline="-25000" dirty="0" smtClean="0">
                <a:cs typeface="Times New Roman" pitchFamily="18" charset="0"/>
              </a:rPr>
              <a:t>2</a:t>
            </a:r>
            <a:r>
              <a:rPr lang="en-US" dirty="0" smtClean="0">
                <a:cs typeface="Times New Roman" pitchFamily="18" charset="0"/>
              </a:rPr>
              <a:t>)&lt;&lt;1⊕(101</a:t>
            </a:r>
            <a:r>
              <a:rPr lang="en-US" baseline="-25000" dirty="0" smtClean="0">
                <a:cs typeface="Times New Roman" pitchFamily="18" charset="0"/>
              </a:rPr>
              <a:t>2</a:t>
            </a:r>
            <a:r>
              <a:rPr lang="en-US" dirty="0" smtClean="0">
                <a:cs typeface="Times New Roman" pitchFamily="18" charset="0"/>
              </a:rPr>
              <a:t>)&lt;&lt;0 =1111</a:t>
            </a:r>
            <a:r>
              <a:rPr lang="en-US" altLang="zh-CN" baseline="-25000" dirty="0" smtClean="0">
                <a:cs typeface="Times New Roman" pitchFamily="18" charset="0"/>
              </a:rPr>
              <a:t>2</a:t>
            </a:r>
            <a:r>
              <a:rPr lang="en-US" dirty="0" smtClean="0">
                <a:cs typeface="Times New Roman" pitchFamily="18" charset="0"/>
              </a:rPr>
              <a:t> </a:t>
            </a:r>
          </a:p>
          <a:p>
            <a:pPr lvl="1">
              <a:lnSpc>
                <a:spcPct val="90000"/>
              </a:lnSpc>
            </a:pPr>
            <a:r>
              <a:rPr lang="zh-CN" altLang="en-US" dirty="0" smtClean="0">
                <a:cs typeface="Times New Roman" pitchFamily="18" charset="0"/>
              </a:rPr>
              <a:t>多项式取模：</a:t>
            </a:r>
            <a:r>
              <a:rPr lang="en-US" dirty="0" smtClean="0">
                <a:cs typeface="Times New Roman" pitchFamily="18" charset="0"/>
              </a:rPr>
              <a:t>(x</a:t>
            </a:r>
            <a:r>
              <a:rPr lang="en-US" baseline="30000" dirty="0" smtClean="0">
                <a:cs typeface="Times New Roman" pitchFamily="18" charset="0"/>
              </a:rPr>
              <a:t>3</a:t>
            </a:r>
            <a:r>
              <a:rPr lang="en-US" dirty="0" smtClean="0">
                <a:cs typeface="Times New Roman" pitchFamily="18" charset="0"/>
              </a:rPr>
              <a:t>+x</a:t>
            </a:r>
            <a:r>
              <a:rPr lang="en-US" baseline="30000" dirty="0" smtClean="0">
                <a:cs typeface="Times New Roman" pitchFamily="18" charset="0"/>
              </a:rPr>
              <a:t>2</a:t>
            </a:r>
            <a:r>
              <a:rPr lang="en-US" dirty="0" smtClean="0">
                <a:cs typeface="Times New Roman" pitchFamily="18" charset="0"/>
              </a:rPr>
              <a:t>+x+1) mod (x</a:t>
            </a:r>
            <a:r>
              <a:rPr lang="en-US" baseline="30000" dirty="0" smtClean="0">
                <a:cs typeface="Times New Roman" pitchFamily="18" charset="0"/>
              </a:rPr>
              <a:t>3</a:t>
            </a:r>
            <a:r>
              <a:rPr lang="en-US" dirty="0" smtClean="0">
                <a:cs typeface="Times New Roman" pitchFamily="18" charset="0"/>
              </a:rPr>
              <a:t>+x+1) = x</a:t>
            </a:r>
            <a:r>
              <a:rPr lang="en-US" baseline="30000" dirty="0" smtClean="0">
                <a:cs typeface="Times New Roman" pitchFamily="18" charset="0"/>
              </a:rPr>
              <a:t>2</a:t>
            </a:r>
            <a:endParaRPr lang="en-US" dirty="0" smtClean="0">
              <a:cs typeface="Times New Roman" pitchFamily="18" charset="0"/>
            </a:endParaRPr>
          </a:p>
          <a:p>
            <a:pPr lvl="1" indent="1684338">
              <a:lnSpc>
                <a:spcPct val="90000"/>
              </a:lnSpc>
              <a:buNone/>
            </a:pPr>
            <a:r>
              <a:rPr lang="en-US" dirty="0" smtClean="0">
                <a:cs typeface="Times New Roman" pitchFamily="18" charset="0"/>
              </a:rPr>
              <a:t> 1111</a:t>
            </a:r>
            <a:r>
              <a:rPr lang="en-US" baseline="-25000" dirty="0" smtClean="0">
                <a:cs typeface="Times New Roman" pitchFamily="18" charset="0"/>
              </a:rPr>
              <a:t>2</a:t>
            </a:r>
            <a:r>
              <a:rPr lang="en-US" dirty="0" smtClean="0">
                <a:cs typeface="Times New Roman" pitchFamily="18" charset="0"/>
              </a:rPr>
              <a:t> mod 1011</a:t>
            </a:r>
            <a:r>
              <a:rPr lang="en-US" baseline="-25000" dirty="0" smtClean="0">
                <a:cs typeface="Times New Roman" pitchFamily="18" charset="0"/>
              </a:rPr>
              <a:t>2</a:t>
            </a:r>
            <a:r>
              <a:rPr lang="en-US" dirty="0" smtClean="0">
                <a:cs typeface="Times New Roman" pitchFamily="18" charset="0"/>
              </a:rPr>
              <a:t> = 1111</a:t>
            </a:r>
            <a:r>
              <a:rPr lang="en-US" baseline="-25000" dirty="0" smtClean="0">
                <a:cs typeface="Times New Roman" pitchFamily="18" charset="0"/>
              </a:rPr>
              <a:t>2</a:t>
            </a:r>
            <a:r>
              <a:rPr lang="en-US" dirty="0" smtClean="0">
                <a:cs typeface="Times New Roman" pitchFamily="18" charset="0"/>
              </a:rPr>
              <a:t>⊕1011</a:t>
            </a:r>
            <a:r>
              <a:rPr lang="en-US" baseline="-25000" dirty="0" smtClean="0">
                <a:cs typeface="Times New Roman" pitchFamily="18" charset="0"/>
              </a:rPr>
              <a:t>2</a:t>
            </a:r>
            <a:r>
              <a:rPr lang="en-US" dirty="0" smtClean="0">
                <a:cs typeface="Times New Roman" pitchFamily="18" charset="0"/>
              </a:rPr>
              <a:t>= 100</a:t>
            </a:r>
            <a:r>
              <a:rPr lang="en-US" altLang="zh-CN" baseline="-25000" dirty="0" smtClean="0">
                <a:cs typeface="Times New Roman" pitchFamily="18" charset="0"/>
              </a:rPr>
              <a:t>2</a:t>
            </a:r>
            <a:endParaRPr lang="en-AU" altLang="zh-CN" baseline="-25000" dirty="0" smtClean="0">
              <a:cs typeface="Times New Roman" pitchFamily="18" charset="0"/>
            </a:endParaRPr>
          </a:p>
          <a:p>
            <a:endParaRPr lang="zh-CN" altLang="en-US" dirty="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578135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err="1" smtClean="0"/>
              <a:t>Feistel</a:t>
            </a:r>
            <a:r>
              <a:rPr lang="zh-CN" altLang="en-US" dirty="0" smtClean="0"/>
              <a:t>密码框架</a:t>
            </a:r>
            <a:endParaRPr lang="zh-CN" altLang="en-US" dirty="0"/>
          </a:p>
        </p:txBody>
      </p:sp>
      <p:sp>
        <p:nvSpPr>
          <p:cNvPr id="3" name="内容占位符 2"/>
          <p:cNvSpPr>
            <a:spLocks noGrp="1"/>
          </p:cNvSpPr>
          <p:nvPr>
            <p:ph idx="1"/>
          </p:nvPr>
        </p:nvSpPr>
        <p:spPr/>
        <p:txBody>
          <a:bodyPr>
            <a:normAutofit/>
          </a:bodyPr>
          <a:lstStyle/>
          <a:p>
            <a:r>
              <a:rPr lang="zh-CN" altLang="en-US" dirty="0" smtClean="0"/>
              <a:t>加密算法：</a:t>
            </a:r>
            <a:endParaRPr lang="en-US" altLang="zh-CN" dirty="0" smtClean="0"/>
          </a:p>
          <a:p>
            <a:pPr lvl="1"/>
            <a:r>
              <a:rPr lang="zh-CN" altLang="en-US" dirty="0" smtClean="0"/>
              <a:t>将输入等分为两段，</a:t>
            </a:r>
            <a:endParaRPr lang="en-US" altLang="zh-CN" dirty="0" smtClean="0"/>
          </a:p>
          <a:p>
            <a:pPr lvl="1"/>
            <a:r>
              <a:rPr lang="zh-CN" altLang="en-US" dirty="0" smtClean="0"/>
              <a:t>进行若干轮运算，每轮中</a:t>
            </a:r>
            <a:endParaRPr lang="en-US" altLang="zh-CN" dirty="0" smtClean="0"/>
          </a:p>
          <a:p>
            <a:pPr lvl="2"/>
            <a:r>
              <a:rPr lang="zh-CN" altLang="en-US" dirty="0" smtClean="0"/>
              <a:t>对左半段数据进行代换，依据</a:t>
            </a:r>
            <a:endParaRPr lang="en-US" altLang="zh-CN" dirty="0" smtClean="0"/>
          </a:p>
          <a:p>
            <a:pPr lvl="2"/>
            <a:r>
              <a:rPr lang="zh-CN" altLang="en-US" dirty="0" smtClean="0"/>
              <a:t>轮函数</a:t>
            </a:r>
            <a:r>
              <a:rPr lang="en-US" altLang="zh-CN" dirty="0" smtClean="0"/>
              <a:t>F</a:t>
            </a:r>
            <a:r>
              <a:rPr lang="zh-CN" altLang="en-US" dirty="0" smtClean="0"/>
              <a:t>（右半段数据和子密钥）</a:t>
            </a:r>
            <a:endParaRPr lang="en-US" altLang="zh-CN" dirty="0" smtClean="0"/>
          </a:p>
          <a:p>
            <a:pPr lvl="2"/>
            <a:r>
              <a:rPr lang="zh-CN" altLang="en-US" dirty="0" smtClean="0"/>
              <a:t>然后置换：交换左右两段数据</a:t>
            </a:r>
            <a:endParaRPr lang="en-US" altLang="zh-CN" dirty="0" smtClean="0"/>
          </a:p>
          <a:p>
            <a:endParaRPr lang="en-US" altLang="zh-CN" dirty="0" smtClean="0"/>
          </a:p>
          <a:p>
            <a:endParaRPr lang="en-US" altLang="zh-CN" dirty="0" smtClean="0"/>
          </a:p>
          <a:p>
            <a:r>
              <a:rPr lang="zh-CN" altLang="en-US" dirty="0" smtClean="0"/>
              <a:t>解密算法：</a:t>
            </a:r>
            <a:endParaRPr lang="en-US" altLang="zh-CN" dirty="0" smtClean="0"/>
          </a:p>
          <a:p>
            <a:pPr lvl="1"/>
            <a:r>
              <a:rPr lang="zh-CN" altLang="en-US" dirty="0" smtClean="0"/>
              <a:t>与加密算法过程一致</a:t>
            </a:r>
            <a:endParaRPr lang="en-US" altLang="zh-CN" dirty="0" smtClean="0"/>
          </a:p>
          <a:p>
            <a:pPr lvl="1"/>
            <a:r>
              <a:rPr lang="zh-CN" altLang="en-US" dirty="0" smtClean="0"/>
              <a:t>子密钥使用次序相反</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76672"/>
            <a:ext cx="2115275" cy="591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6994646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268288" indent="-268288">
              <a:lnSpc>
                <a:spcPct val="90000"/>
              </a:lnSpc>
            </a:pPr>
            <a:r>
              <a:rPr lang="zh-CN" altLang="en-US" dirty="0" smtClean="0"/>
              <a:t>例：在</a:t>
            </a:r>
            <a:r>
              <a:rPr lang="en-US" altLang="zh-CN" dirty="0" smtClean="0"/>
              <a:t>GF(2</a:t>
            </a:r>
            <a:r>
              <a:rPr lang="en-US" altLang="zh-CN" baseline="30000" dirty="0" smtClean="0"/>
              <a:t>3</a:t>
            </a:r>
            <a:r>
              <a:rPr lang="en-US" altLang="zh-CN" dirty="0" smtClean="0"/>
              <a:t>)</a:t>
            </a:r>
            <a:r>
              <a:rPr lang="zh-CN" altLang="en-US" dirty="0" smtClean="0"/>
              <a:t>中计算</a:t>
            </a:r>
            <a:r>
              <a:rPr lang="en-US" altLang="zh-CN" dirty="0" smtClean="0"/>
              <a:t>d=a</a:t>
            </a:r>
            <a:r>
              <a:rPr lang="en-US" altLang="zh-CN" baseline="30000" dirty="0" smtClean="0"/>
              <a:t>2</a:t>
            </a:r>
            <a:r>
              <a:rPr lang="en-US" altLang="zh-CN" dirty="0" smtClean="0"/>
              <a:t>, a=101</a:t>
            </a:r>
            <a:r>
              <a:rPr lang="en-US" altLang="zh-CN" baseline="-25000" dirty="0" smtClean="0"/>
              <a:t>2</a:t>
            </a:r>
            <a:r>
              <a:rPr lang="en-US" altLang="zh-CN" dirty="0" smtClean="0"/>
              <a:t>, p=1011</a:t>
            </a:r>
            <a:r>
              <a:rPr lang="en-US" altLang="zh-CN" baseline="-25000" dirty="0" smtClean="0"/>
              <a:t>2</a:t>
            </a:r>
          </a:p>
          <a:p>
            <a:pPr marL="803275" lvl="1" indent="-403225">
              <a:lnSpc>
                <a:spcPct val="90000"/>
              </a:lnSpc>
            </a:pPr>
            <a:r>
              <a:rPr lang="en-US" altLang="zh-CN" dirty="0" err="1" smtClean="0"/>
              <a:t>a</a:t>
            </a:r>
            <a:r>
              <a:rPr lang="en-US" altLang="zh-CN" dirty="0" err="1" smtClean="0">
                <a:sym typeface="Symbol"/>
              </a:rPr>
              <a:t></a:t>
            </a:r>
            <a:r>
              <a:rPr lang="en-US" altLang="zh-CN" dirty="0" err="1" smtClean="0"/>
              <a:t>a</a:t>
            </a:r>
            <a:r>
              <a:rPr lang="en-US" altLang="zh-CN" dirty="0" smtClean="0"/>
              <a:t> = 101</a:t>
            </a:r>
            <a:r>
              <a:rPr lang="en-US" altLang="zh-CN" baseline="-25000" dirty="0" smtClean="0"/>
              <a:t>2</a:t>
            </a:r>
            <a:r>
              <a:rPr lang="en-US" altLang="zh-CN" dirty="0" smtClean="0"/>
              <a:t>×101</a:t>
            </a:r>
            <a:r>
              <a:rPr lang="en-US" altLang="zh-CN" baseline="-25000" dirty="0" smtClean="0"/>
              <a:t>2</a:t>
            </a:r>
            <a:r>
              <a:rPr lang="en-US" altLang="zh-CN" dirty="0" smtClean="0"/>
              <a:t> = 10100</a:t>
            </a:r>
            <a:r>
              <a:rPr lang="en-US" altLang="zh-CN" baseline="-25000" dirty="0" smtClean="0"/>
              <a:t>2</a:t>
            </a:r>
            <a:r>
              <a:rPr lang="en-US" altLang="zh-CN" dirty="0" smtClean="0"/>
              <a:t>⊕101</a:t>
            </a:r>
            <a:r>
              <a:rPr lang="en-US" altLang="zh-CN" baseline="-25000" dirty="0" smtClean="0"/>
              <a:t>2</a:t>
            </a:r>
            <a:r>
              <a:rPr lang="en-US" altLang="zh-CN" dirty="0" smtClean="0"/>
              <a:t> =10001</a:t>
            </a:r>
            <a:r>
              <a:rPr lang="en-US" altLang="zh-CN" baseline="-25000" dirty="0" smtClean="0"/>
              <a:t>2</a:t>
            </a:r>
          </a:p>
          <a:p>
            <a:pPr marL="803275" lvl="1" indent="-403225">
              <a:lnSpc>
                <a:spcPct val="90000"/>
              </a:lnSpc>
            </a:pPr>
            <a:r>
              <a:rPr lang="en-US" altLang="zh-CN" dirty="0" smtClean="0"/>
              <a:t>d = a</a:t>
            </a:r>
            <a:r>
              <a:rPr lang="en-US" altLang="zh-CN" baseline="30000" dirty="0" smtClean="0"/>
              <a:t>2</a:t>
            </a:r>
            <a:r>
              <a:rPr lang="en-US" altLang="zh-CN" dirty="0" smtClean="0"/>
              <a:t> mod p = 10001</a:t>
            </a:r>
            <a:r>
              <a:rPr lang="en-US" altLang="zh-CN" baseline="-25000" dirty="0" smtClean="0"/>
              <a:t>2</a:t>
            </a:r>
            <a:r>
              <a:rPr lang="en-US" altLang="zh-CN" dirty="0" smtClean="0"/>
              <a:t>⊕10110</a:t>
            </a:r>
            <a:r>
              <a:rPr lang="en-US" altLang="zh-CN" baseline="-25000" dirty="0" smtClean="0"/>
              <a:t>2</a:t>
            </a:r>
            <a:r>
              <a:rPr lang="en-US" altLang="zh-CN" dirty="0" smtClean="0"/>
              <a:t> mod = 111</a:t>
            </a:r>
            <a:r>
              <a:rPr lang="en-US" altLang="zh-CN" baseline="-25000" dirty="0" smtClean="0"/>
              <a:t>2</a:t>
            </a:r>
            <a:endParaRPr lang="zh-CN" altLang="en-US" dirty="0" smtClean="0"/>
          </a:p>
          <a:p>
            <a:pPr marL="361950" indent="-361950">
              <a:lnSpc>
                <a:spcPct val="90000"/>
              </a:lnSpc>
            </a:pPr>
            <a:endParaRPr lang="en-US" altLang="zh-CN" dirty="0" smtClean="0"/>
          </a:p>
          <a:p>
            <a:pPr marL="268288" indent="-268288">
              <a:lnSpc>
                <a:spcPct val="90000"/>
              </a:lnSpc>
            </a:pPr>
            <a:r>
              <a:rPr lang="zh-CN" altLang="en-US" dirty="0" smtClean="0"/>
              <a:t>例：在</a:t>
            </a:r>
            <a:r>
              <a:rPr lang="en-US" altLang="zh-CN" dirty="0" smtClean="0"/>
              <a:t>GF(2</a:t>
            </a:r>
            <a:r>
              <a:rPr lang="en-US" altLang="zh-CN" baseline="30000" dirty="0" smtClean="0"/>
              <a:t>3</a:t>
            </a:r>
            <a:r>
              <a:rPr lang="en-US" altLang="zh-CN" dirty="0" smtClean="0"/>
              <a:t>)</a:t>
            </a:r>
            <a:r>
              <a:rPr lang="zh-CN" altLang="en-US" dirty="0" smtClean="0"/>
              <a:t>中计算</a:t>
            </a:r>
            <a:r>
              <a:rPr lang="en-US" altLang="zh-CN" dirty="0" smtClean="0"/>
              <a:t>d=</a:t>
            </a:r>
            <a:r>
              <a:rPr lang="en-US" altLang="zh-CN" dirty="0" err="1" smtClean="0"/>
              <a:t>a</a:t>
            </a:r>
            <a:r>
              <a:rPr lang="en-US" altLang="zh-CN" dirty="0" err="1" smtClean="0">
                <a:sym typeface="Symbol"/>
              </a:rPr>
              <a:t></a:t>
            </a:r>
            <a:r>
              <a:rPr lang="en-US" altLang="zh-CN" dirty="0" err="1" smtClean="0"/>
              <a:t>b</a:t>
            </a:r>
            <a:r>
              <a:rPr lang="en-US" altLang="zh-CN" dirty="0" smtClean="0"/>
              <a:t>, a=111</a:t>
            </a:r>
            <a:r>
              <a:rPr lang="en-US" altLang="zh-CN" baseline="-25000" dirty="0" smtClean="0"/>
              <a:t>2</a:t>
            </a:r>
            <a:r>
              <a:rPr lang="en-US" altLang="zh-CN" dirty="0" smtClean="0"/>
              <a:t>, b=100</a:t>
            </a:r>
            <a:r>
              <a:rPr lang="en-US" altLang="zh-CN" baseline="-25000" dirty="0" smtClean="0"/>
              <a:t>2</a:t>
            </a:r>
            <a:r>
              <a:rPr lang="en-US" altLang="zh-CN" dirty="0" smtClean="0"/>
              <a:t>, p=1011</a:t>
            </a:r>
            <a:r>
              <a:rPr lang="en-US" altLang="zh-CN" baseline="-25000" dirty="0" smtClean="0"/>
              <a:t>2</a:t>
            </a:r>
            <a:endParaRPr lang="en-US" altLang="zh-CN" dirty="0" smtClean="0"/>
          </a:p>
          <a:p>
            <a:pPr marL="803275" lvl="1" indent="-403225">
              <a:lnSpc>
                <a:spcPct val="90000"/>
              </a:lnSpc>
            </a:pPr>
            <a:r>
              <a:rPr lang="en-US" altLang="zh-CN" dirty="0" err="1" smtClean="0"/>
              <a:t>a</a:t>
            </a:r>
            <a:r>
              <a:rPr lang="en-US" altLang="zh-CN" dirty="0" err="1" smtClean="0">
                <a:sym typeface="Symbol"/>
              </a:rPr>
              <a:t></a:t>
            </a:r>
            <a:r>
              <a:rPr lang="en-US" altLang="zh-CN" dirty="0" err="1" smtClean="0"/>
              <a:t>b</a:t>
            </a:r>
            <a:r>
              <a:rPr lang="en-US" altLang="zh-CN" dirty="0" smtClean="0"/>
              <a:t>=111</a:t>
            </a:r>
            <a:r>
              <a:rPr lang="en-US" altLang="zh-CN" baseline="-25000" dirty="0" smtClean="0"/>
              <a:t>2</a:t>
            </a:r>
            <a:r>
              <a:rPr lang="en-US" altLang="zh-CN" dirty="0" smtClean="0">
                <a:sym typeface="Symbol"/>
              </a:rPr>
              <a:t>  </a:t>
            </a:r>
            <a:r>
              <a:rPr lang="en-US" altLang="zh-CN" dirty="0" smtClean="0"/>
              <a:t>100</a:t>
            </a:r>
            <a:r>
              <a:rPr lang="en-US" altLang="zh-CN" baseline="-25000" dirty="0" smtClean="0"/>
              <a:t>2</a:t>
            </a:r>
            <a:r>
              <a:rPr lang="en-US" altLang="zh-CN" dirty="0" smtClean="0"/>
              <a:t> = 11100</a:t>
            </a:r>
            <a:r>
              <a:rPr lang="en-US" altLang="zh-CN" baseline="-25000" dirty="0" smtClean="0"/>
              <a:t>2</a:t>
            </a:r>
          </a:p>
          <a:p>
            <a:pPr marL="803275" lvl="1" indent="-403225">
              <a:lnSpc>
                <a:spcPct val="90000"/>
              </a:lnSpc>
            </a:pPr>
            <a:r>
              <a:rPr lang="en-US" altLang="zh-CN" dirty="0" err="1" smtClean="0"/>
              <a:t>a</a:t>
            </a:r>
            <a:r>
              <a:rPr lang="en-US" altLang="zh-CN" dirty="0" err="1" smtClean="0">
                <a:sym typeface="Symbol"/>
              </a:rPr>
              <a:t></a:t>
            </a:r>
            <a:r>
              <a:rPr lang="en-US" altLang="zh-CN" dirty="0" err="1" smtClean="0"/>
              <a:t>b</a:t>
            </a:r>
            <a:r>
              <a:rPr lang="zh-CN" altLang="en-US" dirty="0" smtClean="0"/>
              <a:t>模</a:t>
            </a:r>
            <a:r>
              <a:rPr lang="en-US" altLang="zh-CN" dirty="0" smtClean="0"/>
              <a:t>p</a:t>
            </a:r>
            <a:r>
              <a:rPr lang="zh-CN" altLang="en-US" dirty="0" smtClean="0"/>
              <a:t>：</a:t>
            </a:r>
            <a:r>
              <a:rPr lang="en-US" altLang="zh-CN" dirty="0" smtClean="0"/>
              <a:t>11100</a:t>
            </a:r>
            <a:r>
              <a:rPr lang="en-US" altLang="zh-CN" baseline="-25000" dirty="0" smtClean="0"/>
              <a:t>2</a:t>
            </a:r>
            <a:r>
              <a:rPr lang="en-US" altLang="zh-CN" dirty="0" smtClean="0"/>
              <a:t> mod 1011</a:t>
            </a:r>
            <a:r>
              <a:rPr lang="en-US" altLang="zh-CN" baseline="-25000" dirty="0" smtClean="0"/>
              <a:t>2</a:t>
            </a:r>
            <a:r>
              <a:rPr lang="en-US" altLang="zh-CN" dirty="0" smtClean="0"/>
              <a:t> = 001</a:t>
            </a:r>
            <a:r>
              <a:rPr lang="en-US" altLang="zh-CN" baseline="-25000" dirty="0" smtClean="0"/>
              <a:t>2</a:t>
            </a:r>
          </a:p>
          <a:p>
            <a:pPr marL="803275" lvl="1" indent="-403225">
              <a:lnSpc>
                <a:spcPct val="90000"/>
              </a:lnSpc>
            </a:pPr>
            <a:r>
              <a:rPr lang="zh-CN" altLang="en-US" dirty="0" smtClean="0"/>
              <a:t>即</a:t>
            </a:r>
            <a:r>
              <a:rPr lang="en-US" altLang="zh-CN" dirty="0" smtClean="0"/>
              <a:t>111</a:t>
            </a:r>
            <a:r>
              <a:rPr lang="en-US" altLang="zh-CN" baseline="-25000" dirty="0" smtClean="0"/>
              <a:t>2</a:t>
            </a:r>
            <a:r>
              <a:rPr lang="en-US" altLang="zh-CN" dirty="0" smtClean="0">
                <a:sym typeface="Symbol"/>
              </a:rPr>
              <a:t>  </a:t>
            </a:r>
            <a:r>
              <a:rPr lang="en-US" altLang="zh-CN" dirty="0" smtClean="0"/>
              <a:t>100</a:t>
            </a:r>
            <a:r>
              <a:rPr lang="en-US" altLang="zh-CN" baseline="-25000" dirty="0" smtClean="0"/>
              <a:t>2</a:t>
            </a:r>
            <a:r>
              <a:rPr lang="en-US" altLang="zh-CN" dirty="0" smtClean="0"/>
              <a:t> mod 1011</a:t>
            </a:r>
            <a:r>
              <a:rPr lang="en-US" altLang="zh-CN" baseline="-25000" dirty="0" smtClean="0"/>
              <a:t>2</a:t>
            </a:r>
            <a:r>
              <a:rPr lang="en-US" altLang="zh-CN" dirty="0" smtClean="0"/>
              <a:t> = 001</a:t>
            </a:r>
            <a:r>
              <a:rPr lang="en-US" altLang="zh-CN" baseline="-25000" dirty="0" smtClean="0"/>
              <a:t>2</a:t>
            </a:r>
            <a:r>
              <a:rPr lang="zh-CN" altLang="en-US" dirty="0" smtClean="0"/>
              <a:t>，在模</a:t>
            </a:r>
            <a:r>
              <a:rPr lang="en-US" altLang="zh-CN" dirty="0" smtClean="0"/>
              <a:t>1011</a:t>
            </a:r>
            <a:r>
              <a:rPr lang="en-US" altLang="zh-CN" baseline="-25000" dirty="0" smtClean="0"/>
              <a:t>2</a:t>
            </a:r>
            <a:r>
              <a:rPr lang="zh-CN" altLang="en-US" dirty="0" smtClean="0"/>
              <a:t>时</a:t>
            </a:r>
            <a:r>
              <a:rPr lang="en-US" altLang="zh-CN" dirty="0" smtClean="0"/>
              <a:t>a</a:t>
            </a:r>
            <a:r>
              <a:rPr lang="zh-CN" altLang="en-US" dirty="0" smtClean="0"/>
              <a:t>与</a:t>
            </a:r>
            <a:r>
              <a:rPr lang="en-US" altLang="zh-CN" dirty="0" smtClean="0"/>
              <a:t>b</a:t>
            </a:r>
            <a:r>
              <a:rPr lang="zh-CN" altLang="en-US" dirty="0" smtClean="0"/>
              <a:t>互逆。</a:t>
            </a:r>
            <a:endParaRPr lang="zh-CN" altLang="en-US" dirty="0"/>
          </a:p>
        </p:txBody>
      </p:sp>
      <p:sp>
        <p:nvSpPr>
          <p:cNvPr id="2" name="灯片编号占位符 1"/>
          <p:cNvSpPr>
            <a:spLocks noGrp="1"/>
          </p:cNvSpPr>
          <p:nvPr>
            <p:ph type="sldNum" sz="quarter" idx="10"/>
          </p:nvPr>
        </p:nvSpPr>
        <p:spPr/>
        <p:txBody>
          <a:bodyPr/>
          <a:lstStyle/>
          <a:p>
            <a:fld id="{FC620DE2-023C-4447-B5E6-85BACFF8C054}" type="slidenum">
              <a:rPr lang="zh-CN" altLang="en-US" smtClean="0"/>
              <a:pPr/>
              <a:t>70</a:t>
            </a:fld>
            <a:endParaRPr lang="zh-CN" altLang="en-US"/>
          </a:p>
        </p:txBody>
      </p:sp>
      <p:sp>
        <p:nvSpPr>
          <p:cNvPr id="5" name="流程图: 可选过程 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 name="流程图: 可选过程 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7" name="流程图: 可选过程 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8" name="流程图: 可选过程 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9" name="流程图: 可选过程 8">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7428075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五</a:t>
            </a:r>
            <a:r>
              <a:rPr lang="zh-CN" altLang="en-US" dirty="0" smtClean="0"/>
              <a:t>、生成元表示的有限域</a:t>
            </a:r>
            <a:endParaRPr lang="zh-CN" altLang="en-US" dirty="0"/>
          </a:p>
        </p:txBody>
      </p:sp>
      <p:sp>
        <p:nvSpPr>
          <p:cNvPr id="3" name="内容占位符 2"/>
          <p:cNvSpPr>
            <a:spLocks noGrp="1"/>
          </p:cNvSpPr>
          <p:nvPr>
            <p:ph idx="1"/>
          </p:nvPr>
        </p:nvSpPr>
        <p:spPr>
          <a:xfrm>
            <a:off x="457200" y="1295400"/>
            <a:ext cx="8291264" cy="5029200"/>
          </a:xfrm>
        </p:spPr>
        <p:txBody>
          <a:bodyPr>
            <a:normAutofit fontScale="92500"/>
          </a:bodyPr>
          <a:lstStyle/>
          <a:p>
            <a:r>
              <a:rPr lang="zh-CN" altLang="en-US" dirty="0" smtClean="0"/>
              <a:t>定义有限域</a:t>
            </a:r>
            <a:r>
              <a:rPr lang="en-US" altLang="zh-CN" dirty="0" smtClean="0"/>
              <a:t>GF(2</a:t>
            </a:r>
            <a:r>
              <a:rPr lang="en-US" altLang="zh-CN" baseline="30000" dirty="0" smtClean="0"/>
              <a:t>n</a:t>
            </a:r>
            <a:r>
              <a:rPr lang="en-US" altLang="zh-CN" dirty="0" smtClean="0"/>
              <a:t>)</a:t>
            </a:r>
            <a:r>
              <a:rPr lang="zh-CN" altLang="en-US" dirty="0" smtClean="0"/>
              <a:t>的另一种等价形式</a:t>
            </a:r>
            <a:endParaRPr lang="en-US" altLang="zh-CN" dirty="0" smtClean="0"/>
          </a:p>
          <a:p>
            <a:pPr lvl="1"/>
            <a:r>
              <a:rPr lang="zh-CN" altLang="en-US" dirty="0" smtClean="0"/>
              <a:t>设有限域</a:t>
            </a:r>
            <a:r>
              <a:rPr lang="en-US" altLang="zh-CN" dirty="0" smtClean="0"/>
              <a:t>GF(2</a:t>
            </a:r>
            <a:r>
              <a:rPr lang="en-US" altLang="zh-CN" baseline="30000" dirty="0" smtClean="0"/>
              <a:t>n</a:t>
            </a:r>
            <a:r>
              <a:rPr lang="en-US" altLang="zh-CN" dirty="0" smtClean="0"/>
              <a:t>)</a:t>
            </a:r>
            <a:r>
              <a:rPr lang="zh-CN" altLang="en-US" dirty="0" smtClean="0"/>
              <a:t>的既约多项式为</a:t>
            </a:r>
            <a:r>
              <a:rPr lang="en-US" altLang="zh-CN" dirty="0" smtClean="0"/>
              <a:t>f(x)</a:t>
            </a:r>
            <a:r>
              <a:rPr lang="zh-CN" altLang="en-US" dirty="0" smtClean="0"/>
              <a:t>，则</a:t>
            </a:r>
            <a:r>
              <a:rPr lang="zh-CN" altLang="en-US" dirty="0" smtClean="0">
                <a:solidFill>
                  <a:srgbClr val="FF0000"/>
                </a:solidFill>
              </a:rPr>
              <a:t>生成元</a:t>
            </a:r>
            <a:r>
              <a:rPr lang="en-US" altLang="zh-CN" dirty="0" smtClean="0"/>
              <a:t>g</a:t>
            </a:r>
            <a:r>
              <a:rPr lang="zh-CN" altLang="en-US" dirty="0" smtClean="0"/>
              <a:t>满足</a:t>
            </a:r>
            <a:r>
              <a:rPr lang="en-US" altLang="zh-CN" dirty="0" smtClean="0"/>
              <a:t>f(g)=0</a:t>
            </a:r>
          </a:p>
          <a:p>
            <a:pPr lvl="1"/>
            <a:r>
              <a:rPr lang="zh-CN" altLang="en-US" dirty="0" smtClean="0"/>
              <a:t>阶为</a:t>
            </a:r>
            <a:r>
              <a:rPr lang="en-US" altLang="zh-CN" dirty="0" smtClean="0"/>
              <a:t>q=2</a:t>
            </a:r>
            <a:r>
              <a:rPr lang="en-US" altLang="zh-CN" baseline="30000" dirty="0" smtClean="0"/>
              <a:t>n</a:t>
            </a:r>
            <a:r>
              <a:rPr lang="zh-CN" altLang="en-US" dirty="0" smtClean="0"/>
              <a:t>的有限域中，生成元</a:t>
            </a:r>
            <a:r>
              <a:rPr lang="en-US" altLang="zh-CN" dirty="0" smtClean="0"/>
              <a:t>g</a:t>
            </a:r>
            <a:r>
              <a:rPr lang="zh-CN" altLang="en-US" dirty="0" smtClean="0"/>
              <a:t>的幂：</a:t>
            </a:r>
            <a:r>
              <a:rPr lang="en-US" altLang="zh-CN" dirty="0" smtClean="0"/>
              <a:t>g</a:t>
            </a:r>
            <a:r>
              <a:rPr lang="en-US" altLang="zh-CN" baseline="30000" dirty="0" smtClean="0"/>
              <a:t>0</a:t>
            </a:r>
            <a:r>
              <a:rPr lang="en-US" altLang="zh-CN" dirty="0" smtClean="0"/>
              <a:t>,g</a:t>
            </a:r>
            <a:r>
              <a:rPr lang="en-US" altLang="zh-CN" baseline="30000" dirty="0" smtClean="0"/>
              <a:t>1</a:t>
            </a:r>
            <a:r>
              <a:rPr lang="en-US" altLang="zh-CN" dirty="0" smtClean="0"/>
              <a:t>,…,g</a:t>
            </a:r>
            <a:r>
              <a:rPr lang="en-US" altLang="zh-CN" baseline="30000" dirty="0" smtClean="0"/>
              <a:t>q-2</a:t>
            </a:r>
            <a:r>
              <a:rPr lang="zh-CN" altLang="en-US" dirty="0" smtClean="0"/>
              <a:t>构成有限域的所有非零元素</a:t>
            </a:r>
            <a:endParaRPr lang="en-US" altLang="zh-CN" dirty="0" smtClean="0"/>
          </a:p>
          <a:p>
            <a:pPr lvl="1"/>
            <a:endParaRPr lang="en-US" altLang="zh-CN" dirty="0" smtClean="0"/>
          </a:p>
          <a:p>
            <a:r>
              <a:rPr lang="zh-CN" altLang="en-US" dirty="0" smtClean="0"/>
              <a:t>有限域</a:t>
            </a:r>
            <a:r>
              <a:rPr lang="en-US" altLang="zh-CN" dirty="0" smtClean="0"/>
              <a:t>GF(2</a:t>
            </a:r>
            <a:r>
              <a:rPr lang="en-US" altLang="zh-CN" baseline="30000" dirty="0" smtClean="0"/>
              <a:t>n</a:t>
            </a:r>
            <a:r>
              <a:rPr lang="en-US" altLang="zh-CN" dirty="0" smtClean="0"/>
              <a:t>) </a:t>
            </a:r>
            <a:r>
              <a:rPr lang="zh-CN" altLang="en-US" dirty="0" smtClean="0"/>
              <a:t>中前</a:t>
            </a:r>
            <a:r>
              <a:rPr lang="en-US" altLang="zh-CN" dirty="0" smtClean="0"/>
              <a:t>n+1</a:t>
            </a:r>
            <a:r>
              <a:rPr lang="zh-CN" altLang="en-US" dirty="0" smtClean="0"/>
              <a:t>个元素为</a:t>
            </a:r>
            <a:r>
              <a:rPr lang="en-US" altLang="zh-CN" dirty="0" smtClean="0"/>
              <a:t>0,g</a:t>
            </a:r>
            <a:r>
              <a:rPr lang="en-US" altLang="zh-CN" baseline="30000" dirty="0" smtClean="0"/>
              <a:t>0</a:t>
            </a:r>
            <a:r>
              <a:rPr lang="en-US" altLang="zh-CN" dirty="0" smtClean="0"/>
              <a:t>,g</a:t>
            </a:r>
            <a:r>
              <a:rPr lang="en-US" altLang="zh-CN" baseline="30000" dirty="0" smtClean="0"/>
              <a:t>1</a:t>
            </a:r>
            <a:r>
              <a:rPr lang="en-US" altLang="zh-CN" dirty="0" smtClean="0"/>
              <a:t>,…,g</a:t>
            </a:r>
            <a:r>
              <a:rPr lang="en-US" altLang="zh-CN" baseline="30000" dirty="0" smtClean="0"/>
              <a:t>n-1</a:t>
            </a:r>
          </a:p>
          <a:p>
            <a:pPr lvl="1"/>
            <a:r>
              <a:rPr lang="en-US" altLang="zh-CN" dirty="0" err="1" smtClean="0"/>
              <a:t>g</a:t>
            </a:r>
            <a:r>
              <a:rPr lang="en-US" altLang="zh-CN" baseline="30000" dirty="0" err="1" smtClean="0"/>
              <a:t>n</a:t>
            </a:r>
            <a:r>
              <a:rPr lang="en-US" altLang="zh-CN" dirty="0" smtClean="0"/>
              <a:t> = f(g)-(f(g)-</a:t>
            </a:r>
            <a:r>
              <a:rPr lang="en-US" altLang="zh-CN" dirty="0" err="1" smtClean="0"/>
              <a:t>g</a:t>
            </a:r>
            <a:r>
              <a:rPr lang="en-US" altLang="zh-CN" baseline="30000" dirty="0" err="1" smtClean="0"/>
              <a:t>n</a:t>
            </a:r>
            <a:r>
              <a:rPr lang="en-US" altLang="zh-CN" dirty="0" smtClean="0"/>
              <a:t>) = f(g)-</a:t>
            </a:r>
            <a:r>
              <a:rPr lang="en-US" altLang="zh-CN" dirty="0" err="1" smtClean="0"/>
              <a:t>g</a:t>
            </a:r>
            <a:r>
              <a:rPr lang="en-US" altLang="zh-CN" baseline="30000" dirty="0" err="1" smtClean="0"/>
              <a:t>n</a:t>
            </a:r>
            <a:endParaRPr lang="en-US" altLang="zh-CN" baseline="30000" dirty="0" smtClean="0"/>
          </a:p>
          <a:p>
            <a:pPr lvl="1"/>
            <a:r>
              <a:rPr lang="en-US" altLang="zh-CN" dirty="0" smtClean="0"/>
              <a:t>g</a:t>
            </a:r>
            <a:r>
              <a:rPr lang="en-US" altLang="zh-CN" baseline="30000" dirty="0" smtClean="0"/>
              <a:t>n+1</a:t>
            </a:r>
            <a:r>
              <a:rPr lang="zh-CN" altLang="en-US" dirty="0" smtClean="0"/>
              <a:t>到</a:t>
            </a:r>
            <a:r>
              <a:rPr lang="en-US" altLang="zh-CN" dirty="0" smtClean="0"/>
              <a:t>g</a:t>
            </a:r>
            <a:r>
              <a:rPr lang="en-US" altLang="zh-CN" baseline="30000" dirty="0" smtClean="0"/>
              <a:t>q-2</a:t>
            </a:r>
            <a:r>
              <a:rPr lang="zh-CN" altLang="en-US" dirty="0" smtClean="0"/>
              <a:t>需要计算</a:t>
            </a:r>
            <a:endParaRPr lang="en-US" altLang="zh-CN" dirty="0" smtClean="0"/>
          </a:p>
          <a:p>
            <a:pPr lvl="1"/>
            <a:r>
              <a:rPr lang="en-US" altLang="zh-CN" dirty="0" smtClean="0"/>
              <a:t>g</a:t>
            </a:r>
            <a:r>
              <a:rPr lang="en-US" altLang="zh-CN" baseline="30000" dirty="0" smtClean="0"/>
              <a:t>q-1</a:t>
            </a:r>
            <a:r>
              <a:rPr lang="en-US" altLang="zh-CN" dirty="0" smtClean="0"/>
              <a:t> = 1</a:t>
            </a:r>
          </a:p>
          <a:p>
            <a:pPr lvl="1"/>
            <a:endParaRPr lang="en-US" altLang="zh-CN" dirty="0" smtClean="0"/>
          </a:p>
          <a:p>
            <a:r>
              <a:rPr lang="zh-CN" altLang="en-US" dirty="0" smtClean="0"/>
              <a:t>乘法运算简化为指数相加</a:t>
            </a:r>
            <a:endParaRPr lang="en-US" altLang="zh-CN" dirty="0" smtClean="0"/>
          </a:p>
          <a:p>
            <a:pPr lvl="1"/>
            <a:r>
              <a:rPr lang="en-US" altLang="zh-CN" dirty="0" err="1" smtClean="0"/>
              <a:t>g</a:t>
            </a:r>
            <a:r>
              <a:rPr lang="en-US" altLang="zh-CN" baseline="30000" dirty="0" err="1" smtClean="0"/>
              <a:t>k</a:t>
            </a:r>
            <a:r>
              <a:rPr lang="en-US" altLang="zh-CN" dirty="0" smtClean="0"/>
              <a:t> = </a:t>
            </a:r>
            <a:r>
              <a:rPr lang="en-US" altLang="zh-CN" dirty="0" err="1" smtClean="0"/>
              <a:t>g</a:t>
            </a:r>
            <a:r>
              <a:rPr lang="en-US" altLang="zh-CN" baseline="30000" dirty="0" err="1" smtClean="0"/>
              <a:t>k</a:t>
            </a:r>
            <a:r>
              <a:rPr lang="en-US" altLang="zh-CN" baseline="30000" dirty="0" smtClean="0"/>
              <a:t> mod (q-1)</a:t>
            </a:r>
            <a:endParaRPr lang="zh-CN" altLang="en-US" baseline="300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0114939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72</a:t>
            </a:fld>
            <a:endParaRPr lang="zh-CN" altLang="en-US"/>
          </a:p>
        </p:txBody>
      </p:sp>
      <p:sp>
        <p:nvSpPr>
          <p:cNvPr id="3" name="内容占位符 2"/>
          <p:cNvSpPr>
            <a:spLocks noGrp="1"/>
          </p:cNvSpPr>
          <p:nvPr>
            <p:ph idx="4294967295"/>
          </p:nvPr>
        </p:nvSpPr>
        <p:spPr>
          <a:xfrm>
            <a:off x="395536" y="332656"/>
            <a:ext cx="8472487" cy="6000750"/>
          </a:xfrm>
        </p:spPr>
        <p:txBody>
          <a:bodyPr/>
          <a:lstStyle/>
          <a:p>
            <a:r>
              <a:rPr lang="zh-CN" altLang="en-US" dirty="0" smtClean="0"/>
              <a:t>例：模</a:t>
            </a:r>
            <a:r>
              <a:rPr lang="en-US" altLang="zh-CN" dirty="0" smtClean="0"/>
              <a:t>x</a:t>
            </a:r>
            <a:r>
              <a:rPr lang="en-US" altLang="zh-CN" baseline="30000" dirty="0" smtClean="0"/>
              <a:t>3</a:t>
            </a:r>
            <a:r>
              <a:rPr lang="en-US" altLang="zh-CN" dirty="0" smtClean="0"/>
              <a:t>+x+1</a:t>
            </a:r>
            <a:r>
              <a:rPr lang="zh-CN" altLang="en-US" dirty="0" smtClean="0"/>
              <a:t>的域</a:t>
            </a:r>
            <a:r>
              <a:rPr lang="en-US" altLang="zh-CN" dirty="0" smtClean="0"/>
              <a:t>GF(2</a:t>
            </a:r>
            <a:r>
              <a:rPr lang="en-US" altLang="zh-CN" baseline="30000" dirty="0" smtClean="0"/>
              <a:t>3</a:t>
            </a:r>
            <a:r>
              <a:rPr lang="en-US" altLang="zh-CN" dirty="0" smtClean="0"/>
              <a:t>)</a:t>
            </a:r>
            <a:r>
              <a:rPr lang="zh-CN" altLang="en-US" dirty="0" smtClean="0"/>
              <a:t>的生成元及运算</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55860228"/>
              </p:ext>
            </p:extLst>
          </p:nvPr>
        </p:nvGraphicFramePr>
        <p:xfrm>
          <a:off x="1547664" y="1556792"/>
          <a:ext cx="6096000" cy="3566160"/>
        </p:xfrm>
        <a:graphic>
          <a:graphicData uri="http://schemas.openxmlformats.org/drawingml/2006/table">
            <a:tbl>
              <a:tblPr firstRow="1" bandRow="1">
                <a:tableStyleId>{6E25E649-3F16-4E02-A733-19D2CDBF48F0}</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zh-CN" altLang="en-US" sz="2000" dirty="0" smtClean="0"/>
                        <a:t>指数表示</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zh-CN" altLang="en-US" sz="2000" dirty="0" smtClean="0"/>
                        <a:t>多项式表示</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zh-CN" altLang="en-US" sz="2000" dirty="0" smtClean="0"/>
                        <a:t>二进制表示</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zh-CN" altLang="en-US" sz="2000" dirty="0" smtClean="0"/>
                        <a:t>十进制表示</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sz="2000" dirty="0" smtClean="0"/>
                        <a:t>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000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r>
                        <a:rPr lang="en-US" altLang="zh-CN" sz="2000" dirty="0" smtClean="0"/>
                        <a:t>g</a:t>
                      </a:r>
                      <a:r>
                        <a:rPr lang="en-US" altLang="zh-CN" sz="2000" baseline="30000" dirty="0" smtClean="0"/>
                        <a:t>0</a:t>
                      </a:r>
                      <a:r>
                        <a:rPr lang="en-US" altLang="zh-CN" sz="2000" dirty="0" smtClean="0"/>
                        <a:t>(=g</a:t>
                      </a:r>
                      <a:r>
                        <a:rPr lang="en-US" altLang="zh-CN" sz="2000" baseline="30000" dirty="0" smtClean="0"/>
                        <a:t>7</a:t>
                      </a:r>
                      <a:r>
                        <a:rPr lang="en-US" altLang="zh-CN" sz="2000" dirty="0" smtClean="0"/>
                        <a:t>)</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001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altLang="zh-CN" sz="2000" dirty="0" smtClean="0"/>
                        <a:t>g</a:t>
                      </a:r>
                      <a:r>
                        <a:rPr lang="en-US" altLang="zh-CN" sz="2000" baseline="30000" dirty="0" smtClean="0"/>
                        <a:t>1</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010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2</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en-US" altLang="zh-CN" sz="2000" dirty="0" smtClean="0"/>
                        <a:t>g</a:t>
                      </a:r>
                      <a:r>
                        <a:rPr lang="en-US" altLang="zh-CN" sz="2000" baseline="30000" dirty="0" smtClean="0"/>
                        <a:t>2</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a:t>
                      </a:r>
                      <a:r>
                        <a:rPr lang="en-US" altLang="zh-CN" sz="2000" baseline="30000" dirty="0" smtClean="0"/>
                        <a:t>2</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100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4</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en-US" altLang="zh-CN" sz="2000" dirty="0" smtClean="0"/>
                        <a:t>g</a:t>
                      </a:r>
                      <a:r>
                        <a:rPr lang="en-US" altLang="zh-CN" sz="2000" baseline="30000" dirty="0" smtClean="0"/>
                        <a:t>3</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011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3</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r>
                        <a:rPr lang="en-US" altLang="zh-CN" sz="2000" dirty="0" smtClean="0"/>
                        <a:t>g</a:t>
                      </a:r>
                      <a:r>
                        <a:rPr lang="en-US" altLang="zh-CN" sz="2000" baseline="30000" dirty="0" smtClean="0"/>
                        <a:t>4</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a:t>
                      </a:r>
                      <a:r>
                        <a:rPr lang="en-US" altLang="zh-CN" sz="2000" baseline="30000" dirty="0" smtClean="0"/>
                        <a:t>2</a:t>
                      </a:r>
                      <a:r>
                        <a:rPr lang="en-US" altLang="zh-CN" sz="2000" dirty="0" smtClean="0"/>
                        <a:t>+g</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110</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6</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pPr algn="ctr"/>
                      <a:r>
                        <a:rPr lang="en-US" altLang="zh-CN" sz="2000" dirty="0" smtClean="0"/>
                        <a:t>g</a:t>
                      </a:r>
                      <a:r>
                        <a:rPr lang="en-US" altLang="zh-CN" sz="2000" baseline="30000" dirty="0" smtClean="0"/>
                        <a:t>5</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a:t>
                      </a:r>
                      <a:r>
                        <a:rPr lang="en-US" altLang="zh-CN" sz="2000" baseline="30000" dirty="0" smtClean="0"/>
                        <a:t>2</a:t>
                      </a:r>
                      <a:r>
                        <a:rPr lang="en-US" altLang="zh-CN" sz="2000" dirty="0" smtClean="0"/>
                        <a:t>+g+1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111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7</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370840">
                <a:tc>
                  <a:txBody>
                    <a:bodyPr/>
                    <a:lstStyle/>
                    <a:p>
                      <a:pPr algn="ctr"/>
                      <a:r>
                        <a:rPr lang="en-US" altLang="zh-CN" sz="2000" dirty="0" smtClean="0"/>
                        <a:t>g</a:t>
                      </a:r>
                      <a:r>
                        <a:rPr lang="en-US" altLang="zh-CN" sz="2000" baseline="30000" dirty="0" smtClean="0"/>
                        <a:t>6</a:t>
                      </a:r>
                      <a:endParaRPr lang="zh-CN" altLang="en-US" sz="2000" baseline="30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g</a:t>
                      </a:r>
                      <a:r>
                        <a:rPr lang="en-US" altLang="zh-CN" sz="2000" baseline="30000" dirty="0" smtClean="0"/>
                        <a:t>2</a:t>
                      </a:r>
                      <a:r>
                        <a:rPr lang="en-US" altLang="zh-CN" sz="2000" dirty="0" smtClean="0"/>
                        <a:t>+1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101</a:t>
                      </a:r>
                      <a:endParaRPr lang="zh-CN" altLang="en-US" sz="2000" dirty="0">
                        <a:solidFill>
                          <a:schemeClr val="tx1"/>
                        </a:solidFill>
                        <a:latin typeface="Times New Roman" pitchFamily="18" charset="0"/>
                        <a:cs typeface="Times New Roman" pitchFamily="18" charset="0"/>
                      </a:endParaRPr>
                    </a:p>
                  </a:txBody>
                  <a:tcPr/>
                </a:tc>
                <a:tc>
                  <a:txBody>
                    <a:bodyPr/>
                    <a:lstStyle/>
                    <a:p>
                      <a:pPr algn="ctr"/>
                      <a:r>
                        <a:rPr lang="en-US" altLang="zh-CN" sz="2000" dirty="0" smtClean="0"/>
                        <a:t>5</a:t>
                      </a:r>
                      <a:endParaRPr lang="zh-CN" altLang="en-US" sz="20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8"/>
                  </a:ext>
                </a:extLst>
              </a:tr>
            </a:tbl>
          </a:graphicData>
        </a:graphic>
      </p:graphicFrame>
      <p:sp>
        <p:nvSpPr>
          <p:cNvPr id="5" name="流程图: 可选过程 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 name="流程图: 可选过程 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2107917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73</a:t>
            </a:fld>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2230096055"/>
              </p:ext>
            </p:extLst>
          </p:nvPr>
        </p:nvGraphicFramePr>
        <p:xfrm>
          <a:off x="395536" y="764704"/>
          <a:ext cx="8286804" cy="2339235"/>
        </p:xfrm>
        <a:graphic>
          <a:graphicData uri="http://schemas.openxmlformats.org/drawingml/2006/table">
            <a:tbl>
              <a:tblPr firstRow="1" bandRow="1">
                <a:tableStyleId>{5940675A-B579-460E-94D1-54222C63F5DA}</a:tableStyleId>
              </a:tblPr>
              <a:tblGrid>
                <a:gridCol w="920756">
                  <a:extLst>
                    <a:ext uri="{9D8B030D-6E8A-4147-A177-3AD203B41FA5}">
                      <a16:colId xmlns:a16="http://schemas.microsoft.com/office/drawing/2014/main" val="20000"/>
                    </a:ext>
                  </a:extLst>
                </a:gridCol>
                <a:gridCol w="920756">
                  <a:extLst>
                    <a:ext uri="{9D8B030D-6E8A-4147-A177-3AD203B41FA5}">
                      <a16:colId xmlns:a16="http://schemas.microsoft.com/office/drawing/2014/main" val="20001"/>
                    </a:ext>
                  </a:extLst>
                </a:gridCol>
                <a:gridCol w="920756">
                  <a:extLst>
                    <a:ext uri="{9D8B030D-6E8A-4147-A177-3AD203B41FA5}">
                      <a16:colId xmlns:a16="http://schemas.microsoft.com/office/drawing/2014/main" val="20002"/>
                    </a:ext>
                  </a:extLst>
                </a:gridCol>
                <a:gridCol w="920756">
                  <a:extLst>
                    <a:ext uri="{9D8B030D-6E8A-4147-A177-3AD203B41FA5}">
                      <a16:colId xmlns:a16="http://schemas.microsoft.com/office/drawing/2014/main" val="20003"/>
                    </a:ext>
                  </a:extLst>
                </a:gridCol>
                <a:gridCol w="920756">
                  <a:extLst>
                    <a:ext uri="{9D8B030D-6E8A-4147-A177-3AD203B41FA5}">
                      <a16:colId xmlns:a16="http://schemas.microsoft.com/office/drawing/2014/main" val="20004"/>
                    </a:ext>
                  </a:extLst>
                </a:gridCol>
                <a:gridCol w="920756">
                  <a:extLst>
                    <a:ext uri="{9D8B030D-6E8A-4147-A177-3AD203B41FA5}">
                      <a16:colId xmlns:a16="http://schemas.microsoft.com/office/drawing/2014/main" val="20005"/>
                    </a:ext>
                  </a:extLst>
                </a:gridCol>
                <a:gridCol w="920756">
                  <a:extLst>
                    <a:ext uri="{9D8B030D-6E8A-4147-A177-3AD203B41FA5}">
                      <a16:colId xmlns:a16="http://schemas.microsoft.com/office/drawing/2014/main" val="20006"/>
                    </a:ext>
                  </a:extLst>
                </a:gridCol>
                <a:gridCol w="920756">
                  <a:extLst>
                    <a:ext uri="{9D8B030D-6E8A-4147-A177-3AD203B41FA5}">
                      <a16:colId xmlns:a16="http://schemas.microsoft.com/office/drawing/2014/main" val="20007"/>
                    </a:ext>
                  </a:extLst>
                </a:gridCol>
                <a:gridCol w="920756">
                  <a:extLst>
                    <a:ext uri="{9D8B030D-6E8A-4147-A177-3AD203B41FA5}">
                      <a16:colId xmlns:a16="http://schemas.microsoft.com/office/drawing/2014/main" val="20008"/>
                    </a:ext>
                  </a:extLst>
                </a:gridCol>
              </a:tblGrid>
              <a:tr h="259915">
                <a:tc>
                  <a:txBody>
                    <a:bodyPr/>
                    <a:lstStyle/>
                    <a:p>
                      <a:pPr algn="ctr">
                        <a:lnSpc>
                          <a:spcPts val="1600"/>
                        </a:lnSpc>
                      </a:pP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3</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4</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5</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6</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9915">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9915">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9915">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9915">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x</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9915">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3</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9915">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4</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9915">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5</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9915">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6</a:t>
                      </a:r>
                      <a:endParaRPr lang="zh-CN" altLang="en-US" sz="1800" baseline="30000" dirty="0" smtClean="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6604935"/>
              </p:ext>
            </p:extLst>
          </p:nvPr>
        </p:nvGraphicFramePr>
        <p:xfrm>
          <a:off x="395536" y="3303797"/>
          <a:ext cx="8286804" cy="2357451"/>
        </p:xfrm>
        <a:graphic>
          <a:graphicData uri="http://schemas.openxmlformats.org/drawingml/2006/table">
            <a:tbl>
              <a:tblPr firstRow="1" bandRow="1">
                <a:tableStyleId>{5940675A-B579-460E-94D1-54222C63F5DA}</a:tableStyleId>
              </a:tblPr>
              <a:tblGrid>
                <a:gridCol w="920756">
                  <a:extLst>
                    <a:ext uri="{9D8B030D-6E8A-4147-A177-3AD203B41FA5}">
                      <a16:colId xmlns:a16="http://schemas.microsoft.com/office/drawing/2014/main" val="20000"/>
                    </a:ext>
                  </a:extLst>
                </a:gridCol>
                <a:gridCol w="920756">
                  <a:extLst>
                    <a:ext uri="{9D8B030D-6E8A-4147-A177-3AD203B41FA5}">
                      <a16:colId xmlns:a16="http://schemas.microsoft.com/office/drawing/2014/main" val="20001"/>
                    </a:ext>
                  </a:extLst>
                </a:gridCol>
                <a:gridCol w="920756">
                  <a:extLst>
                    <a:ext uri="{9D8B030D-6E8A-4147-A177-3AD203B41FA5}">
                      <a16:colId xmlns:a16="http://schemas.microsoft.com/office/drawing/2014/main" val="20002"/>
                    </a:ext>
                  </a:extLst>
                </a:gridCol>
                <a:gridCol w="920756">
                  <a:extLst>
                    <a:ext uri="{9D8B030D-6E8A-4147-A177-3AD203B41FA5}">
                      <a16:colId xmlns:a16="http://schemas.microsoft.com/office/drawing/2014/main" val="20003"/>
                    </a:ext>
                  </a:extLst>
                </a:gridCol>
                <a:gridCol w="920756">
                  <a:extLst>
                    <a:ext uri="{9D8B030D-6E8A-4147-A177-3AD203B41FA5}">
                      <a16:colId xmlns:a16="http://schemas.microsoft.com/office/drawing/2014/main" val="20004"/>
                    </a:ext>
                  </a:extLst>
                </a:gridCol>
                <a:gridCol w="920756">
                  <a:extLst>
                    <a:ext uri="{9D8B030D-6E8A-4147-A177-3AD203B41FA5}">
                      <a16:colId xmlns:a16="http://schemas.microsoft.com/office/drawing/2014/main" val="20005"/>
                    </a:ext>
                  </a:extLst>
                </a:gridCol>
                <a:gridCol w="920756">
                  <a:extLst>
                    <a:ext uri="{9D8B030D-6E8A-4147-A177-3AD203B41FA5}">
                      <a16:colId xmlns:a16="http://schemas.microsoft.com/office/drawing/2014/main" val="20006"/>
                    </a:ext>
                  </a:extLst>
                </a:gridCol>
                <a:gridCol w="920756">
                  <a:extLst>
                    <a:ext uri="{9D8B030D-6E8A-4147-A177-3AD203B41FA5}">
                      <a16:colId xmlns:a16="http://schemas.microsoft.com/office/drawing/2014/main" val="20007"/>
                    </a:ext>
                  </a:extLst>
                </a:gridCol>
                <a:gridCol w="920756">
                  <a:extLst>
                    <a:ext uri="{9D8B030D-6E8A-4147-A177-3AD203B41FA5}">
                      <a16:colId xmlns:a16="http://schemas.microsoft.com/office/drawing/2014/main" val="20008"/>
                    </a:ext>
                  </a:extLst>
                </a:gridCol>
              </a:tblGrid>
              <a:tr h="259915">
                <a:tc>
                  <a:txBody>
                    <a:bodyPr/>
                    <a:lstStyle/>
                    <a:p>
                      <a:pPr algn="ctr">
                        <a:lnSpc>
                          <a:spcPts val="1600"/>
                        </a:lnSpc>
                      </a:pPr>
                      <a:r>
                        <a:rPr lang="en-US" altLang="zh-CN" sz="1800" dirty="0" smtClean="0">
                          <a:latin typeface="Times New Roman" pitchFamily="18" charset="0"/>
                          <a:cs typeface="Times New Roman" pitchFamily="18" charset="0"/>
                          <a:sym typeface="Symbol"/>
                        </a:rPr>
                        <a:t></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3</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4</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5</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6</a:t>
                      </a:r>
                      <a:endParaRPr lang="zh-CN" altLang="en-US" sz="1800" baseline="30000" dirty="0">
                        <a:latin typeface="Times New Roman" pitchFamily="18" charset="0"/>
                        <a:cs typeface="Times New Roman" pitchFamily="18" charset="0"/>
                      </a:endParaRPr>
                    </a:p>
                  </a:txBody>
                  <a:tcPr marT="3600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9915">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0</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9915">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2951">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2951">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dirty="0" smtClean="0"/>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2951">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3</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2951">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4</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2951">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5</a:t>
                      </a:r>
                      <a:endParaRPr lang="zh-CN" altLang="en-US" sz="1800" baseline="30000" dirty="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0</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2951">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6</a:t>
                      </a:r>
                      <a:endParaRPr lang="zh-CN" altLang="en-US" sz="1800" baseline="30000" dirty="0" smtClean="0">
                        <a:latin typeface="Times New Roman" pitchFamily="18" charset="0"/>
                        <a:cs typeface="Times New Roman" pitchFamily="18" charset="0"/>
                      </a:endParaRPr>
                    </a:p>
                  </a:txBody>
                  <a:tcPr marT="3600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0</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+1</a:t>
                      </a:r>
                      <a:endParaRPr lang="zh-CN" altLang="en-US" sz="1800" dirty="0" smtClean="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a:t>
                      </a:r>
                      <a:endParaRPr lang="zh-CN" altLang="en-US" sz="1800" baseline="300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1600"/>
                        </a:lnSpc>
                      </a:pPr>
                      <a:r>
                        <a:rPr lang="en-US" altLang="zh-CN" sz="1800" dirty="0" smtClean="0">
                          <a:latin typeface="Times New Roman" pitchFamily="18" charset="0"/>
                          <a:cs typeface="Times New Roman" pitchFamily="18" charset="0"/>
                        </a:rPr>
                        <a:t>g</a:t>
                      </a:r>
                      <a:r>
                        <a:rPr lang="en-US" altLang="zh-CN" sz="1800" baseline="30000" dirty="0" smtClean="0">
                          <a:latin typeface="Times New Roman" pitchFamily="18" charset="0"/>
                          <a:cs typeface="Times New Roman" pitchFamily="18" charset="0"/>
                        </a:rPr>
                        <a:t>2</a:t>
                      </a:r>
                      <a:r>
                        <a:rPr lang="en-US" altLang="zh-CN" sz="1800" dirty="0" smtClean="0">
                          <a:latin typeface="Times New Roman" pitchFamily="18" charset="0"/>
                          <a:cs typeface="Times New Roman" pitchFamily="18" charset="0"/>
                        </a:rPr>
                        <a:t>+g+1</a:t>
                      </a:r>
                      <a:endParaRPr lang="zh-CN" altLang="en-US" sz="1800" dirty="0">
                        <a:latin typeface="Times New Roman" pitchFamily="18" charset="0"/>
                        <a:cs typeface="Times New Roman" pitchFamily="18" charset="0"/>
                      </a:endParaRPr>
                    </a:p>
                  </a:txBody>
                  <a:tcPr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5" name="流程图: 可选过程 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6" name="流程图: 可选过程 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7" name="流程图: 可选过程 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8" name="流程图: 可选过程 7">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9640681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r>
              <a:rPr lang="zh-CN" altLang="en-US" sz="3600" dirty="0" smtClean="0"/>
              <a:t>六、欧几里德算法</a:t>
            </a:r>
            <a:r>
              <a:rPr lang="en-US" altLang="zh-CN" sz="3600" dirty="0" smtClean="0"/>
              <a:t>Euclidean Algorithm</a:t>
            </a:r>
            <a:endParaRPr lang="zh-CN" altLang="en-US" sz="3600" dirty="0"/>
          </a:p>
        </p:txBody>
      </p:sp>
      <p:sp>
        <p:nvSpPr>
          <p:cNvPr id="3" name="内容占位符 2"/>
          <p:cNvSpPr>
            <a:spLocks noGrp="1"/>
          </p:cNvSpPr>
          <p:nvPr>
            <p:ph idx="1"/>
          </p:nvPr>
        </p:nvSpPr>
        <p:spPr>
          <a:xfrm>
            <a:off x="457200" y="1295400"/>
            <a:ext cx="8219256" cy="5029200"/>
          </a:xfrm>
        </p:spPr>
        <p:txBody>
          <a:bodyPr>
            <a:normAutofit/>
          </a:bodyPr>
          <a:lstStyle/>
          <a:p>
            <a:r>
              <a:rPr lang="zh-CN" altLang="en-US" sz="2400" dirty="0" smtClean="0"/>
              <a:t>两个正整数的最大公约数</a:t>
            </a:r>
            <a:r>
              <a:rPr lang="en-US" altLang="zh-CN" sz="2400" dirty="0" smtClean="0"/>
              <a:t>(Greatest Common Divisor)</a:t>
            </a:r>
            <a:r>
              <a:rPr lang="zh-CN" altLang="en-US" sz="2400" dirty="0" smtClean="0"/>
              <a:t>：</a:t>
            </a:r>
            <a:r>
              <a:rPr lang="en-US" altLang="zh-CN" sz="2400" dirty="0" err="1" smtClean="0"/>
              <a:t>gcd</a:t>
            </a:r>
            <a:r>
              <a:rPr lang="en-US" altLang="zh-CN" sz="2400" dirty="0" smtClean="0"/>
              <a:t>(a, b)</a:t>
            </a:r>
          </a:p>
          <a:p>
            <a:endParaRPr lang="en-US" altLang="zh-CN" sz="2400" dirty="0" smtClean="0">
              <a:solidFill>
                <a:srgbClr val="FF0000"/>
              </a:solidFill>
            </a:endParaRPr>
          </a:p>
          <a:p>
            <a:r>
              <a:rPr lang="zh-CN" altLang="en-US" sz="2400" dirty="0" smtClean="0"/>
              <a:t>定理：对任何整数</a:t>
            </a:r>
            <a:r>
              <a:rPr lang="en-US" altLang="zh-CN" sz="2400" dirty="0" smtClean="0"/>
              <a:t>a</a:t>
            </a:r>
            <a:r>
              <a:rPr lang="zh-CN" altLang="en-US" sz="2400" dirty="0" smtClean="0"/>
              <a:t>和</a:t>
            </a:r>
            <a:r>
              <a:rPr lang="en-US" altLang="zh-CN" sz="2400" dirty="0" smtClean="0"/>
              <a:t>b</a:t>
            </a:r>
            <a:r>
              <a:rPr lang="zh-CN" altLang="en-US" sz="2400" dirty="0" smtClean="0"/>
              <a:t>，都有</a:t>
            </a:r>
            <a:r>
              <a:rPr lang="en-US" altLang="zh-CN" sz="2400" dirty="0" err="1" smtClean="0">
                <a:solidFill>
                  <a:srgbClr val="FF0000"/>
                </a:solidFill>
              </a:rPr>
              <a:t>gcd</a:t>
            </a:r>
            <a:r>
              <a:rPr lang="en-US" altLang="zh-CN" sz="2400" dirty="0" smtClean="0">
                <a:solidFill>
                  <a:srgbClr val="FF0000"/>
                </a:solidFill>
              </a:rPr>
              <a:t>(</a:t>
            </a:r>
            <a:r>
              <a:rPr lang="en-US" altLang="zh-CN" sz="2400" dirty="0" err="1" smtClean="0">
                <a:solidFill>
                  <a:srgbClr val="FF0000"/>
                </a:solidFill>
              </a:rPr>
              <a:t>a,b</a:t>
            </a:r>
            <a:r>
              <a:rPr lang="en-US" altLang="zh-CN" sz="2400" dirty="0" smtClean="0">
                <a:solidFill>
                  <a:srgbClr val="FF0000"/>
                </a:solidFill>
              </a:rPr>
              <a:t>)=</a:t>
            </a:r>
            <a:r>
              <a:rPr lang="en-US" altLang="zh-CN" sz="2400" dirty="0" err="1" smtClean="0">
                <a:solidFill>
                  <a:srgbClr val="FF0000"/>
                </a:solidFill>
              </a:rPr>
              <a:t>gcd</a:t>
            </a:r>
            <a:r>
              <a:rPr lang="en-US" altLang="zh-CN" sz="2400" dirty="0" smtClean="0">
                <a:solidFill>
                  <a:srgbClr val="FF0000"/>
                </a:solidFill>
              </a:rPr>
              <a:t>(a mod b, b)</a:t>
            </a:r>
          </a:p>
          <a:p>
            <a:pPr lvl="1"/>
            <a:r>
              <a:rPr lang="zh-CN" altLang="en-US" sz="2000" dirty="0" smtClean="0"/>
              <a:t>证明：</a:t>
            </a:r>
            <a:endParaRPr lang="en-US" altLang="zh-CN" sz="2000" dirty="0" smtClean="0"/>
          </a:p>
          <a:p>
            <a:pPr lvl="1" indent="-17463">
              <a:buNone/>
            </a:pPr>
            <a:r>
              <a:rPr lang="zh-CN" altLang="en-US" sz="2000" dirty="0" smtClean="0"/>
              <a:t>不妨设</a:t>
            </a:r>
            <a:r>
              <a:rPr lang="en-US" altLang="zh-CN" sz="2000" dirty="0" smtClean="0"/>
              <a:t>a&gt;b</a:t>
            </a:r>
            <a:r>
              <a:rPr lang="zh-CN" altLang="en-US" sz="2000" dirty="0" smtClean="0"/>
              <a:t>，可以令</a:t>
            </a:r>
            <a:r>
              <a:rPr lang="en-US" altLang="zh-CN" sz="2000" dirty="0" smtClean="0"/>
              <a:t>a=</a:t>
            </a:r>
            <a:r>
              <a:rPr lang="en-US" altLang="zh-CN" sz="2000" dirty="0" err="1" smtClean="0"/>
              <a:t>kb+r</a:t>
            </a:r>
            <a:r>
              <a:rPr lang="zh-CN" altLang="en-US" sz="2000" dirty="0" smtClean="0"/>
              <a:t>，</a:t>
            </a:r>
            <a:r>
              <a:rPr lang="en-US" altLang="zh-CN" sz="2000" dirty="0" smtClean="0"/>
              <a:t>a mod b = r</a:t>
            </a:r>
          </a:p>
          <a:p>
            <a:pPr lvl="1" indent="-17463">
              <a:buNone/>
            </a:pPr>
            <a:r>
              <a:rPr lang="zh-CN" altLang="en-US" sz="2000" dirty="0" smtClean="0"/>
              <a:t>若</a:t>
            </a:r>
            <a:r>
              <a:rPr lang="en-US" altLang="zh-CN" sz="2000" dirty="0" smtClean="0"/>
              <a:t>d</a:t>
            </a:r>
            <a:r>
              <a:rPr lang="zh-CN" altLang="en-US" sz="2000" dirty="0" smtClean="0"/>
              <a:t>是</a:t>
            </a:r>
            <a:r>
              <a:rPr lang="en-US" altLang="zh-CN" sz="2000" dirty="0" smtClean="0"/>
              <a:t>a</a:t>
            </a:r>
            <a:r>
              <a:rPr lang="zh-CN" altLang="en-US" sz="2000" dirty="0" smtClean="0"/>
              <a:t>、</a:t>
            </a:r>
            <a:r>
              <a:rPr lang="en-US" altLang="zh-CN" sz="2000" dirty="0" smtClean="0"/>
              <a:t>b</a:t>
            </a:r>
            <a:r>
              <a:rPr lang="zh-CN" altLang="en-US" sz="2000" dirty="0" smtClean="0"/>
              <a:t>的公因子，则</a:t>
            </a:r>
            <a:r>
              <a:rPr lang="en-US" altLang="zh-CN" sz="2000" dirty="0" err="1" smtClean="0"/>
              <a:t>d|kb</a:t>
            </a:r>
            <a:r>
              <a:rPr lang="zh-CN" altLang="en-US" sz="2000" dirty="0" smtClean="0"/>
              <a:t>，必然有</a:t>
            </a:r>
            <a:r>
              <a:rPr lang="en-US" altLang="zh-CN" sz="2000" dirty="0" smtClean="0"/>
              <a:t>d</a:t>
            </a:r>
            <a:r>
              <a:rPr lang="zh-CN" altLang="en-US" sz="2000" dirty="0" smtClean="0"/>
              <a:t>是</a:t>
            </a:r>
            <a:r>
              <a:rPr lang="en-US" altLang="zh-CN" sz="2000" dirty="0" smtClean="0"/>
              <a:t>r</a:t>
            </a:r>
            <a:r>
              <a:rPr lang="zh-CN" altLang="en-US" sz="2000" dirty="0" smtClean="0"/>
              <a:t>、</a:t>
            </a:r>
            <a:r>
              <a:rPr lang="en-US" altLang="zh-CN" sz="2000" dirty="0" smtClean="0"/>
              <a:t>b</a:t>
            </a:r>
            <a:r>
              <a:rPr lang="zh-CN" altLang="en-US" sz="2000" dirty="0" smtClean="0"/>
              <a:t>的公因子</a:t>
            </a:r>
            <a:endParaRPr lang="en-US" altLang="zh-CN" sz="2000" dirty="0" smtClean="0"/>
          </a:p>
          <a:p>
            <a:pPr lvl="1" indent="-17463">
              <a:buNone/>
            </a:pPr>
            <a:r>
              <a:rPr lang="zh-CN" altLang="en-US" sz="2000" dirty="0" smtClean="0"/>
              <a:t>若</a:t>
            </a:r>
            <a:r>
              <a:rPr lang="en-US" altLang="zh-CN" sz="2000" dirty="0" smtClean="0"/>
              <a:t>d</a:t>
            </a:r>
            <a:r>
              <a:rPr lang="zh-CN" altLang="en-US" sz="2000" dirty="0" smtClean="0"/>
              <a:t>是</a:t>
            </a:r>
            <a:r>
              <a:rPr lang="en-US" altLang="zh-CN" sz="2000" dirty="0" smtClean="0"/>
              <a:t>b</a:t>
            </a:r>
            <a:r>
              <a:rPr lang="zh-CN" altLang="en-US" sz="2000" dirty="0" smtClean="0"/>
              <a:t>、</a:t>
            </a:r>
            <a:r>
              <a:rPr lang="en-US" altLang="zh-CN" sz="2000" dirty="0" smtClean="0"/>
              <a:t>r</a:t>
            </a:r>
            <a:r>
              <a:rPr lang="zh-CN" altLang="en-US" sz="2000" dirty="0" smtClean="0"/>
              <a:t>的公因子，显然</a:t>
            </a:r>
            <a:r>
              <a:rPr lang="en-US" altLang="zh-CN" sz="2000" dirty="0" err="1" smtClean="0"/>
              <a:t>d|a</a:t>
            </a:r>
            <a:r>
              <a:rPr lang="zh-CN" altLang="en-US" sz="2000" dirty="0" smtClean="0"/>
              <a:t>，即</a:t>
            </a:r>
            <a:r>
              <a:rPr lang="en-US" altLang="zh-CN" sz="2000" dirty="0" smtClean="0"/>
              <a:t>d</a:t>
            </a:r>
            <a:r>
              <a:rPr lang="zh-CN" altLang="en-US" sz="2000" dirty="0" smtClean="0"/>
              <a:t>也是</a:t>
            </a:r>
            <a:r>
              <a:rPr lang="en-US" altLang="zh-CN" sz="2000" dirty="0" smtClean="0"/>
              <a:t>a</a:t>
            </a:r>
            <a:r>
              <a:rPr lang="zh-CN" altLang="en-US" sz="2000" dirty="0" smtClean="0"/>
              <a:t>、</a:t>
            </a:r>
            <a:r>
              <a:rPr lang="en-US" altLang="zh-CN" sz="2000" dirty="0" smtClean="0"/>
              <a:t>b</a:t>
            </a:r>
            <a:r>
              <a:rPr lang="zh-CN" altLang="en-US" sz="2000" dirty="0" smtClean="0"/>
              <a:t>的公因子</a:t>
            </a:r>
            <a:endParaRPr lang="en-US" altLang="zh-CN" sz="2000" dirty="0" smtClean="0"/>
          </a:p>
          <a:p>
            <a:pPr lvl="1" indent="-17463">
              <a:buNone/>
            </a:pPr>
            <a:r>
              <a:rPr lang="zh-CN" altLang="en-US" sz="2000" dirty="0" smtClean="0"/>
              <a:t>因此定理成立</a:t>
            </a:r>
            <a:endParaRPr lang="en-US" altLang="zh-CN" sz="2000" dirty="0" smtClean="0"/>
          </a:p>
          <a:p>
            <a:endParaRPr lang="en-US" altLang="zh-CN" sz="2400" dirty="0" smtClean="0"/>
          </a:p>
          <a:p>
            <a:r>
              <a:rPr lang="zh-CN" altLang="en-US" sz="2400" dirty="0" smtClean="0"/>
              <a:t>若</a:t>
            </a:r>
            <a:r>
              <a:rPr lang="en-AU" altLang="zh-CN" sz="2400" dirty="0" smtClean="0"/>
              <a:t>a</a:t>
            </a:r>
            <a:r>
              <a:rPr lang="zh-CN" altLang="en-AU" sz="2400" dirty="0" smtClean="0"/>
              <a:t>和</a:t>
            </a:r>
            <a:r>
              <a:rPr lang="en-AU" altLang="zh-CN" sz="2400" dirty="0" smtClean="0"/>
              <a:t>b</a:t>
            </a:r>
            <a:r>
              <a:rPr lang="zh-CN" altLang="en-AU" sz="2400" dirty="0" smtClean="0"/>
              <a:t>只有唯一的正公因子</a:t>
            </a:r>
            <a:r>
              <a:rPr lang="en-AU" altLang="zh-CN" sz="2400" dirty="0" smtClean="0"/>
              <a:t>1</a:t>
            </a:r>
            <a:r>
              <a:rPr lang="zh-CN" altLang="en-AU" sz="2400" dirty="0" smtClean="0"/>
              <a:t>，则称整数</a:t>
            </a:r>
            <a:r>
              <a:rPr lang="en-AU" altLang="zh-CN" sz="2400" dirty="0" smtClean="0"/>
              <a:t>a</a:t>
            </a:r>
            <a:r>
              <a:rPr lang="zh-CN" altLang="en-AU" sz="2400" dirty="0" smtClean="0"/>
              <a:t>和</a:t>
            </a:r>
            <a:r>
              <a:rPr lang="en-AU" altLang="zh-CN" sz="2400" dirty="0" smtClean="0"/>
              <a:t>b</a:t>
            </a:r>
            <a:r>
              <a:rPr lang="zh-CN" altLang="en-AU" sz="2400" dirty="0" smtClean="0"/>
              <a:t>是互素的，即</a:t>
            </a:r>
            <a:r>
              <a:rPr lang="en-AU" altLang="zh-CN" sz="2400" dirty="0" err="1" smtClean="0"/>
              <a:t>gcd</a:t>
            </a:r>
            <a:r>
              <a:rPr lang="en-AU" altLang="zh-CN" sz="2400" dirty="0" smtClean="0"/>
              <a:t>(a, b)=1</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6202084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75</a:t>
            </a:fld>
            <a:endParaRPr lang="zh-CN" altLang="en-US"/>
          </a:p>
        </p:txBody>
      </p:sp>
      <p:sp>
        <p:nvSpPr>
          <p:cNvPr id="3" name="内容占位符 2"/>
          <p:cNvSpPr>
            <a:spLocks noGrp="1"/>
          </p:cNvSpPr>
          <p:nvPr>
            <p:ph idx="4294967295"/>
          </p:nvPr>
        </p:nvSpPr>
        <p:spPr>
          <a:xfrm>
            <a:off x="323528" y="357188"/>
            <a:ext cx="8472487" cy="6000750"/>
          </a:xfrm>
        </p:spPr>
        <p:txBody>
          <a:bodyPr>
            <a:normAutofit/>
          </a:bodyPr>
          <a:lstStyle/>
          <a:p>
            <a:pPr>
              <a:buNone/>
            </a:pPr>
            <a:r>
              <a:rPr lang="zh-CN" altLang="en-US" dirty="0" smtClean="0">
                <a:latin typeface="仿宋_GB2312" pitchFamily="49" charset="-122"/>
                <a:cs typeface="Arial Unicode MS" pitchFamily="34" charset="-122"/>
              </a:rPr>
              <a:t>例，欧几里德算法求</a:t>
            </a:r>
            <a:r>
              <a:rPr lang="en-US" altLang="zh-CN" dirty="0" err="1" smtClean="0">
                <a:latin typeface="仿宋_GB2312" pitchFamily="49" charset="-122"/>
                <a:cs typeface="Arial Unicode MS" pitchFamily="34" charset="-122"/>
              </a:rPr>
              <a:t>gcd</a:t>
            </a:r>
            <a:r>
              <a:rPr lang="en-US" altLang="zh-CN" dirty="0" smtClean="0">
                <a:latin typeface="仿宋_GB2312" pitchFamily="49" charset="-122"/>
                <a:cs typeface="Arial Unicode MS" pitchFamily="34" charset="-122"/>
              </a:rPr>
              <a:t>(1970,1066)</a:t>
            </a:r>
            <a:endParaRPr lang="en-AU" altLang="zh-CN" dirty="0" smtClean="0">
              <a:latin typeface="+mn-ea"/>
              <a:ea typeface="+mn-ea"/>
              <a:cs typeface="Arial Unicode MS" pitchFamily="34" charset="-122"/>
            </a:endParaRPr>
          </a:p>
          <a:p>
            <a:pPr>
              <a:buNone/>
            </a:pPr>
            <a:endParaRPr lang="en-AU" altLang="zh-CN" sz="2400" dirty="0" smtClean="0">
              <a:latin typeface="+mn-ea"/>
              <a:ea typeface="+mn-ea"/>
              <a:cs typeface="Arial Unicode MS" pitchFamily="34" charset="-122"/>
            </a:endParaRPr>
          </a:p>
          <a:p>
            <a:pPr>
              <a:buNone/>
            </a:pPr>
            <a:r>
              <a:rPr lang="en-AU" altLang="zh-CN" sz="2400" dirty="0" smtClean="0">
                <a:latin typeface="+mn-ea"/>
                <a:ea typeface="+mn-ea"/>
                <a:cs typeface="Arial Unicode MS" pitchFamily="34" charset="-122"/>
              </a:rPr>
              <a:t>1970 = 1 x 1066 + 904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(1066, 904)</a:t>
            </a:r>
          </a:p>
          <a:p>
            <a:pPr>
              <a:buNone/>
            </a:pPr>
            <a:r>
              <a:rPr lang="en-AU" altLang="zh-CN" sz="2400" dirty="0" smtClean="0">
                <a:latin typeface="+mn-ea"/>
                <a:ea typeface="+mn-ea"/>
                <a:cs typeface="Arial Unicode MS" pitchFamily="34" charset="-122"/>
              </a:rPr>
              <a:t>1066 = 1 x 904 + 162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(904, 162)</a:t>
            </a:r>
          </a:p>
          <a:p>
            <a:pPr>
              <a:buNone/>
            </a:pPr>
            <a:r>
              <a:rPr lang="en-AU" altLang="zh-CN" sz="2400" dirty="0" smtClean="0">
                <a:latin typeface="+mn-ea"/>
                <a:ea typeface="+mn-ea"/>
                <a:cs typeface="Arial Unicode MS" pitchFamily="34" charset="-122"/>
              </a:rPr>
              <a:t>904 = 5 x 162 + 94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(162, 94)</a:t>
            </a:r>
          </a:p>
          <a:p>
            <a:pPr>
              <a:buNone/>
            </a:pPr>
            <a:r>
              <a:rPr lang="en-AU" altLang="zh-CN" sz="2400" dirty="0" smtClean="0">
                <a:latin typeface="+mn-ea"/>
                <a:ea typeface="+mn-ea"/>
                <a:cs typeface="Arial Unicode MS" pitchFamily="34" charset="-122"/>
              </a:rPr>
              <a:t>162 = 1 x 94 + 68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(94, 68)</a:t>
            </a:r>
          </a:p>
          <a:p>
            <a:pPr>
              <a:buNone/>
            </a:pPr>
            <a:r>
              <a:rPr lang="en-AU" altLang="zh-CN" sz="2400" dirty="0" smtClean="0">
                <a:latin typeface="+mn-ea"/>
                <a:ea typeface="+mn-ea"/>
                <a:cs typeface="Arial Unicode MS" pitchFamily="34" charset="-122"/>
              </a:rPr>
              <a:t>94 = 1 x 68 + 26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(68, 26)</a:t>
            </a:r>
          </a:p>
          <a:p>
            <a:pPr>
              <a:buNone/>
            </a:pPr>
            <a:r>
              <a:rPr lang="en-AU" altLang="zh-CN" sz="2400" dirty="0" smtClean="0">
                <a:latin typeface="+mn-ea"/>
                <a:ea typeface="+mn-ea"/>
                <a:cs typeface="Arial Unicode MS" pitchFamily="34" charset="-122"/>
              </a:rPr>
              <a:t>68 = 2 x 26 + 16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(26, 16)</a:t>
            </a:r>
          </a:p>
          <a:p>
            <a:pPr>
              <a:buNone/>
            </a:pPr>
            <a:r>
              <a:rPr lang="en-AU" altLang="zh-CN" sz="2400" dirty="0" smtClean="0">
                <a:latin typeface="+mn-ea"/>
                <a:ea typeface="+mn-ea"/>
                <a:cs typeface="Arial Unicode MS" pitchFamily="34" charset="-122"/>
              </a:rPr>
              <a:t>26 = 1 x 16 + 10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(16, 10)</a:t>
            </a:r>
          </a:p>
          <a:p>
            <a:pPr>
              <a:buNone/>
            </a:pPr>
            <a:r>
              <a:rPr lang="en-AU" altLang="zh-CN" sz="2400" dirty="0" smtClean="0">
                <a:latin typeface="+mn-ea"/>
                <a:ea typeface="+mn-ea"/>
                <a:cs typeface="Arial Unicode MS" pitchFamily="34" charset="-122"/>
              </a:rPr>
              <a:t>16 = 1 x 10 + 6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(10, 6)</a:t>
            </a:r>
          </a:p>
          <a:p>
            <a:pPr>
              <a:buNone/>
            </a:pPr>
            <a:r>
              <a:rPr lang="en-AU" altLang="zh-CN" sz="2400" dirty="0" smtClean="0">
                <a:latin typeface="+mn-ea"/>
                <a:ea typeface="+mn-ea"/>
                <a:cs typeface="Arial Unicode MS" pitchFamily="34" charset="-122"/>
              </a:rPr>
              <a:t>10 = 1 x 6 + 4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(6, 4)</a:t>
            </a:r>
          </a:p>
          <a:p>
            <a:pPr>
              <a:buNone/>
            </a:pPr>
            <a:r>
              <a:rPr lang="en-AU" altLang="zh-CN" sz="2400" dirty="0" smtClean="0">
                <a:latin typeface="+mn-ea"/>
                <a:ea typeface="+mn-ea"/>
                <a:cs typeface="Arial Unicode MS" pitchFamily="34" charset="-122"/>
              </a:rPr>
              <a:t>6 = 1 x 4 + 2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(4, 2)</a:t>
            </a:r>
          </a:p>
          <a:p>
            <a:pPr>
              <a:buNone/>
            </a:pPr>
            <a:r>
              <a:rPr lang="en-AU" altLang="zh-CN" sz="2400" dirty="0" smtClean="0">
                <a:latin typeface="+mn-ea"/>
                <a:ea typeface="+mn-ea"/>
                <a:cs typeface="Arial Unicode MS" pitchFamily="34" charset="-122"/>
              </a:rPr>
              <a:t>4 = 2 x 2 + 0 		</a:t>
            </a:r>
            <a:r>
              <a:rPr lang="en-AU" altLang="zh-CN" sz="2400" dirty="0" err="1" smtClean="0">
                <a:latin typeface="+mn-ea"/>
                <a:ea typeface="+mn-ea"/>
                <a:cs typeface="Arial Unicode MS" pitchFamily="34" charset="-122"/>
              </a:rPr>
              <a:t>gcd</a:t>
            </a:r>
            <a:r>
              <a:rPr lang="en-AU" altLang="zh-CN" sz="2400" dirty="0" smtClean="0">
                <a:latin typeface="+mn-ea"/>
                <a:ea typeface="+mn-ea"/>
                <a:cs typeface="Arial Unicode MS" pitchFamily="34" charset="-122"/>
              </a:rPr>
              <a:t>(2, 0)</a:t>
            </a:r>
            <a:endParaRPr lang="en-AU" altLang="zh-CN" sz="2400" dirty="0" smtClean="0">
              <a:latin typeface="+mn-ea"/>
              <a:ea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2315000429"/>
              </p:ext>
            </p:extLst>
          </p:nvPr>
        </p:nvGraphicFramePr>
        <p:xfrm>
          <a:off x="6516216" y="1357702"/>
          <a:ext cx="1168658" cy="4754880"/>
        </p:xfrm>
        <a:graphic>
          <a:graphicData uri="http://schemas.openxmlformats.org/drawingml/2006/table">
            <a:tbl>
              <a:tblPr lastRow="1" bandRow="1">
                <a:tableStyleId>{5DA37D80-6434-44D0-A028-1B22A696006F}</a:tableStyleId>
              </a:tblPr>
              <a:tblGrid>
                <a:gridCol w="1168658">
                  <a:extLst>
                    <a:ext uri="{9D8B030D-6E8A-4147-A177-3AD203B41FA5}">
                      <a16:colId xmlns:a16="http://schemas.microsoft.com/office/drawing/2014/main" val="20000"/>
                    </a:ext>
                  </a:extLst>
                </a:gridCol>
              </a:tblGrid>
              <a:tr h="323937">
                <a:tc>
                  <a:txBody>
                    <a:bodyPr/>
                    <a:lstStyle/>
                    <a:p>
                      <a:pPr algn="ctr"/>
                      <a:r>
                        <a:rPr lang="en-US" altLang="zh-CN" sz="2400" dirty="0" smtClean="0"/>
                        <a:t>1970</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0"/>
                  </a:ext>
                </a:extLst>
              </a:tr>
              <a:tr h="72206">
                <a:tc>
                  <a:txBody>
                    <a:bodyPr/>
                    <a:lstStyle/>
                    <a:p>
                      <a:pPr algn="ctr"/>
                      <a:r>
                        <a:rPr lang="en-US" altLang="zh-CN" sz="2400" dirty="0" smtClean="0"/>
                        <a:t>1066</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1"/>
                  </a:ext>
                </a:extLst>
              </a:tr>
              <a:tr h="356073">
                <a:tc>
                  <a:txBody>
                    <a:bodyPr/>
                    <a:lstStyle/>
                    <a:p>
                      <a:pPr algn="ctr"/>
                      <a:r>
                        <a:rPr lang="en-US" altLang="zh-CN" sz="2400" dirty="0" smtClean="0"/>
                        <a:t>904</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2"/>
                  </a:ext>
                </a:extLst>
              </a:tr>
              <a:tr h="356073">
                <a:tc>
                  <a:txBody>
                    <a:bodyPr/>
                    <a:lstStyle/>
                    <a:p>
                      <a:pPr algn="ctr"/>
                      <a:r>
                        <a:rPr lang="en-US" altLang="zh-CN" sz="2400" dirty="0" smtClean="0"/>
                        <a:t>162</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3"/>
                  </a:ext>
                </a:extLst>
              </a:tr>
              <a:tr h="356073">
                <a:tc>
                  <a:txBody>
                    <a:bodyPr/>
                    <a:lstStyle/>
                    <a:p>
                      <a:pPr algn="ctr"/>
                      <a:r>
                        <a:rPr lang="en-US" altLang="zh-CN" sz="2400" dirty="0" smtClean="0"/>
                        <a:t>94</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4"/>
                  </a:ext>
                </a:extLst>
              </a:tr>
              <a:tr h="356073">
                <a:tc>
                  <a:txBody>
                    <a:bodyPr/>
                    <a:lstStyle/>
                    <a:p>
                      <a:pPr algn="ctr"/>
                      <a:r>
                        <a:rPr lang="en-US" altLang="zh-CN" sz="2400" dirty="0" smtClean="0"/>
                        <a:t>68</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5"/>
                  </a:ext>
                </a:extLst>
              </a:tr>
              <a:tr h="356073">
                <a:tc>
                  <a:txBody>
                    <a:bodyPr/>
                    <a:lstStyle/>
                    <a:p>
                      <a:pPr algn="ctr"/>
                      <a:r>
                        <a:rPr lang="en-US" altLang="zh-CN" sz="2400" dirty="0" smtClean="0"/>
                        <a:t>26</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6"/>
                  </a:ext>
                </a:extLst>
              </a:tr>
              <a:tr h="356073">
                <a:tc>
                  <a:txBody>
                    <a:bodyPr/>
                    <a:lstStyle/>
                    <a:p>
                      <a:pPr algn="ctr"/>
                      <a:r>
                        <a:rPr lang="en-US" altLang="zh-CN" sz="2400" dirty="0" smtClean="0"/>
                        <a:t>16</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7"/>
                  </a:ext>
                </a:extLst>
              </a:tr>
              <a:tr h="356073">
                <a:tc>
                  <a:txBody>
                    <a:bodyPr/>
                    <a:lstStyle/>
                    <a:p>
                      <a:pPr algn="ctr"/>
                      <a:r>
                        <a:rPr lang="en-US" altLang="zh-CN" sz="2400" dirty="0" smtClean="0"/>
                        <a:t>10</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8"/>
                  </a:ext>
                </a:extLst>
              </a:tr>
              <a:tr h="356073">
                <a:tc>
                  <a:txBody>
                    <a:bodyPr/>
                    <a:lstStyle/>
                    <a:p>
                      <a:pPr algn="ctr"/>
                      <a:r>
                        <a:rPr lang="en-US" altLang="zh-CN" sz="2400" dirty="0" smtClean="0"/>
                        <a:t>6</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9"/>
                  </a:ext>
                </a:extLst>
              </a:tr>
              <a:tr h="356073">
                <a:tc>
                  <a:txBody>
                    <a:bodyPr/>
                    <a:lstStyle/>
                    <a:p>
                      <a:pPr algn="ctr"/>
                      <a:r>
                        <a:rPr lang="en-US" altLang="zh-CN" sz="2400" dirty="0" smtClean="0"/>
                        <a:t>4</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10"/>
                  </a:ext>
                </a:extLst>
              </a:tr>
              <a:tr h="356073">
                <a:tc>
                  <a:txBody>
                    <a:bodyPr/>
                    <a:lstStyle/>
                    <a:p>
                      <a:pPr algn="ctr"/>
                      <a:r>
                        <a:rPr lang="en-US" altLang="zh-CN" sz="2400" dirty="0" smtClean="0">
                          <a:solidFill>
                            <a:srgbClr val="FF0000"/>
                          </a:solidFill>
                        </a:rPr>
                        <a:t>2</a:t>
                      </a:r>
                      <a:endParaRPr lang="zh-CN" altLang="en-US" sz="2400" b="0" dirty="0">
                        <a:solidFill>
                          <a:srgbClr val="FF0000"/>
                        </a:solidFill>
                        <a:latin typeface="+mn-ea"/>
                        <a:ea typeface="+mn-ea"/>
                      </a:endParaRPr>
                    </a:p>
                  </a:txBody>
                  <a:tcPr marL="0" marR="0" marT="0" marB="0"/>
                </a:tc>
                <a:extLst>
                  <a:ext uri="{0D108BD9-81ED-4DB2-BD59-A6C34878D82A}">
                    <a16:rowId xmlns:a16="http://schemas.microsoft.com/office/drawing/2014/main" val="10011"/>
                  </a:ext>
                </a:extLst>
              </a:tr>
              <a:tr h="356073">
                <a:tc>
                  <a:txBody>
                    <a:bodyPr/>
                    <a:lstStyle/>
                    <a:p>
                      <a:pPr algn="ctr"/>
                      <a:r>
                        <a:rPr lang="en-US" altLang="zh-CN" sz="2400" b="0" dirty="0" smtClean="0"/>
                        <a:t>0</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1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973035663"/>
              </p:ext>
            </p:extLst>
          </p:nvPr>
        </p:nvGraphicFramePr>
        <p:xfrm>
          <a:off x="7812360" y="1357702"/>
          <a:ext cx="1168658" cy="2194560"/>
        </p:xfrm>
        <a:graphic>
          <a:graphicData uri="http://schemas.openxmlformats.org/drawingml/2006/table">
            <a:tbl>
              <a:tblPr lastRow="1" bandRow="1">
                <a:tableStyleId>{5DA37D80-6434-44D0-A028-1B22A696006F}</a:tableStyleId>
              </a:tblPr>
              <a:tblGrid>
                <a:gridCol w="1168658">
                  <a:extLst>
                    <a:ext uri="{9D8B030D-6E8A-4147-A177-3AD203B41FA5}">
                      <a16:colId xmlns:a16="http://schemas.microsoft.com/office/drawing/2014/main" val="20000"/>
                    </a:ext>
                  </a:extLst>
                </a:gridCol>
              </a:tblGrid>
              <a:tr h="323937">
                <a:tc>
                  <a:txBody>
                    <a:bodyPr/>
                    <a:lstStyle/>
                    <a:p>
                      <a:pPr algn="ctr"/>
                      <a:r>
                        <a:rPr lang="en-US" altLang="zh-CN" sz="2400" b="0" dirty="0" smtClean="0">
                          <a:solidFill>
                            <a:schemeClr val="tx1"/>
                          </a:solidFill>
                          <a:latin typeface="+mn-ea"/>
                          <a:ea typeface="+mn-ea"/>
                        </a:rPr>
                        <a:t>a</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0"/>
                  </a:ext>
                </a:extLst>
              </a:tr>
              <a:tr h="72206">
                <a:tc>
                  <a:txBody>
                    <a:bodyPr/>
                    <a:lstStyle/>
                    <a:p>
                      <a:pPr algn="ctr"/>
                      <a:r>
                        <a:rPr lang="en-US" altLang="zh-CN" sz="2400" b="0" dirty="0" smtClean="0">
                          <a:solidFill>
                            <a:schemeClr val="tx1"/>
                          </a:solidFill>
                          <a:latin typeface="+mn-ea"/>
                          <a:ea typeface="+mn-ea"/>
                        </a:rPr>
                        <a:t>b</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1"/>
                  </a:ext>
                </a:extLst>
              </a:tr>
              <a:tr h="356073">
                <a:tc>
                  <a:txBody>
                    <a:bodyPr/>
                    <a:lstStyle/>
                    <a:p>
                      <a:pPr algn="ctr"/>
                      <a:r>
                        <a:rPr lang="en-US" altLang="zh-CN" sz="2400" b="0" baseline="0" dirty="0" smtClean="0">
                          <a:solidFill>
                            <a:schemeClr val="tx1"/>
                          </a:solidFill>
                          <a:latin typeface="+mn-ea"/>
                          <a:ea typeface="+mn-ea"/>
                        </a:rPr>
                        <a:t>a mod b</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2"/>
                  </a:ext>
                </a:extLst>
              </a:tr>
              <a:tr h="356073">
                <a:tc>
                  <a:txBody>
                    <a:bodyPr/>
                    <a:lstStyle/>
                    <a:p>
                      <a:pPr algn="ctr"/>
                      <a:r>
                        <a:rPr lang="en-US" altLang="zh-CN" sz="2400" b="0" dirty="0" smtClean="0">
                          <a:solidFill>
                            <a:schemeClr val="tx1"/>
                          </a:solidFill>
                          <a:latin typeface="+mn-ea"/>
                          <a:ea typeface="+mn-ea"/>
                        </a:rPr>
                        <a:t>…</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3"/>
                  </a:ext>
                </a:extLst>
              </a:tr>
              <a:tr h="356073">
                <a:tc>
                  <a:txBody>
                    <a:bodyPr/>
                    <a:lstStyle/>
                    <a:p>
                      <a:pPr algn="ctr"/>
                      <a:r>
                        <a:rPr lang="en-US" altLang="zh-CN" sz="2400" b="0" dirty="0" smtClean="0">
                          <a:solidFill>
                            <a:srgbClr val="FF0000"/>
                          </a:solidFill>
                          <a:latin typeface="+mn-ea"/>
                          <a:ea typeface="+mn-ea"/>
                        </a:rPr>
                        <a:t>d</a:t>
                      </a:r>
                      <a:endParaRPr lang="zh-CN" altLang="en-US" sz="2400" b="0" dirty="0">
                        <a:solidFill>
                          <a:srgbClr val="FF0000"/>
                        </a:solidFill>
                        <a:latin typeface="+mn-ea"/>
                        <a:ea typeface="+mn-ea"/>
                      </a:endParaRPr>
                    </a:p>
                  </a:txBody>
                  <a:tcPr marL="0" marR="0" marT="0" marB="0"/>
                </a:tc>
                <a:extLst>
                  <a:ext uri="{0D108BD9-81ED-4DB2-BD59-A6C34878D82A}">
                    <a16:rowId xmlns:a16="http://schemas.microsoft.com/office/drawing/2014/main" val="10004"/>
                  </a:ext>
                </a:extLst>
              </a:tr>
              <a:tr h="356073">
                <a:tc>
                  <a:txBody>
                    <a:bodyPr/>
                    <a:lstStyle/>
                    <a:p>
                      <a:pPr algn="ctr"/>
                      <a:r>
                        <a:rPr lang="en-US" altLang="zh-CN" sz="2400" b="0" dirty="0" smtClean="0">
                          <a:solidFill>
                            <a:schemeClr val="tx1"/>
                          </a:solidFill>
                          <a:latin typeface="+mn-ea"/>
                          <a:ea typeface="+mn-ea"/>
                        </a:rPr>
                        <a:t>0</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5"/>
                  </a:ext>
                </a:extLst>
              </a:tr>
            </a:tbl>
          </a:graphicData>
        </a:graphic>
      </p:graphicFrame>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4518711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1" y="142852"/>
            <a:ext cx="8329641" cy="1143008"/>
          </a:xfrm>
        </p:spPr>
        <p:txBody>
          <a:bodyPr>
            <a:normAutofit/>
          </a:bodyPr>
          <a:lstStyle/>
          <a:p>
            <a:r>
              <a:rPr lang="zh-CN" altLang="en-US" dirty="0" smtClean="0"/>
              <a:t>求</a:t>
            </a:r>
            <a:r>
              <a:rPr lang="en-US" dirty="0" smtClean="0"/>
              <a:t>d=</a:t>
            </a:r>
            <a:r>
              <a:rPr lang="en-US" dirty="0" err="1" smtClean="0"/>
              <a:t>gcd</a:t>
            </a:r>
            <a:r>
              <a:rPr lang="en-US" dirty="0" smtClean="0"/>
              <a:t>(</a:t>
            </a:r>
            <a:r>
              <a:rPr lang="en-US" dirty="0" err="1" smtClean="0"/>
              <a:t>a,b</a:t>
            </a:r>
            <a:r>
              <a:rPr lang="en-US" dirty="0" smtClean="0"/>
              <a:t>)</a:t>
            </a:r>
            <a:r>
              <a:rPr lang="zh-CN" altLang="en-US" dirty="0" smtClean="0"/>
              <a:t>，并解</a:t>
            </a:r>
            <a:r>
              <a:rPr lang="en-US" altLang="zh-CN" dirty="0" err="1" smtClean="0"/>
              <a:t>ax+by</a:t>
            </a:r>
            <a:r>
              <a:rPr lang="en-US" altLang="zh-CN" dirty="0" smtClean="0"/>
              <a:t>=d</a:t>
            </a:r>
            <a:endParaRPr lang="en-US" dirty="0"/>
          </a:p>
        </p:txBody>
      </p:sp>
      <p:sp>
        <p:nvSpPr>
          <p:cNvPr id="3" name="内容占位符 2"/>
          <p:cNvSpPr>
            <a:spLocks noGrp="1"/>
          </p:cNvSpPr>
          <p:nvPr>
            <p:ph idx="1"/>
          </p:nvPr>
        </p:nvSpPr>
        <p:spPr/>
        <p:txBody>
          <a:bodyPr/>
          <a:lstStyle/>
          <a:p>
            <a:r>
              <a:rPr lang="zh-CN" altLang="en-US" dirty="0" smtClean="0"/>
              <a:t>扩展欧几里德算法：</a:t>
            </a:r>
            <a:endParaRPr lang="en-US" altLang="zh-CN" dirty="0"/>
          </a:p>
          <a:p>
            <a:endParaRPr lang="en-US" dirty="0" smtClean="0"/>
          </a:p>
          <a:p>
            <a:endParaRPr lang="en-US" dirty="0"/>
          </a:p>
          <a:p>
            <a:endParaRPr lang="en-US" dirty="0" smtClean="0"/>
          </a:p>
          <a:p>
            <a:endParaRPr lang="en-US" dirty="0"/>
          </a:p>
        </p:txBody>
      </p:sp>
      <p:sp>
        <p:nvSpPr>
          <p:cNvPr id="5" name="灯片编号占位符 4"/>
          <p:cNvSpPr>
            <a:spLocks noGrp="1"/>
          </p:cNvSpPr>
          <p:nvPr>
            <p:ph type="sldNum" sz="quarter" idx="4294967295"/>
          </p:nvPr>
        </p:nvSpPr>
        <p:spPr>
          <a:xfrm>
            <a:off x="8429653" y="6421464"/>
            <a:ext cx="642943" cy="365125"/>
          </a:xfrm>
          <a:prstGeom prst="rect">
            <a:avLst/>
          </a:prstGeom>
        </p:spPr>
        <p:txBody>
          <a:bodyPr/>
          <a:lstStyle/>
          <a:p>
            <a:fld id="{FC620DE2-023C-4447-B5E6-85BACFF8C054}" type="slidenum">
              <a:rPr lang="zh-CN" altLang="en-US" smtClean="0"/>
              <a:pPr/>
              <a:t>76</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666594156"/>
              </p:ext>
            </p:extLst>
          </p:nvPr>
        </p:nvGraphicFramePr>
        <p:xfrm>
          <a:off x="1547664" y="1916832"/>
          <a:ext cx="6096000" cy="2743200"/>
        </p:xfrm>
        <a:graphic>
          <a:graphicData uri="http://schemas.openxmlformats.org/drawingml/2006/table">
            <a:tbl>
              <a:tblPr lastRow="1" bandRow="1">
                <a:tableStyleId>{9DCAF9ED-07DC-4A11-8D7F-57B35C25682E}</a:tableStyleId>
              </a:tblPr>
              <a:tblGrid>
                <a:gridCol w="3456384">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2279576">
                  <a:extLst>
                    <a:ext uri="{9D8B030D-6E8A-4147-A177-3AD203B41FA5}">
                      <a16:colId xmlns:a16="http://schemas.microsoft.com/office/drawing/2014/main" val="20002"/>
                    </a:ext>
                  </a:extLst>
                </a:gridCol>
              </a:tblGrid>
              <a:tr h="370840">
                <a:tc>
                  <a:txBody>
                    <a:bodyPr/>
                    <a:lstStyle/>
                    <a:p>
                      <a:pPr algn="ctr"/>
                      <a:r>
                        <a:rPr lang="en-US" altLang="zh-CN" sz="2400" dirty="0" smtClean="0"/>
                        <a:t>ax</a:t>
                      </a:r>
                      <a:r>
                        <a:rPr lang="en-US" altLang="zh-CN" sz="2400" baseline="-25000" dirty="0" smtClean="0"/>
                        <a:t>1</a:t>
                      </a:r>
                      <a:r>
                        <a:rPr lang="en-US" altLang="zh-CN" sz="2400" dirty="0" smtClean="0"/>
                        <a:t>+by</a:t>
                      </a:r>
                      <a:r>
                        <a:rPr lang="en-US" altLang="zh-CN" sz="2400" baseline="-25000" dirty="0" smtClean="0"/>
                        <a:t>1 </a:t>
                      </a:r>
                      <a:r>
                        <a:rPr lang="en-US" altLang="zh-CN" sz="2400" baseline="0" dirty="0" smtClean="0"/>
                        <a:t>(x</a:t>
                      </a:r>
                      <a:r>
                        <a:rPr lang="en-US" altLang="zh-CN" sz="2400" baseline="-25000" dirty="0" smtClean="0"/>
                        <a:t>1</a:t>
                      </a:r>
                      <a:r>
                        <a:rPr lang="en-US" altLang="zh-CN" sz="2400" baseline="0" dirty="0" smtClean="0"/>
                        <a:t>=1,y</a:t>
                      </a:r>
                      <a:r>
                        <a:rPr lang="en-US" altLang="zh-CN" sz="2400" baseline="-25000" dirty="0" smtClean="0"/>
                        <a:t>1</a:t>
                      </a:r>
                      <a:r>
                        <a:rPr lang="en-US" altLang="zh-CN" sz="2400" baseline="0" dirty="0" smtClean="0"/>
                        <a:t>=0)</a:t>
                      </a:r>
                      <a:endParaRPr lang="zh-CN" altLang="en-US" sz="2400" baseline="0" dirty="0"/>
                    </a:p>
                  </a:txBody>
                  <a:tcPr/>
                </a:tc>
                <a:tc>
                  <a:txBody>
                    <a:bodyPr/>
                    <a:lstStyle/>
                    <a:p>
                      <a:pPr algn="ctr"/>
                      <a:r>
                        <a:rPr lang="en-US" altLang="zh-CN" sz="2400" dirty="0" smtClean="0"/>
                        <a:t>=</a:t>
                      </a:r>
                      <a:endParaRPr lang="zh-CN" altLang="en-US" sz="2400" dirty="0"/>
                    </a:p>
                  </a:txBody>
                  <a:tcPr/>
                </a:tc>
                <a:tc>
                  <a:txBody>
                    <a:bodyPr/>
                    <a:lstStyle/>
                    <a:p>
                      <a:pPr algn="ctr"/>
                      <a:r>
                        <a:rPr lang="en-US" altLang="zh-CN" sz="2400" smtClean="0"/>
                        <a:t>a</a:t>
                      </a:r>
                      <a:endParaRPr lang="zh-CN" altLang="en-US" sz="2400"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ax</a:t>
                      </a:r>
                      <a:r>
                        <a:rPr lang="en-US" altLang="zh-CN" sz="2400" baseline="-25000" dirty="0" smtClean="0"/>
                        <a:t>2</a:t>
                      </a:r>
                      <a:r>
                        <a:rPr lang="en-US" altLang="zh-CN" sz="2400" dirty="0" smtClean="0"/>
                        <a:t>+by</a:t>
                      </a:r>
                      <a:r>
                        <a:rPr lang="en-US" altLang="zh-CN" sz="2400" baseline="-25000" dirty="0" smtClean="0"/>
                        <a:t>2 </a:t>
                      </a:r>
                      <a:r>
                        <a:rPr lang="en-US" altLang="zh-CN" sz="2400" baseline="0" dirty="0" smtClean="0"/>
                        <a:t>(x</a:t>
                      </a:r>
                      <a:r>
                        <a:rPr lang="en-US" altLang="zh-CN" sz="2400" baseline="-25000" dirty="0" smtClean="0"/>
                        <a:t>2</a:t>
                      </a:r>
                      <a:r>
                        <a:rPr lang="en-US" altLang="zh-CN" sz="2400" baseline="0" dirty="0" smtClean="0"/>
                        <a:t>=0,y</a:t>
                      </a:r>
                      <a:r>
                        <a:rPr lang="en-US" altLang="zh-CN" sz="2400" baseline="-25000" dirty="0" smtClean="0"/>
                        <a:t>2</a:t>
                      </a:r>
                      <a:r>
                        <a:rPr lang="en-US" altLang="zh-CN" sz="2400" baseline="0" dirty="0" smtClean="0"/>
                        <a:t>=1)</a:t>
                      </a:r>
                      <a:endParaRPr lang="zh-CN" altLang="en-US" sz="2400" baseline="0" dirty="0" smtClean="0"/>
                    </a:p>
                  </a:txBody>
                  <a:tcPr/>
                </a:tc>
                <a:tc>
                  <a:txBody>
                    <a:bodyPr/>
                    <a:lstStyle/>
                    <a:p>
                      <a:pPr algn="ctr"/>
                      <a:r>
                        <a:rPr lang="en-US" altLang="zh-CN" sz="2400" dirty="0" smtClean="0"/>
                        <a:t>=</a:t>
                      </a:r>
                      <a:endParaRPr lang="zh-CN" altLang="en-US" sz="2400" dirty="0"/>
                    </a:p>
                  </a:txBody>
                  <a:tcPr/>
                </a:tc>
                <a:tc>
                  <a:txBody>
                    <a:bodyPr/>
                    <a:lstStyle/>
                    <a:p>
                      <a:pPr algn="ctr"/>
                      <a:r>
                        <a:rPr lang="en-US" altLang="zh-CN" sz="2400" dirty="0" smtClean="0"/>
                        <a:t>b</a:t>
                      </a:r>
                      <a:endParaRPr lang="zh-CN" altLang="en-US" sz="2400" dirty="0"/>
                    </a:p>
                  </a:txBody>
                  <a:tcPr/>
                </a:tc>
                <a:extLst>
                  <a:ext uri="{0D108BD9-81ED-4DB2-BD59-A6C34878D82A}">
                    <a16:rowId xmlns:a16="http://schemas.microsoft.com/office/drawing/2014/main" val="10001"/>
                  </a:ext>
                </a:extLst>
              </a:tr>
              <a:tr h="370840">
                <a:tc>
                  <a:txBody>
                    <a:bodyPr/>
                    <a:lstStyle/>
                    <a:p>
                      <a:pPr algn="ctr"/>
                      <a:r>
                        <a:rPr lang="en-US" altLang="zh-CN" sz="2400" dirty="0" smtClean="0"/>
                        <a:t>a(x</a:t>
                      </a:r>
                      <a:r>
                        <a:rPr lang="en-US" altLang="zh-CN" sz="2400" baseline="-25000" dirty="0" smtClean="0"/>
                        <a:t>1</a:t>
                      </a:r>
                      <a:r>
                        <a:rPr lang="en-US" altLang="zh-CN" sz="2400" dirty="0" smtClean="0"/>
                        <a:t>-qx</a:t>
                      </a:r>
                      <a:r>
                        <a:rPr lang="en-US" altLang="zh-CN" sz="2400" baseline="-25000" dirty="0" smtClean="0"/>
                        <a:t>2</a:t>
                      </a:r>
                      <a:r>
                        <a:rPr lang="en-US" altLang="zh-CN" sz="2400" dirty="0" smtClean="0"/>
                        <a:t>)+b(y</a:t>
                      </a:r>
                      <a:r>
                        <a:rPr lang="en-US" altLang="zh-CN" sz="2400" baseline="-25000" dirty="0" smtClean="0"/>
                        <a:t>1</a:t>
                      </a:r>
                      <a:r>
                        <a:rPr lang="en-US" altLang="zh-CN" sz="2400" dirty="0" smtClean="0"/>
                        <a:t>-qy</a:t>
                      </a:r>
                      <a:r>
                        <a:rPr lang="en-US" altLang="zh-CN" sz="2400" baseline="-25000" dirty="0" smtClean="0"/>
                        <a:t>2</a:t>
                      </a:r>
                      <a:r>
                        <a:rPr lang="en-US" altLang="zh-CN" sz="2400" dirty="0" smtClean="0"/>
                        <a:t>)</a:t>
                      </a:r>
                      <a:endParaRPr lang="zh-CN" altLang="en-US" sz="2400" dirty="0"/>
                    </a:p>
                  </a:txBody>
                  <a:tcPr/>
                </a:tc>
                <a:tc>
                  <a:txBody>
                    <a:bodyPr/>
                    <a:lstStyle/>
                    <a:p>
                      <a:pPr algn="ctr"/>
                      <a:r>
                        <a:rPr lang="en-US" altLang="zh-CN" sz="2400" dirty="0" smtClean="0"/>
                        <a:t>=</a:t>
                      </a:r>
                      <a:endParaRPr lang="zh-CN" altLang="en-US" sz="2400" dirty="0"/>
                    </a:p>
                  </a:txBody>
                  <a:tcPr/>
                </a:tc>
                <a:tc>
                  <a:txBody>
                    <a:bodyPr/>
                    <a:lstStyle/>
                    <a:p>
                      <a:pPr algn="ctr"/>
                      <a:r>
                        <a:rPr lang="en-US" altLang="zh-CN" sz="2400" dirty="0" smtClean="0"/>
                        <a:t>a</a:t>
                      </a:r>
                      <a:r>
                        <a:rPr lang="en-US" altLang="zh-CN" sz="2400" baseline="0" dirty="0" smtClean="0"/>
                        <a:t> mod b = a-</a:t>
                      </a:r>
                      <a:r>
                        <a:rPr lang="en-US" altLang="zh-CN" sz="2400" baseline="0" dirty="0" err="1" smtClean="0"/>
                        <a:t>bq</a:t>
                      </a:r>
                      <a:endParaRPr lang="zh-CN" altLang="en-US" sz="2400" dirty="0"/>
                    </a:p>
                  </a:txBody>
                  <a:tcPr/>
                </a:tc>
                <a:extLst>
                  <a:ext uri="{0D108BD9-81ED-4DB2-BD59-A6C34878D82A}">
                    <a16:rowId xmlns:a16="http://schemas.microsoft.com/office/drawing/2014/main" val="10002"/>
                  </a:ext>
                </a:extLst>
              </a:tr>
              <a:tr h="370840">
                <a:tc>
                  <a:txBody>
                    <a:bodyPr/>
                    <a:lstStyle/>
                    <a:p>
                      <a:pPr algn="ctr"/>
                      <a:r>
                        <a:rPr lang="en-US" altLang="zh-CN" sz="2400" dirty="0" smtClean="0"/>
                        <a:t>…</a:t>
                      </a:r>
                      <a:endParaRPr lang="zh-CN" altLang="en-US" sz="2400" dirty="0"/>
                    </a:p>
                  </a:txBody>
                  <a:tcPr/>
                </a:tc>
                <a:tc>
                  <a:txBody>
                    <a:bodyPr/>
                    <a:lstStyle/>
                    <a:p>
                      <a:pPr algn="ctr"/>
                      <a:r>
                        <a:rPr lang="en-US" altLang="zh-CN" sz="2400" dirty="0" smtClean="0"/>
                        <a:t>=</a:t>
                      </a:r>
                      <a:endParaRPr lang="zh-CN" altLang="en-US" sz="2400" dirty="0"/>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10003"/>
                  </a:ext>
                </a:extLst>
              </a:tr>
              <a:tr h="370840">
                <a:tc>
                  <a:txBody>
                    <a:bodyPr/>
                    <a:lstStyle/>
                    <a:p>
                      <a:pPr algn="ctr"/>
                      <a:r>
                        <a:rPr lang="en-US" altLang="zh-CN" sz="2400" dirty="0" err="1" smtClean="0">
                          <a:solidFill>
                            <a:srgbClr val="FF0000"/>
                          </a:solidFill>
                        </a:rPr>
                        <a:t>ax+by</a:t>
                      </a:r>
                      <a:endParaRPr lang="zh-CN" altLang="en-US" sz="2400" dirty="0">
                        <a:solidFill>
                          <a:srgbClr val="FF0000"/>
                        </a:solidFill>
                      </a:endParaRPr>
                    </a:p>
                  </a:txBody>
                  <a:tcPr/>
                </a:tc>
                <a:tc>
                  <a:txBody>
                    <a:bodyPr/>
                    <a:lstStyle/>
                    <a:p>
                      <a:pPr algn="ctr"/>
                      <a:r>
                        <a:rPr lang="en-US" altLang="zh-CN" sz="2400" dirty="0" smtClean="0">
                          <a:solidFill>
                            <a:srgbClr val="FF0000"/>
                          </a:solidFill>
                        </a:rPr>
                        <a:t>=</a:t>
                      </a:r>
                      <a:endParaRPr lang="zh-CN" altLang="en-US" sz="2400" dirty="0">
                        <a:solidFill>
                          <a:srgbClr val="FF0000"/>
                        </a:solidFill>
                      </a:endParaRPr>
                    </a:p>
                  </a:txBody>
                  <a:tcPr/>
                </a:tc>
                <a:tc>
                  <a:txBody>
                    <a:bodyPr/>
                    <a:lstStyle/>
                    <a:p>
                      <a:pPr algn="ctr"/>
                      <a:r>
                        <a:rPr lang="en-US" altLang="zh-CN" sz="2400" dirty="0" smtClean="0">
                          <a:solidFill>
                            <a:srgbClr val="FF0000"/>
                          </a:solidFill>
                        </a:rPr>
                        <a:t>d</a:t>
                      </a:r>
                      <a:endParaRPr lang="zh-CN" altLang="en-US" sz="2400" dirty="0">
                        <a:solidFill>
                          <a:srgbClr val="FF0000"/>
                        </a:solidFill>
                      </a:endParaRPr>
                    </a:p>
                  </a:txBody>
                  <a:tcPr/>
                </a:tc>
                <a:extLst>
                  <a:ext uri="{0D108BD9-81ED-4DB2-BD59-A6C34878D82A}">
                    <a16:rowId xmlns:a16="http://schemas.microsoft.com/office/drawing/2014/main" val="10004"/>
                  </a:ext>
                </a:extLst>
              </a:tr>
              <a:tr h="370840">
                <a:tc>
                  <a:txBody>
                    <a:bodyPr/>
                    <a:lstStyle/>
                    <a:p>
                      <a:pPr algn="ctr"/>
                      <a:r>
                        <a:rPr lang="en-US" altLang="zh-CN" sz="2400" b="0" dirty="0" err="1" smtClean="0"/>
                        <a:t>ax'+by</a:t>
                      </a:r>
                      <a:r>
                        <a:rPr lang="en-US" altLang="zh-CN" sz="2400" b="0" dirty="0" smtClean="0"/>
                        <a:t>'</a:t>
                      </a:r>
                      <a:endParaRPr lang="zh-CN" altLang="en-US" sz="2400" b="0" dirty="0"/>
                    </a:p>
                  </a:txBody>
                  <a:tcPr/>
                </a:tc>
                <a:tc>
                  <a:txBody>
                    <a:bodyPr/>
                    <a:lstStyle/>
                    <a:p>
                      <a:pPr algn="ctr"/>
                      <a:r>
                        <a:rPr lang="en-US" altLang="zh-CN" sz="2400" b="0" dirty="0" smtClean="0"/>
                        <a:t>=</a:t>
                      </a:r>
                      <a:endParaRPr lang="zh-CN" altLang="en-US" sz="2400" b="0" dirty="0"/>
                    </a:p>
                  </a:txBody>
                  <a:tcPr/>
                </a:tc>
                <a:tc>
                  <a:txBody>
                    <a:bodyPr/>
                    <a:lstStyle/>
                    <a:p>
                      <a:pPr algn="ctr"/>
                      <a:r>
                        <a:rPr lang="en-US" altLang="zh-CN" sz="2400" b="0" dirty="0" smtClean="0"/>
                        <a:t>0</a:t>
                      </a:r>
                      <a:endParaRPr lang="zh-CN" altLang="en-US" sz="2400" b="0" dirty="0"/>
                    </a:p>
                  </a:txBody>
                  <a:tcPr/>
                </a:tc>
                <a:extLst>
                  <a:ext uri="{0D108BD9-81ED-4DB2-BD59-A6C34878D82A}">
                    <a16:rowId xmlns:a16="http://schemas.microsoft.com/office/drawing/2014/main" val="10005"/>
                  </a:ext>
                </a:extLst>
              </a:tr>
            </a:tbl>
          </a:graphicData>
        </a:graphic>
      </p:graphicFrame>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270594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FC620DE2-023C-4447-B5E6-85BACFF8C054}" type="slidenum">
              <a:rPr lang="zh-CN" altLang="en-US" smtClean="0"/>
              <a:pPr/>
              <a:t>77</a:t>
            </a:fld>
            <a:endParaRPr lang="zh-CN" altLang="en-US"/>
          </a:p>
        </p:txBody>
      </p:sp>
      <p:sp>
        <p:nvSpPr>
          <p:cNvPr id="3" name="内容占位符 2"/>
          <p:cNvSpPr>
            <a:spLocks noGrp="1"/>
          </p:cNvSpPr>
          <p:nvPr>
            <p:ph idx="4294967295"/>
          </p:nvPr>
        </p:nvSpPr>
        <p:spPr>
          <a:xfrm>
            <a:off x="395536" y="332656"/>
            <a:ext cx="8472487" cy="6000750"/>
          </a:xfrm>
        </p:spPr>
        <p:txBody>
          <a:bodyPr/>
          <a:lstStyle/>
          <a:p>
            <a:r>
              <a:rPr lang="zh-CN" altLang="en-US" dirty="0" smtClean="0"/>
              <a:t>例：</a:t>
            </a:r>
            <a:r>
              <a:rPr lang="en-US" altLang="zh-CN" dirty="0" smtClean="0"/>
              <a:t>a=4864, b=3458</a:t>
            </a:r>
            <a:endParaRPr lang="en-US" dirty="0"/>
          </a:p>
        </p:txBody>
      </p:sp>
      <p:sp>
        <p:nvSpPr>
          <p:cNvPr id="8" name="矩形 7"/>
          <p:cNvSpPr/>
          <p:nvPr/>
        </p:nvSpPr>
        <p:spPr>
          <a:xfrm>
            <a:off x="4970628" y="4475250"/>
            <a:ext cx="3345788" cy="461665"/>
          </a:xfrm>
          <a:prstGeom prst="rect">
            <a:avLst/>
          </a:prstGeom>
        </p:spPr>
        <p:txBody>
          <a:bodyPr wrap="none">
            <a:spAutoFit/>
          </a:bodyPr>
          <a:lstStyle/>
          <a:p>
            <a:r>
              <a:rPr lang="en-US" altLang="zh-CN" sz="2400" b="1" dirty="0" smtClean="0">
                <a:solidFill>
                  <a:srgbClr val="FF0000"/>
                </a:solidFill>
                <a:latin typeface="Times New Roman" pitchFamily="18" charset="0"/>
                <a:cs typeface="Times New Roman" pitchFamily="18" charset="0"/>
              </a:rPr>
              <a:t>4864×32+3458×(-45)=38</a:t>
            </a:r>
            <a:endParaRPr lang="en-US" sz="2400" b="1" dirty="0">
              <a:solidFill>
                <a:srgbClr val="FF0000"/>
              </a:solidFill>
              <a:latin typeface="Times New Roman" pitchFamily="18" charset="0"/>
              <a:cs typeface="Times New Roman" pitchFamily="18" charset="0"/>
            </a:endParaRPr>
          </a:p>
        </p:txBody>
      </p:sp>
      <p:sp>
        <p:nvSpPr>
          <p:cNvPr id="9" name="矩形 8"/>
          <p:cNvSpPr/>
          <p:nvPr/>
        </p:nvSpPr>
        <p:spPr>
          <a:xfrm>
            <a:off x="4970628" y="4936915"/>
            <a:ext cx="3345788" cy="461665"/>
          </a:xfrm>
          <a:prstGeom prst="rect">
            <a:avLst/>
          </a:prstGeom>
        </p:spPr>
        <p:txBody>
          <a:bodyPr wrap="none">
            <a:spAutoFit/>
          </a:bodyPr>
          <a:lstStyle/>
          <a:p>
            <a:r>
              <a:rPr lang="en-US" altLang="zh-CN" sz="2400" b="1" dirty="0" smtClean="0">
                <a:solidFill>
                  <a:srgbClr val="FF0000"/>
                </a:solidFill>
                <a:latin typeface="Times New Roman" pitchFamily="18" charset="0"/>
                <a:cs typeface="Times New Roman" pitchFamily="18" charset="0"/>
              </a:rPr>
              <a:t>4864×(-91)+3458×128=0</a:t>
            </a:r>
            <a:endParaRPr lang="en-US" sz="2400" b="1" dirty="0">
              <a:solidFill>
                <a:srgbClr val="FF0000"/>
              </a:solidFill>
              <a:latin typeface="Times New Roman" pitchFamily="18" charset="0"/>
              <a:cs typeface="Times New Roman"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1705257786"/>
              </p:ext>
            </p:extLst>
          </p:nvPr>
        </p:nvGraphicFramePr>
        <p:xfrm>
          <a:off x="1331640" y="1268760"/>
          <a:ext cx="3560136" cy="4114800"/>
        </p:xfrm>
        <a:graphic>
          <a:graphicData uri="http://schemas.openxmlformats.org/drawingml/2006/table">
            <a:tbl>
              <a:tblPr firstRow="1" lastRow="1" bandRow="1">
                <a:tableStyleId>{5DA37D80-6434-44D0-A028-1B22A696006F}</a:tableStyleId>
              </a:tblPr>
              <a:tblGrid>
                <a:gridCol w="890034">
                  <a:extLst>
                    <a:ext uri="{9D8B030D-6E8A-4147-A177-3AD203B41FA5}">
                      <a16:colId xmlns:a16="http://schemas.microsoft.com/office/drawing/2014/main" val="20000"/>
                    </a:ext>
                  </a:extLst>
                </a:gridCol>
                <a:gridCol w="890034">
                  <a:extLst>
                    <a:ext uri="{9D8B030D-6E8A-4147-A177-3AD203B41FA5}">
                      <a16:colId xmlns:a16="http://schemas.microsoft.com/office/drawing/2014/main" val="20001"/>
                    </a:ext>
                  </a:extLst>
                </a:gridCol>
                <a:gridCol w="890034">
                  <a:extLst>
                    <a:ext uri="{9D8B030D-6E8A-4147-A177-3AD203B41FA5}">
                      <a16:colId xmlns:a16="http://schemas.microsoft.com/office/drawing/2014/main" val="20002"/>
                    </a:ext>
                  </a:extLst>
                </a:gridCol>
                <a:gridCol w="890034">
                  <a:extLst>
                    <a:ext uri="{9D8B030D-6E8A-4147-A177-3AD203B41FA5}">
                      <a16:colId xmlns:a16="http://schemas.microsoft.com/office/drawing/2014/main" val="20003"/>
                    </a:ext>
                  </a:extLst>
                </a:gridCol>
              </a:tblGrid>
              <a:tr h="240900">
                <a:tc>
                  <a:txBody>
                    <a:bodyPr/>
                    <a:lstStyle/>
                    <a:p>
                      <a:pPr algn="ctr" fontAlgn="auto">
                        <a:lnSpc>
                          <a:spcPct val="100000"/>
                        </a:lnSpc>
                      </a:pPr>
                      <a:r>
                        <a:rPr lang="en-US" sz="2400" dirty="0" smtClean="0"/>
                        <a:t>q</a:t>
                      </a:r>
                      <a:endParaRPr lang="en-US" sz="2400" dirty="0">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x</a:t>
                      </a:r>
                      <a:endParaRPr lang="en-US" sz="2400" baseline="-25000" dirty="0">
                        <a:latin typeface="Times New Roman" pitchFamily="18" charset="0"/>
                        <a:cs typeface="Times New Roman" pitchFamily="18" charset="0"/>
                      </a:endParaRPr>
                    </a:p>
                  </a:txBody>
                  <a:tcPr marL="45720" marR="45720" anchor="b"/>
                </a:tc>
                <a:tc>
                  <a:txBody>
                    <a:bodyPr/>
                    <a:lstStyle/>
                    <a:p>
                      <a:pPr marL="0" algn="ctr" defTabSz="914400" rtl="0" eaLnBrk="1" fontAlgn="auto" latinLnBrk="0" hangingPunct="1">
                        <a:lnSpc>
                          <a:spcPct val="100000"/>
                        </a:lnSpc>
                      </a:pPr>
                      <a:r>
                        <a:rPr lang="en-US" sz="2400" dirty="0" smtClean="0"/>
                        <a:t>y</a:t>
                      </a:r>
                      <a:endParaRPr lang="en-US" sz="2400" b="1" kern="1200" baseline="-25000" dirty="0" smtClean="0">
                        <a:solidFill>
                          <a:schemeClr val="lt1"/>
                        </a:solidFill>
                        <a:latin typeface="Times New Roman" pitchFamily="18" charset="0"/>
                        <a:ea typeface="+mn-ea"/>
                        <a:cs typeface="Times New Roman" pitchFamily="18" charset="0"/>
                      </a:endParaRPr>
                    </a:p>
                  </a:txBody>
                  <a:tcPr marL="45720" marR="45720" anchor="b"/>
                </a:tc>
                <a:tc>
                  <a:txBody>
                    <a:bodyPr/>
                    <a:lstStyle/>
                    <a:p>
                      <a:pPr marL="0" algn="ctr" defTabSz="914400" rtl="0" eaLnBrk="1" fontAlgn="auto" latinLnBrk="0" hangingPunct="1">
                        <a:lnSpc>
                          <a:spcPct val="100000"/>
                        </a:lnSpc>
                      </a:pPr>
                      <a:r>
                        <a:rPr lang="en-US" sz="2400" kern="1200" baseline="0" dirty="0" smtClean="0"/>
                        <a:t>d</a:t>
                      </a:r>
                      <a:endParaRPr lang="en-US" sz="2400" b="1" kern="1200" baseline="0" dirty="0" smtClean="0">
                        <a:solidFill>
                          <a:schemeClr val="lt1"/>
                        </a:solidFill>
                        <a:latin typeface="Times New Roman" pitchFamily="18" charset="0"/>
                        <a:ea typeface="+mn-ea"/>
                        <a:cs typeface="Times New Roman" pitchFamily="18" charset="0"/>
                      </a:endParaRPr>
                    </a:p>
                  </a:txBody>
                  <a:tcPr marL="45720" marR="45720" anchor="b"/>
                </a:tc>
                <a:extLst>
                  <a:ext uri="{0D108BD9-81ED-4DB2-BD59-A6C34878D82A}">
                    <a16:rowId xmlns:a16="http://schemas.microsoft.com/office/drawing/2014/main" val="10000"/>
                  </a:ext>
                </a:extLst>
              </a:tr>
              <a:tr h="240900">
                <a:tc>
                  <a:txBody>
                    <a:bodyPr/>
                    <a:lstStyle/>
                    <a:p>
                      <a:pPr algn="ctr" fontAlgn="auto">
                        <a:lnSpc>
                          <a:spcPct val="100000"/>
                        </a:lnSpc>
                      </a:pPr>
                      <a:r>
                        <a:rPr lang="en-US" sz="2400" dirty="0" smtClean="0"/>
                        <a:t>-</a:t>
                      </a:r>
                      <a:endParaRPr lang="en-US" sz="2400" dirty="0">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0</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4864</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1"/>
                  </a:ext>
                </a:extLst>
              </a:tr>
              <a:tr h="240900">
                <a:tc>
                  <a:txBody>
                    <a:bodyPr/>
                    <a:lstStyle/>
                    <a:p>
                      <a:pPr algn="ctr" fontAlgn="auto">
                        <a:lnSpc>
                          <a:spcPct val="100000"/>
                        </a:lnSpc>
                      </a:pPr>
                      <a:r>
                        <a:rPr lang="en-US" altLang="zh-CN" sz="2400" dirty="0" smtClean="0"/>
                        <a:t>-</a:t>
                      </a:r>
                      <a:endParaRPr lang="en-US" altLang="zh-CN" sz="2400" dirty="0">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0</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3458</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2"/>
                  </a:ext>
                </a:extLst>
              </a:tr>
              <a:tr h="240900">
                <a:tc>
                  <a:txBody>
                    <a:bodyPr/>
                    <a:lstStyle/>
                    <a:p>
                      <a:pPr algn="ctr" fontAlgn="auto">
                        <a:lnSpc>
                          <a:spcPct val="100000"/>
                        </a:lnSpc>
                      </a:pPr>
                      <a:r>
                        <a:rPr lang="en-US" sz="2400" dirty="0" smtClean="0"/>
                        <a:t>1</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1406</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3"/>
                  </a:ext>
                </a:extLst>
              </a:tr>
              <a:tr h="242526">
                <a:tc>
                  <a:txBody>
                    <a:bodyPr/>
                    <a:lstStyle/>
                    <a:p>
                      <a:pPr algn="ctr" fontAlgn="auto">
                        <a:lnSpc>
                          <a:spcPct val="100000"/>
                        </a:lnSpc>
                      </a:pPr>
                      <a:r>
                        <a:rPr lang="en-US" sz="2400" dirty="0" smtClean="0"/>
                        <a:t>2</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-2</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3</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646</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4"/>
                  </a:ext>
                </a:extLst>
              </a:tr>
              <a:tr h="240900">
                <a:tc>
                  <a:txBody>
                    <a:bodyPr/>
                    <a:lstStyle/>
                    <a:p>
                      <a:pPr algn="ctr" fontAlgn="auto">
                        <a:lnSpc>
                          <a:spcPct val="100000"/>
                        </a:lnSpc>
                      </a:pPr>
                      <a:r>
                        <a:rPr lang="en-US" sz="2400" dirty="0" smtClean="0"/>
                        <a:t>2</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5</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-7</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114</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5"/>
                  </a:ext>
                </a:extLst>
              </a:tr>
              <a:tr h="240900">
                <a:tc>
                  <a:txBody>
                    <a:bodyPr/>
                    <a:lstStyle/>
                    <a:p>
                      <a:pPr algn="ctr" fontAlgn="auto">
                        <a:lnSpc>
                          <a:spcPct val="100000"/>
                        </a:lnSpc>
                      </a:pPr>
                      <a:r>
                        <a:rPr lang="en-US" sz="2400" dirty="0" smtClean="0"/>
                        <a:t>5</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-27</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38</a:t>
                      </a:r>
                      <a:endParaRPr lang="en-US" sz="2400" dirty="0">
                        <a:solidFill>
                          <a:srgbClr val="7030A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t>76</a:t>
                      </a:r>
                      <a:endParaRPr lang="en-US" sz="2400" dirty="0">
                        <a:solidFill>
                          <a:srgbClr val="7030A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6"/>
                  </a:ext>
                </a:extLst>
              </a:tr>
              <a:tr h="240900">
                <a:tc>
                  <a:txBody>
                    <a:bodyPr/>
                    <a:lstStyle/>
                    <a:p>
                      <a:pPr algn="ctr" fontAlgn="auto">
                        <a:lnSpc>
                          <a:spcPct val="100000"/>
                        </a:lnSpc>
                      </a:pPr>
                      <a:r>
                        <a:rPr lang="en-US" sz="2400" dirty="0" smtClean="0">
                          <a:solidFill>
                            <a:schemeClr val="tx1"/>
                          </a:solidFill>
                        </a:rPr>
                        <a:t>1</a:t>
                      </a:r>
                      <a:endParaRPr lang="en-US" sz="2400" dirty="0">
                        <a:solidFill>
                          <a:schemeClr val="tx1"/>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solidFill>
                            <a:srgbClr val="FF0000"/>
                          </a:solidFill>
                        </a:rPr>
                        <a:t>32</a:t>
                      </a:r>
                      <a:endParaRPr lang="en-US" sz="2400" dirty="0">
                        <a:solidFill>
                          <a:srgbClr val="FF000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solidFill>
                            <a:srgbClr val="FF0000"/>
                          </a:solidFill>
                        </a:rPr>
                        <a:t>-45</a:t>
                      </a:r>
                      <a:endParaRPr lang="en-US" sz="2400" dirty="0">
                        <a:solidFill>
                          <a:srgbClr val="FF000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dirty="0" smtClean="0">
                          <a:solidFill>
                            <a:srgbClr val="FF0000"/>
                          </a:solidFill>
                        </a:rPr>
                        <a:t>38</a:t>
                      </a:r>
                      <a:endParaRPr lang="en-US" sz="2400" dirty="0">
                        <a:solidFill>
                          <a:srgbClr val="FF000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7"/>
                  </a:ext>
                </a:extLst>
              </a:tr>
              <a:tr h="240900">
                <a:tc>
                  <a:txBody>
                    <a:bodyPr/>
                    <a:lstStyle/>
                    <a:p>
                      <a:pPr algn="ctr" fontAlgn="auto">
                        <a:lnSpc>
                          <a:spcPct val="100000"/>
                        </a:lnSpc>
                      </a:pPr>
                      <a:r>
                        <a:rPr lang="en-US" sz="2400" b="0" dirty="0" smtClean="0"/>
                        <a:t>2</a:t>
                      </a:r>
                      <a:endParaRPr lang="en-US" sz="2400" b="0" dirty="0">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b="0" dirty="0" smtClean="0"/>
                        <a:t>-91</a:t>
                      </a:r>
                      <a:endParaRPr lang="en-US" sz="2400" b="0" dirty="0">
                        <a:solidFill>
                          <a:srgbClr val="FF000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b="0" dirty="0" smtClean="0"/>
                        <a:t>128</a:t>
                      </a:r>
                      <a:endParaRPr lang="en-US" sz="2400" b="0" dirty="0">
                        <a:solidFill>
                          <a:srgbClr val="FF0000"/>
                        </a:solidFill>
                        <a:latin typeface="Times New Roman" pitchFamily="18" charset="0"/>
                        <a:cs typeface="Times New Roman" pitchFamily="18" charset="0"/>
                      </a:endParaRPr>
                    </a:p>
                  </a:txBody>
                  <a:tcPr marL="45720" marR="45720" anchor="b"/>
                </a:tc>
                <a:tc>
                  <a:txBody>
                    <a:bodyPr/>
                    <a:lstStyle/>
                    <a:p>
                      <a:pPr algn="ctr" fontAlgn="auto">
                        <a:lnSpc>
                          <a:spcPct val="100000"/>
                        </a:lnSpc>
                      </a:pPr>
                      <a:r>
                        <a:rPr lang="en-US" sz="2400" b="0" dirty="0" smtClean="0"/>
                        <a:t>0</a:t>
                      </a:r>
                      <a:endParaRPr lang="en-US" sz="2400" b="0" dirty="0">
                        <a:solidFill>
                          <a:srgbClr val="FF0000"/>
                        </a:solidFill>
                        <a:latin typeface="Times New Roman" pitchFamily="18" charset="0"/>
                        <a:cs typeface="Times New Roman" pitchFamily="18" charset="0"/>
                      </a:endParaRPr>
                    </a:p>
                  </a:txBody>
                  <a:tcPr marL="45720" marR="45720" anchor="b"/>
                </a:tc>
                <a:extLst>
                  <a:ext uri="{0D108BD9-81ED-4DB2-BD59-A6C34878D82A}">
                    <a16:rowId xmlns:a16="http://schemas.microsoft.com/office/drawing/2014/main" val="10008"/>
                  </a:ext>
                </a:extLst>
              </a:tr>
            </a:tbl>
          </a:graphicData>
        </a:graphic>
      </p:graphicFrame>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1" name="流程图: 可选过程 10">
            <a:hlinkClick r:id="rId4"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2" name="流程图: 可选过程 11">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3" name="流程图: 可选过程 12">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4" name="流程图: 可选过程 13">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212227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a:t>
            </a:r>
            <a:r>
              <a:rPr lang="en-US" altLang="zh-CN" dirty="0" smtClean="0"/>
              <a:t>GF(p)</a:t>
            </a:r>
            <a:r>
              <a:rPr lang="zh-CN" altLang="en-US" dirty="0" smtClean="0"/>
              <a:t>中求乘法逆元</a:t>
            </a:r>
            <a:endParaRPr lang="zh-CN" altLang="en-US" dirty="0"/>
          </a:p>
        </p:txBody>
      </p:sp>
      <p:sp>
        <p:nvSpPr>
          <p:cNvPr id="3" name="内容占位符 2"/>
          <p:cNvSpPr>
            <a:spLocks noGrp="1"/>
          </p:cNvSpPr>
          <p:nvPr>
            <p:ph idx="1"/>
          </p:nvPr>
        </p:nvSpPr>
        <p:spPr/>
        <p:txBody>
          <a:bodyPr>
            <a:normAutofit/>
          </a:bodyPr>
          <a:lstStyle/>
          <a:p>
            <a:r>
              <a:rPr lang="zh-CN" altLang="en-US" dirty="0" smtClean="0"/>
              <a:t>求</a:t>
            </a:r>
            <a:r>
              <a:rPr lang="en-US" altLang="zh-CN" dirty="0" smtClean="0"/>
              <a:t>y=b</a:t>
            </a:r>
            <a:r>
              <a:rPr lang="en-US" altLang="zh-CN" baseline="30000" dirty="0" smtClean="0"/>
              <a:t>-1</a:t>
            </a:r>
            <a:r>
              <a:rPr lang="en-US" altLang="zh-CN" dirty="0" smtClean="0"/>
              <a:t> mod p</a:t>
            </a:r>
            <a:r>
              <a:rPr lang="zh-CN" altLang="en-US" dirty="0" smtClean="0"/>
              <a:t>，即求解</a:t>
            </a:r>
            <a:r>
              <a:rPr lang="en-US" altLang="zh-CN" dirty="0" err="1" smtClean="0"/>
              <a:t>px+by</a:t>
            </a:r>
            <a:r>
              <a:rPr lang="en-US" altLang="zh-CN" dirty="0" smtClean="0"/>
              <a:t>=1 mod p</a:t>
            </a:r>
          </a:p>
          <a:p>
            <a:r>
              <a:rPr lang="zh-CN" altLang="en-US" dirty="0" smtClean="0"/>
              <a:t>扩展欧几里德算法：</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78</a:t>
            </a:fld>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304804849"/>
              </p:ext>
            </p:extLst>
          </p:nvPr>
        </p:nvGraphicFramePr>
        <p:xfrm>
          <a:off x="1547664" y="2492896"/>
          <a:ext cx="6096000" cy="2286000"/>
        </p:xfrm>
        <a:graphic>
          <a:graphicData uri="http://schemas.openxmlformats.org/drawingml/2006/table">
            <a:tbl>
              <a:tblPr bandRow="1">
                <a:tableStyleId>{9DCAF9ED-07DC-4A11-8D7F-57B35C25682E}</a:tableStyleId>
              </a:tblPr>
              <a:tblGrid>
                <a:gridCol w="3240360">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2279576">
                  <a:extLst>
                    <a:ext uri="{9D8B030D-6E8A-4147-A177-3AD203B41FA5}">
                      <a16:colId xmlns:a16="http://schemas.microsoft.com/office/drawing/2014/main" val="20002"/>
                    </a:ext>
                  </a:extLst>
                </a:gridCol>
              </a:tblGrid>
              <a:tr h="370840">
                <a:tc>
                  <a:txBody>
                    <a:bodyPr/>
                    <a:lstStyle/>
                    <a:p>
                      <a:pPr algn="ctr"/>
                      <a:r>
                        <a:rPr lang="en-US" altLang="zh-CN" sz="2400" dirty="0" smtClean="0"/>
                        <a:t>by</a:t>
                      </a:r>
                      <a:r>
                        <a:rPr lang="en-US" altLang="zh-CN" sz="2400" baseline="-25000" dirty="0" smtClean="0"/>
                        <a:t>1 </a:t>
                      </a:r>
                      <a:r>
                        <a:rPr lang="en-US" altLang="zh-CN" sz="2400" baseline="0" dirty="0" smtClean="0"/>
                        <a:t>(y</a:t>
                      </a:r>
                      <a:r>
                        <a:rPr lang="en-US" altLang="zh-CN" sz="2400" baseline="-25000" dirty="0" smtClean="0"/>
                        <a:t>1</a:t>
                      </a:r>
                      <a:r>
                        <a:rPr lang="en-US" altLang="zh-CN" sz="2400" baseline="0" dirty="0" smtClean="0"/>
                        <a:t>=0)</a:t>
                      </a:r>
                      <a:endParaRPr lang="zh-CN" altLang="en-US" sz="2400" baseline="0" dirty="0"/>
                    </a:p>
                  </a:txBody>
                  <a:tcPr/>
                </a:tc>
                <a:tc>
                  <a:txBody>
                    <a:bodyPr/>
                    <a:lstStyle/>
                    <a:p>
                      <a:pPr algn="ctr"/>
                      <a:r>
                        <a:rPr lang="en-US" altLang="zh-CN" sz="2400" dirty="0" smtClean="0"/>
                        <a:t>≡</a:t>
                      </a:r>
                      <a:r>
                        <a:rPr lang="en-US" altLang="zh-CN" sz="2400" baseline="-25000" dirty="0" smtClean="0"/>
                        <a:t>p</a:t>
                      </a:r>
                      <a:endParaRPr lang="zh-CN" altLang="en-US" sz="2400" baseline="-25000" dirty="0"/>
                    </a:p>
                  </a:txBody>
                  <a:tcPr/>
                </a:tc>
                <a:tc>
                  <a:txBody>
                    <a:bodyPr/>
                    <a:lstStyle/>
                    <a:p>
                      <a:pPr algn="ctr"/>
                      <a:r>
                        <a:rPr lang="en-US" altLang="zh-CN" sz="2400" dirty="0" smtClean="0"/>
                        <a:t>p</a:t>
                      </a:r>
                      <a:endParaRPr lang="zh-CN" altLang="en-US" sz="2400"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by</a:t>
                      </a:r>
                      <a:r>
                        <a:rPr lang="en-US" altLang="zh-CN" sz="2400" baseline="-25000" dirty="0" smtClean="0"/>
                        <a:t>2 </a:t>
                      </a:r>
                      <a:r>
                        <a:rPr lang="en-US" altLang="zh-CN" sz="2400" baseline="0" dirty="0" smtClean="0"/>
                        <a:t>(y</a:t>
                      </a:r>
                      <a:r>
                        <a:rPr lang="en-US" altLang="zh-CN" sz="2400" baseline="-25000" dirty="0" smtClean="0"/>
                        <a:t>2</a:t>
                      </a:r>
                      <a:r>
                        <a:rPr lang="en-US" altLang="zh-CN" sz="2400" baseline="0" dirty="0" smtClean="0"/>
                        <a:t>=1)</a:t>
                      </a:r>
                      <a:endParaRPr lang="zh-CN" altLang="en-US" sz="2400" baseline="0" dirty="0" smtClean="0"/>
                    </a:p>
                  </a:txBody>
                  <a:tcPr/>
                </a:tc>
                <a:tc>
                  <a:txBody>
                    <a:bodyPr/>
                    <a:lstStyle/>
                    <a:p>
                      <a:pPr algn="ctr"/>
                      <a:r>
                        <a:rPr lang="en-US" altLang="zh-CN" sz="2400" smtClean="0"/>
                        <a:t>≡</a:t>
                      </a:r>
                      <a:r>
                        <a:rPr lang="en-US" altLang="zh-CN" sz="2400" baseline="-25000" smtClean="0"/>
                        <a:t>p</a:t>
                      </a:r>
                      <a:endParaRPr lang="zh-CN" altLang="en-US" sz="2400" baseline="-25000" dirty="0"/>
                    </a:p>
                  </a:txBody>
                  <a:tcPr/>
                </a:tc>
                <a:tc>
                  <a:txBody>
                    <a:bodyPr/>
                    <a:lstStyle/>
                    <a:p>
                      <a:pPr algn="ctr"/>
                      <a:r>
                        <a:rPr lang="en-US" altLang="zh-CN" sz="2400" dirty="0" smtClean="0"/>
                        <a:t>b</a:t>
                      </a:r>
                      <a:endParaRPr lang="zh-CN" altLang="en-US" sz="2400" dirty="0"/>
                    </a:p>
                  </a:txBody>
                  <a:tcPr/>
                </a:tc>
                <a:extLst>
                  <a:ext uri="{0D108BD9-81ED-4DB2-BD59-A6C34878D82A}">
                    <a16:rowId xmlns:a16="http://schemas.microsoft.com/office/drawing/2014/main" val="10001"/>
                  </a:ext>
                </a:extLst>
              </a:tr>
              <a:tr h="370840">
                <a:tc>
                  <a:txBody>
                    <a:bodyPr/>
                    <a:lstStyle/>
                    <a:p>
                      <a:pPr algn="ctr"/>
                      <a:r>
                        <a:rPr lang="en-US" altLang="zh-CN" sz="2400" dirty="0" smtClean="0"/>
                        <a:t>b(y</a:t>
                      </a:r>
                      <a:r>
                        <a:rPr lang="en-US" altLang="zh-CN" sz="2400" baseline="-25000" dirty="0" smtClean="0"/>
                        <a:t>1</a:t>
                      </a:r>
                      <a:r>
                        <a:rPr lang="en-US" altLang="zh-CN" sz="2400" dirty="0" smtClean="0"/>
                        <a:t>-qy</a:t>
                      </a:r>
                      <a:r>
                        <a:rPr lang="en-US" altLang="zh-CN" sz="2400" baseline="-25000" dirty="0" smtClean="0"/>
                        <a:t>2</a:t>
                      </a:r>
                      <a:r>
                        <a:rPr lang="en-US" altLang="zh-CN" sz="2400" baseline="0" dirty="0" smtClean="0"/>
                        <a:t>)</a:t>
                      </a:r>
                      <a:endParaRPr lang="zh-CN" altLang="en-US" sz="2400" baseline="0" dirty="0"/>
                    </a:p>
                  </a:txBody>
                  <a:tcPr/>
                </a:tc>
                <a:tc>
                  <a:txBody>
                    <a:bodyPr/>
                    <a:lstStyle/>
                    <a:p>
                      <a:pPr algn="ctr"/>
                      <a:r>
                        <a:rPr lang="en-US" altLang="zh-CN" sz="2400" smtClean="0"/>
                        <a:t>≡</a:t>
                      </a:r>
                      <a:r>
                        <a:rPr lang="en-US" altLang="zh-CN" sz="2400" baseline="-25000" smtClean="0"/>
                        <a:t>p</a:t>
                      </a:r>
                      <a:endParaRPr lang="zh-CN" altLang="en-US" sz="2400" baseline="-25000" dirty="0"/>
                    </a:p>
                  </a:txBody>
                  <a:tcPr/>
                </a:tc>
                <a:tc>
                  <a:txBody>
                    <a:bodyPr/>
                    <a:lstStyle/>
                    <a:p>
                      <a:pPr algn="ctr"/>
                      <a:r>
                        <a:rPr lang="en-US" altLang="zh-CN" sz="2400" baseline="0" dirty="0" smtClean="0"/>
                        <a:t>p mod b = p-</a:t>
                      </a:r>
                      <a:r>
                        <a:rPr lang="en-US" altLang="zh-CN" sz="2400" baseline="0" dirty="0" err="1" smtClean="0"/>
                        <a:t>bq</a:t>
                      </a:r>
                      <a:endParaRPr lang="zh-CN" altLang="en-US" sz="2400" dirty="0"/>
                    </a:p>
                  </a:txBody>
                  <a:tcPr/>
                </a:tc>
                <a:extLst>
                  <a:ext uri="{0D108BD9-81ED-4DB2-BD59-A6C34878D82A}">
                    <a16:rowId xmlns:a16="http://schemas.microsoft.com/office/drawing/2014/main" val="10002"/>
                  </a:ext>
                </a:extLst>
              </a:tr>
              <a:tr h="370840">
                <a:tc>
                  <a:txBody>
                    <a:bodyPr/>
                    <a:lstStyle/>
                    <a:p>
                      <a:pPr algn="ctr"/>
                      <a:r>
                        <a:rPr lang="en-US" altLang="zh-CN" sz="2400" dirty="0" smtClean="0"/>
                        <a:t>…</a:t>
                      </a:r>
                      <a:endParaRPr lang="zh-CN" altLang="en-US" sz="2400" dirty="0"/>
                    </a:p>
                  </a:txBody>
                  <a:tcPr/>
                </a:tc>
                <a:tc>
                  <a:txBody>
                    <a:bodyPr/>
                    <a:lstStyle/>
                    <a:p>
                      <a:pPr algn="ctr"/>
                      <a:r>
                        <a:rPr lang="en-US" altLang="zh-CN" sz="2400" smtClean="0"/>
                        <a:t>≡</a:t>
                      </a:r>
                      <a:r>
                        <a:rPr lang="en-US" altLang="zh-CN" sz="2400" baseline="-25000" smtClean="0"/>
                        <a:t>p</a:t>
                      </a:r>
                      <a:endParaRPr lang="zh-CN" altLang="en-US" sz="2400" baseline="-25000" dirty="0"/>
                    </a:p>
                  </a:txBody>
                  <a:tcPr/>
                </a:tc>
                <a:tc>
                  <a:txBody>
                    <a:bodyPr/>
                    <a:lstStyle/>
                    <a:p>
                      <a:pPr algn="ctr"/>
                      <a:r>
                        <a:rPr lang="en-US" altLang="zh-CN" sz="2400" dirty="0" smtClean="0"/>
                        <a:t>…</a:t>
                      </a:r>
                      <a:endParaRPr lang="zh-CN" altLang="en-US" sz="2400" dirty="0"/>
                    </a:p>
                  </a:txBody>
                  <a:tcPr/>
                </a:tc>
                <a:extLst>
                  <a:ext uri="{0D108BD9-81ED-4DB2-BD59-A6C34878D82A}">
                    <a16:rowId xmlns:a16="http://schemas.microsoft.com/office/drawing/2014/main" val="10003"/>
                  </a:ext>
                </a:extLst>
              </a:tr>
              <a:tr h="370840">
                <a:tc>
                  <a:txBody>
                    <a:bodyPr/>
                    <a:lstStyle/>
                    <a:p>
                      <a:pPr algn="ctr"/>
                      <a:r>
                        <a:rPr lang="en-US" altLang="zh-CN" sz="2400" dirty="0" smtClean="0">
                          <a:solidFill>
                            <a:srgbClr val="FF0000"/>
                          </a:solidFill>
                        </a:rPr>
                        <a:t>by</a:t>
                      </a:r>
                      <a:endParaRPr lang="zh-CN" altLang="en-US" sz="2400" dirty="0">
                        <a:solidFill>
                          <a:srgbClr val="FF0000"/>
                        </a:solidFill>
                      </a:endParaRPr>
                    </a:p>
                  </a:txBody>
                  <a:tcPr/>
                </a:tc>
                <a:tc>
                  <a:txBody>
                    <a:bodyPr/>
                    <a:lstStyle/>
                    <a:p>
                      <a:pPr algn="ctr"/>
                      <a:r>
                        <a:rPr lang="en-US" altLang="zh-CN" sz="2400" dirty="0" smtClean="0">
                          <a:solidFill>
                            <a:srgbClr val="FF0000"/>
                          </a:solidFill>
                        </a:rPr>
                        <a:t>≡</a:t>
                      </a:r>
                      <a:r>
                        <a:rPr lang="en-US" altLang="zh-CN" sz="2400" baseline="-25000" dirty="0" smtClean="0">
                          <a:solidFill>
                            <a:srgbClr val="FF0000"/>
                          </a:solidFill>
                        </a:rPr>
                        <a:t>p</a:t>
                      </a:r>
                      <a:endParaRPr lang="zh-CN" altLang="en-US" sz="2400" baseline="-25000" dirty="0">
                        <a:solidFill>
                          <a:srgbClr val="FF0000"/>
                        </a:solidFill>
                      </a:endParaRPr>
                    </a:p>
                  </a:txBody>
                  <a:tcPr/>
                </a:tc>
                <a:tc>
                  <a:txBody>
                    <a:bodyPr/>
                    <a:lstStyle/>
                    <a:p>
                      <a:pPr algn="ctr"/>
                      <a:r>
                        <a:rPr lang="en-US" altLang="zh-CN" sz="2400" dirty="0" smtClean="0">
                          <a:solidFill>
                            <a:srgbClr val="FF0000"/>
                          </a:solidFill>
                        </a:rPr>
                        <a:t>1</a:t>
                      </a:r>
                      <a:endParaRPr lang="zh-CN" altLang="en-US" sz="2400" dirty="0">
                        <a:solidFill>
                          <a:srgbClr val="FF0000"/>
                        </a:solidFill>
                      </a:endParaRPr>
                    </a:p>
                  </a:txBody>
                  <a:tcPr/>
                </a:tc>
                <a:extLst>
                  <a:ext uri="{0D108BD9-81ED-4DB2-BD59-A6C34878D82A}">
                    <a16:rowId xmlns:a16="http://schemas.microsoft.com/office/drawing/2014/main" val="10004"/>
                  </a:ext>
                </a:extLst>
              </a:tr>
            </a:tbl>
          </a:graphicData>
        </a:graphic>
      </p:graphicFrame>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181940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FC620DE2-023C-4447-B5E6-85BACFF8C054}" type="slidenum">
              <a:rPr lang="zh-CN" altLang="en-US" smtClean="0"/>
              <a:pPr/>
              <a:t>79</a:t>
            </a:fld>
            <a:endParaRPr lang="zh-CN" altLang="en-US"/>
          </a:p>
        </p:txBody>
      </p:sp>
      <p:sp>
        <p:nvSpPr>
          <p:cNvPr id="3" name="内容占位符 2"/>
          <p:cNvSpPr>
            <a:spLocks noGrp="1"/>
          </p:cNvSpPr>
          <p:nvPr>
            <p:ph idx="4294967295"/>
          </p:nvPr>
        </p:nvSpPr>
        <p:spPr>
          <a:xfrm>
            <a:off x="395536" y="332656"/>
            <a:ext cx="8472487" cy="6000750"/>
          </a:xfrm>
        </p:spPr>
        <p:txBody>
          <a:bodyPr/>
          <a:lstStyle/>
          <a:p>
            <a:r>
              <a:rPr lang="zh-CN" altLang="en-US" dirty="0" smtClean="0"/>
              <a:t>例：求</a:t>
            </a:r>
            <a:r>
              <a:rPr lang="en-US" altLang="zh-CN" dirty="0" smtClean="0"/>
              <a:t>550</a:t>
            </a:r>
            <a:r>
              <a:rPr lang="zh-CN" altLang="en-US" dirty="0" smtClean="0"/>
              <a:t>在</a:t>
            </a:r>
            <a:r>
              <a:rPr lang="en-US" altLang="zh-CN" dirty="0" smtClean="0"/>
              <a:t>GF(1759)</a:t>
            </a:r>
            <a:r>
              <a:rPr lang="zh-CN" altLang="en-US" dirty="0" smtClean="0"/>
              <a:t>里的乘法逆元</a:t>
            </a:r>
            <a:endParaRPr lang="en-US" altLang="zh-CN" dirty="0"/>
          </a:p>
          <a:p>
            <a:endParaRPr lang="en-US" altLang="zh-CN" dirty="0" smtClean="0"/>
          </a:p>
        </p:txBody>
      </p:sp>
      <p:graphicFrame>
        <p:nvGraphicFramePr>
          <p:cNvPr id="6" name="表格 5"/>
          <p:cNvGraphicFramePr>
            <a:graphicFrameLocks noGrp="1"/>
          </p:cNvGraphicFramePr>
          <p:nvPr>
            <p:extLst>
              <p:ext uri="{D42A27DB-BD31-4B8C-83A1-F6EECF244321}">
                <p14:modId xmlns:p14="http://schemas.microsoft.com/office/powerpoint/2010/main" val="215190783"/>
              </p:ext>
            </p:extLst>
          </p:nvPr>
        </p:nvGraphicFramePr>
        <p:xfrm>
          <a:off x="3347864" y="1412776"/>
          <a:ext cx="2612571" cy="3200400"/>
        </p:xfrm>
        <a:graphic>
          <a:graphicData uri="http://schemas.openxmlformats.org/drawingml/2006/table">
            <a:tbl>
              <a:tblPr firstRow="1" bandRow="1">
                <a:tableStyleId>{5DA37D80-6434-44D0-A028-1B22A696006F}</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tblGrid>
              <a:tr h="370840">
                <a:tc>
                  <a:txBody>
                    <a:bodyPr/>
                    <a:lstStyle/>
                    <a:p>
                      <a:pPr algn="ctr"/>
                      <a:r>
                        <a:rPr lang="en-US" altLang="zh-CN" sz="2400" dirty="0" smtClean="0"/>
                        <a:t>q</a:t>
                      </a:r>
                      <a:endParaRPr lang="zh-CN" altLang="en-US" sz="2400" b="1" dirty="0">
                        <a:solidFill>
                          <a:schemeClr val="bg1"/>
                        </a:solidFill>
                        <a:latin typeface="Times New Roman" pitchFamily="18" charset="0"/>
                        <a:cs typeface="Times New Roman" pitchFamily="18" charset="0"/>
                      </a:endParaRPr>
                    </a:p>
                  </a:txBody>
                  <a:tcPr/>
                </a:tc>
                <a:tc>
                  <a:txBody>
                    <a:bodyPr/>
                    <a:lstStyle/>
                    <a:p>
                      <a:pPr algn="ctr"/>
                      <a:r>
                        <a:rPr lang="en-US" altLang="zh-CN" sz="2400" dirty="0" smtClean="0"/>
                        <a:t>y</a:t>
                      </a:r>
                      <a:endParaRPr lang="zh-CN" altLang="en-US" sz="2400" b="1" baseline="-25000" dirty="0">
                        <a:solidFill>
                          <a:schemeClr val="bg1"/>
                        </a:solidFill>
                        <a:latin typeface="Times New Roman" pitchFamily="18" charset="0"/>
                        <a:cs typeface="Times New Roman" pitchFamily="18" charset="0"/>
                      </a:endParaRPr>
                    </a:p>
                  </a:txBody>
                  <a:tcPr/>
                </a:tc>
                <a:tc>
                  <a:txBody>
                    <a:bodyPr/>
                    <a:lstStyle/>
                    <a:p>
                      <a:pPr algn="ctr"/>
                      <a:r>
                        <a:rPr lang="en-US" altLang="zh-CN" sz="2400" dirty="0" smtClean="0"/>
                        <a:t>d</a:t>
                      </a:r>
                      <a:endParaRPr lang="zh-CN" altLang="en-US" sz="2400" b="1" baseline="-25000" dirty="0">
                        <a:solidFill>
                          <a:schemeClr val="bg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sz="2400" b="1" kern="1200" dirty="0" smtClean="0">
                          <a:solidFill>
                            <a:schemeClr val="tx1"/>
                          </a:solidFill>
                          <a:latin typeface="Times New Roman" pitchFamily="18" charset="0"/>
                          <a:ea typeface="+mn-ea"/>
                          <a:cs typeface="Times New Roman" pitchFamily="18" charset="0"/>
                        </a:rPr>
                        <a:t>-</a:t>
                      </a:r>
                      <a:endParaRPr lang="zh-CN" altLang="en-US" sz="2400" b="1" kern="1200" dirty="0">
                        <a:solidFill>
                          <a:schemeClr val="tx1"/>
                        </a:solidFill>
                        <a:latin typeface="Times New Roman" pitchFamily="18" charset="0"/>
                        <a:ea typeface="+mn-ea"/>
                        <a:cs typeface="Times New Roman" pitchFamily="18" charset="0"/>
                      </a:endParaRPr>
                    </a:p>
                  </a:txBody>
                  <a:tcPr/>
                </a:tc>
                <a:tc>
                  <a:txBody>
                    <a:bodyPr/>
                    <a:lstStyle/>
                    <a:p>
                      <a:pPr algn="ctr"/>
                      <a:r>
                        <a:rPr lang="en-US" altLang="zh-CN" sz="2400" dirty="0" smtClean="0"/>
                        <a:t>0</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1759</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marL="0" algn="ctr" defTabSz="914400" rtl="0" eaLnBrk="1" latinLnBrk="0" hangingPunct="1"/>
                      <a:r>
                        <a:rPr lang="en-US" altLang="zh-CN" sz="2400" b="1" kern="1200" dirty="0" smtClean="0">
                          <a:solidFill>
                            <a:schemeClr val="tx1"/>
                          </a:solidFill>
                          <a:latin typeface="Times New Roman" pitchFamily="18" charset="0"/>
                          <a:ea typeface="+mn-ea"/>
                          <a:cs typeface="Times New Roman" pitchFamily="18" charset="0"/>
                        </a:rPr>
                        <a:t>-</a:t>
                      </a:r>
                      <a:endParaRPr lang="zh-CN" altLang="en-US" sz="2400" b="1" kern="1200" dirty="0">
                        <a:solidFill>
                          <a:schemeClr val="tx1"/>
                        </a:solidFill>
                        <a:latin typeface="Times New Roman" pitchFamily="18" charset="0"/>
                        <a:ea typeface="+mn-ea"/>
                        <a:cs typeface="Times New Roman" pitchFamily="18" charset="0"/>
                      </a:endParaRPr>
                    </a:p>
                  </a:txBody>
                  <a:tcPr/>
                </a:tc>
                <a:tc>
                  <a:txBody>
                    <a:bodyPr/>
                    <a:lstStyle/>
                    <a:p>
                      <a:pPr algn="ctr"/>
                      <a:r>
                        <a:rPr lang="en-US" altLang="zh-CN" sz="2400" dirty="0" smtClean="0"/>
                        <a:t>1</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550</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altLang="zh-CN" sz="2400" dirty="0" smtClean="0"/>
                        <a:t>3</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-3</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109</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en-US" altLang="zh-CN" sz="2400" dirty="0" smtClean="0"/>
                        <a:t>5</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16</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5</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en-US" altLang="zh-CN" sz="2400" dirty="0" smtClean="0"/>
                        <a:t>21</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-339</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t>4</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r>
                        <a:rPr lang="en-US" altLang="zh-CN" sz="2400" dirty="0" smtClean="0"/>
                        <a:t>1</a:t>
                      </a:r>
                      <a:endParaRPr lang="zh-CN" altLang="en-US" sz="2400" b="1" dirty="0">
                        <a:solidFill>
                          <a:srgbClr val="0000FF"/>
                        </a:solidFill>
                        <a:latin typeface="Times New Roman" pitchFamily="18" charset="0"/>
                        <a:cs typeface="Times New Roman" pitchFamily="18" charset="0"/>
                      </a:endParaRPr>
                    </a:p>
                  </a:txBody>
                  <a:tcPr/>
                </a:tc>
                <a:tc>
                  <a:txBody>
                    <a:bodyPr/>
                    <a:lstStyle/>
                    <a:p>
                      <a:pPr algn="ctr"/>
                      <a:r>
                        <a:rPr lang="en-US" altLang="zh-CN" sz="2400" dirty="0" smtClean="0">
                          <a:solidFill>
                            <a:srgbClr val="FF0000"/>
                          </a:solidFill>
                        </a:rPr>
                        <a:t>355</a:t>
                      </a:r>
                      <a:endParaRPr lang="zh-CN" altLang="en-US" sz="2400" b="1" dirty="0">
                        <a:solidFill>
                          <a:srgbClr val="FF0000"/>
                        </a:solidFill>
                        <a:latin typeface="Times New Roman" pitchFamily="18" charset="0"/>
                        <a:cs typeface="Times New Roman" pitchFamily="18" charset="0"/>
                      </a:endParaRPr>
                    </a:p>
                  </a:txBody>
                  <a:tcPr/>
                </a:tc>
                <a:tc>
                  <a:txBody>
                    <a:bodyPr/>
                    <a:lstStyle/>
                    <a:p>
                      <a:pPr algn="ctr"/>
                      <a:r>
                        <a:rPr lang="en-US" altLang="zh-CN" sz="2400" dirty="0" smtClean="0"/>
                        <a:t>1</a:t>
                      </a:r>
                      <a:endParaRPr lang="zh-CN" altLang="en-US" sz="2400" b="1" dirty="0">
                        <a:solidFill>
                          <a:srgbClr val="0000FF"/>
                        </a:solidFill>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
        <p:nvSpPr>
          <p:cNvPr id="5" name="流程图: 可选过程 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9" name="流程图: 可选过程 8">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0" name="流程图: 可选过程 9">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613009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6"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804" y="692696"/>
            <a:ext cx="402465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a:xfrm>
            <a:off x="8714283" y="6552098"/>
            <a:ext cx="514350" cy="244475"/>
          </a:xfrm>
        </p:spPr>
        <p:txBody>
          <a:bodyPr/>
          <a:lstStyle/>
          <a:p>
            <a:fld id="{FC620DE2-023C-4447-B5E6-85BACFF8C054}" type="slidenum">
              <a:rPr lang="zh-CN" altLang="en-US" smtClean="0"/>
              <a:pPr/>
              <a:t>8</a:t>
            </a:fld>
            <a:endParaRPr lang="zh-CN" altLang="en-US"/>
          </a:p>
        </p:txBody>
      </p:sp>
      <p:sp>
        <p:nvSpPr>
          <p:cNvPr id="3" name="内容占位符 2"/>
          <p:cNvSpPr>
            <a:spLocks noGrp="1"/>
          </p:cNvSpPr>
          <p:nvPr>
            <p:ph idx="4294967295"/>
          </p:nvPr>
        </p:nvSpPr>
        <p:spPr>
          <a:xfrm>
            <a:off x="323528" y="280300"/>
            <a:ext cx="3863850" cy="6000750"/>
          </a:xfrm>
        </p:spPr>
        <p:txBody>
          <a:bodyPr/>
          <a:lstStyle/>
          <a:p>
            <a:pPr marL="268288" indent="-268288"/>
            <a:r>
              <a:rPr lang="en-US" altLang="zh-CN" dirty="0" err="1" smtClean="0"/>
              <a:t>Feistel</a:t>
            </a:r>
            <a:r>
              <a:rPr lang="zh-CN" altLang="en-US" dirty="0" smtClean="0"/>
              <a:t>加解密</a:t>
            </a:r>
            <a:endParaRPr lang="en-US" altLang="zh-CN" dirty="0" smtClean="0"/>
          </a:p>
          <a:p>
            <a:pPr lvl="1"/>
            <a:r>
              <a:rPr lang="zh-CN" altLang="en-US" dirty="0" smtClean="0"/>
              <a:t>考虑第</a:t>
            </a:r>
            <a:r>
              <a:rPr lang="en-US" altLang="zh-CN" dirty="0" err="1" smtClean="0"/>
              <a:t>i</a:t>
            </a:r>
            <a:r>
              <a:rPr lang="zh-CN" altLang="en-US" dirty="0" smtClean="0"/>
              <a:t>轮</a:t>
            </a:r>
            <a:endParaRPr lang="en-US" altLang="zh-CN" dirty="0" smtClean="0"/>
          </a:p>
          <a:p>
            <a:pPr lvl="1"/>
            <a:r>
              <a:rPr lang="zh-CN" altLang="en-US" dirty="0" smtClean="0"/>
              <a:t>加密：</a:t>
            </a:r>
            <a:endParaRPr lang="en-US" altLang="zh-CN" dirty="0" smtClean="0"/>
          </a:p>
          <a:p>
            <a:pPr lvl="1"/>
            <a:endParaRPr lang="en-US" altLang="zh-CN" dirty="0" smtClean="0"/>
          </a:p>
          <a:p>
            <a:pPr lvl="1"/>
            <a:endParaRPr lang="en-US" altLang="zh-CN" dirty="0" smtClean="0"/>
          </a:p>
          <a:p>
            <a:pPr lvl="1"/>
            <a:r>
              <a:rPr lang="zh-CN" altLang="en-US" dirty="0" smtClean="0"/>
              <a:t>解密：</a:t>
            </a:r>
          </a:p>
        </p:txBody>
      </p:sp>
      <p:graphicFrame>
        <p:nvGraphicFramePr>
          <p:cNvPr id="185346" name="Object 2"/>
          <p:cNvGraphicFramePr>
            <a:graphicFrameLocks noChangeAspect="1"/>
          </p:cNvGraphicFramePr>
          <p:nvPr>
            <p:extLst>
              <p:ext uri="{D42A27DB-BD31-4B8C-83A1-F6EECF244321}">
                <p14:modId xmlns:p14="http://schemas.microsoft.com/office/powerpoint/2010/main" val="2558086140"/>
              </p:ext>
            </p:extLst>
          </p:nvPr>
        </p:nvGraphicFramePr>
        <p:xfrm>
          <a:off x="755576" y="1707078"/>
          <a:ext cx="2751107" cy="785818"/>
        </p:xfrm>
        <a:graphic>
          <a:graphicData uri="http://schemas.openxmlformats.org/presentationml/2006/ole">
            <mc:AlternateContent xmlns:mc="http://schemas.openxmlformats.org/markup-compatibility/2006">
              <mc:Choice xmlns:v="urn:schemas-microsoft-com:vml" Requires="v">
                <p:oleObj spid="_x0000_s1691" name="Equation" r:id="rId4" imgW="1688760" imgH="482400" progId="Equation.DSMT4">
                  <p:embed/>
                </p:oleObj>
              </mc:Choice>
              <mc:Fallback>
                <p:oleObj name="Equation" r:id="rId4" imgW="168876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707078"/>
                        <a:ext cx="2751107"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7" name="Object 2"/>
          <p:cNvGraphicFramePr>
            <a:graphicFrameLocks noChangeAspect="1"/>
          </p:cNvGraphicFramePr>
          <p:nvPr>
            <p:extLst>
              <p:ext uri="{D42A27DB-BD31-4B8C-83A1-F6EECF244321}">
                <p14:modId xmlns:p14="http://schemas.microsoft.com/office/powerpoint/2010/main" val="423476602"/>
              </p:ext>
            </p:extLst>
          </p:nvPr>
        </p:nvGraphicFramePr>
        <p:xfrm>
          <a:off x="791146" y="4296370"/>
          <a:ext cx="3852862" cy="2012950"/>
        </p:xfrm>
        <a:graphic>
          <a:graphicData uri="http://schemas.openxmlformats.org/presentationml/2006/ole">
            <mc:AlternateContent xmlns:mc="http://schemas.openxmlformats.org/markup-compatibility/2006">
              <mc:Choice xmlns:v="urn:schemas-microsoft-com:vml" Requires="v">
                <p:oleObj spid="_x0000_s1692" name="Equation" r:id="rId6" imgW="2336760" imgH="1218960" progId="Equation.DSMT4">
                  <p:embed/>
                </p:oleObj>
              </mc:Choice>
              <mc:Fallback>
                <p:oleObj name="Equation" r:id="rId6" imgW="2336760" imgH="1218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146" y="4296370"/>
                        <a:ext cx="3852862"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4"/>
          <p:cNvGraphicFramePr>
            <a:graphicFrameLocks noChangeAspect="1"/>
          </p:cNvGraphicFramePr>
          <p:nvPr>
            <p:extLst>
              <p:ext uri="{D42A27DB-BD31-4B8C-83A1-F6EECF244321}">
                <p14:modId xmlns:p14="http://schemas.microsoft.com/office/powerpoint/2010/main" val="677566741"/>
              </p:ext>
            </p:extLst>
          </p:nvPr>
        </p:nvGraphicFramePr>
        <p:xfrm>
          <a:off x="790576" y="2951734"/>
          <a:ext cx="1384300" cy="803275"/>
        </p:xfrm>
        <a:graphic>
          <a:graphicData uri="http://schemas.openxmlformats.org/presentationml/2006/ole">
            <mc:AlternateContent xmlns:mc="http://schemas.openxmlformats.org/markup-compatibility/2006">
              <mc:Choice xmlns:v="urn:schemas-microsoft-com:vml" Requires="v">
                <p:oleObj spid="_x0000_s1693" name="Equation" r:id="rId8" imgW="787320" imgH="457200" progId="Equation.DSMT4">
                  <p:embed/>
                </p:oleObj>
              </mc:Choice>
              <mc:Fallback>
                <p:oleObj name="Equation" r:id="rId8" imgW="787320" imgH="457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6" y="2951734"/>
                        <a:ext cx="1384300"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1812881778"/>
              </p:ext>
            </p:extLst>
          </p:nvPr>
        </p:nvGraphicFramePr>
        <p:xfrm>
          <a:off x="806342" y="3808991"/>
          <a:ext cx="3000396" cy="370476"/>
        </p:xfrm>
        <a:graphic>
          <a:graphicData uri="http://schemas.openxmlformats.org/presentationml/2006/ole">
            <mc:AlternateContent xmlns:mc="http://schemas.openxmlformats.org/markup-compatibility/2006">
              <mc:Choice xmlns:v="urn:schemas-microsoft-com:vml" Requires="v">
                <p:oleObj spid="_x0000_s1694" name="Equation" r:id="rId10" imgW="1854000" imgH="228600" progId="Equation.DSMT4">
                  <p:embed/>
                </p:oleObj>
              </mc:Choice>
              <mc:Fallback>
                <p:oleObj name="Equation" r:id="rId10" imgW="18540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342" y="3808991"/>
                        <a:ext cx="3000396" cy="370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任意多边形 14"/>
          <p:cNvSpPr/>
          <p:nvPr/>
        </p:nvSpPr>
        <p:spPr>
          <a:xfrm flipV="1">
            <a:off x="6348329" y="3941405"/>
            <a:ext cx="394138" cy="71438"/>
          </a:xfrm>
          <a:custGeom>
            <a:avLst/>
            <a:gdLst>
              <a:gd name="connsiteX0" fmla="*/ 0 w 394138"/>
              <a:gd name="connsiteY0" fmla="*/ 46105 h 46105"/>
              <a:gd name="connsiteX1" fmla="*/ 78828 w 394138"/>
              <a:gd name="connsiteY1" fmla="*/ 30340 h 46105"/>
              <a:gd name="connsiteX2" fmla="*/ 141890 w 394138"/>
              <a:gd name="connsiteY2" fmla="*/ 14574 h 46105"/>
              <a:gd name="connsiteX3" fmla="*/ 394138 w 394138"/>
              <a:gd name="connsiteY3" fmla="*/ 46105 h 46105"/>
            </a:gdLst>
            <a:ahLst/>
            <a:cxnLst>
              <a:cxn ang="0">
                <a:pos x="connsiteX0" y="connsiteY0"/>
              </a:cxn>
              <a:cxn ang="0">
                <a:pos x="connsiteX1" y="connsiteY1"/>
              </a:cxn>
              <a:cxn ang="0">
                <a:pos x="connsiteX2" y="connsiteY2"/>
              </a:cxn>
              <a:cxn ang="0">
                <a:pos x="connsiteX3" y="connsiteY3"/>
              </a:cxn>
            </a:cxnLst>
            <a:rect l="l" t="t" r="r" b="b"/>
            <a:pathLst>
              <a:path w="394138" h="46105">
                <a:moveTo>
                  <a:pt x="0" y="46105"/>
                </a:moveTo>
                <a:cubicBezTo>
                  <a:pt x="26276" y="40850"/>
                  <a:pt x="52670" y="36153"/>
                  <a:pt x="78828" y="30340"/>
                </a:cubicBezTo>
                <a:cubicBezTo>
                  <a:pt x="99980" y="25640"/>
                  <a:pt x="120222" y="14574"/>
                  <a:pt x="141890" y="14574"/>
                </a:cubicBezTo>
                <a:cubicBezTo>
                  <a:pt x="341120" y="14574"/>
                  <a:pt x="301924" y="0"/>
                  <a:pt x="394138" y="46105"/>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16"/>
          <p:cNvSpPr/>
          <p:nvPr/>
        </p:nvSpPr>
        <p:spPr>
          <a:xfrm>
            <a:off x="5011844" y="3933056"/>
            <a:ext cx="3168352" cy="216024"/>
          </a:xfrm>
          <a:custGeom>
            <a:avLst/>
            <a:gdLst>
              <a:gd name="connsiteX0" fmla="*/ 0 w 3610303"/>
              <a:gd name="connsiteY0" fmla="*/ 50199 h 349744"/>
              <a:gd name="connsiteX1" fmla="*/ 47296 w 3610303"/>
              <a:gd name="connsiteY1" fmla="*/ 97496 h 349744"/>
              <a:gd name="connsiteX2" fmla="*/ 94593 w 3610303"/>
              <a:gd name="connsiteY2" fmla="*/ 113261 h 349744"/>
              <a:gd name="connsiteX3" fmla="*/ 220717 w 3610303"/>
              <a:gd name="connsiteY3" fmla="*/ 144792 h 349744"/>
              <a:gd name="connsiteX4" fmla="*/ 268014 w 3610303"/>
              <a:gd name="connsiteY4" fmla="*/ 176323 h 349744"/>
              <a:gd name="connsiteX5" fmla="*/ 425669 w 3610303"/>
              <a:gd name="connsiteY5" fmla="*/ 207854 h 349744"/>
              <a:gd name="connsiteX6" fmla="*/ 567558 w 3610303"/>
              <a:gd name="connsiteY6" fmla="*/ 223620 h 349744"/>
              <a:gd name="connsiteX7" fmla="*/ 646386 w 3610303"/>
              <a:gd name="connsiteY7" fmla="*/ 239385 h 349744"/>
              <a:gd name="connsiteX8" fmla="*/ 1072055 w 3610303"/>
              <a:gd name="connsiteY8" fmla="*/ 270916 h 349744"/>
              <a:gd name="connsiteX9" fmla="*/ 1182414 w 3610303"/>
              <a:gd name="connsiteY9" fmla="*/ 302447 h 349744"/>
              <a:gd name="connsiteX10" fmla="*/ 1355834 w 3610303"/>
              <a:gd name="connsiteY10" fmla="*/ 318213 h 349744"/>
              <a:gd name="connsiteX11" fmla="*/ 1497724 w 3610303"/>
              <a:gd name="connsiteY11" fmla="*/ 349744 h 349744"/>
              <a:gd name="connsiteX12" fmla="*/ 2017986 w 3610303"/>
              <a:gd name="connsiteY12" fmla="*/ 333978 h 349744"/>
              <a:gd name="connsiteX13" fmla="*/ 2081048 w 3610303"/>
              <a:gd name="connsiteY13" fmla="*/ 318213 h 349744"/>
              <a:gd name="connsiteX14" fmla="*/ 2238703 w 3610303"/>
              <a:gd name="connsiteY14" fmla="*/ 302447 h 349744"/>
              <a:gd name="connsiteX15" fmla="*/ 2333296 w 3610303"/>
              <a:gd name="connsiteY15" fmla="*/ 270916 h 349744"/>
              <a:gd name="connsiteX16" fmla="*/ 2443655 w 3610303"/>
              <a:gd name="connsiteY16" fmla="*/ 239385 h 349744"/>
              <a:gd name="connsiteX17" fmla="*/ 2554014 w 3610303"/>
              <a:gd name="connsiteY17" fmla="*/ 223620 h 349744"/>
              <a:gd name="connsiteX18" fmla="*/ 2617076 w 3610303"/>
              <a:gd name="connsiteY18" fmla="*/ 207854 h 349744"/>
              <a:gd name="connsiteX19" fmla="*/ 2727434 w 3610303"/>
              <a:gd name="connsiteY19" fmla="*/ 192089 h 349744"/>
              <a:gd name="connsiteX20" fmla="*/ 2790496 w 3610303"/>
              <a:gd name="connsiteY20" fmla="*/ 176323 h 349744"/>
              <a:gd name="connsiteX21" fmla="*/ 2885089 w 3610303"/>
              <a:gd name="connsiteY21" fmla="*/ 160558 h 349744"/>
              <a:gd name="connsiteX22" fmla="*/ 2932386 w 3610303"/>
              <a:gd name="connsiteY22" fmla="*/ 144792 h 349744"/>
              <a:gd name="connsiteX23" fmla="*/ 2979683 w 3610303"/>
              <a:gd name="connsiteY23" fmla="*/ 113261 h 349744"/>
              <a:gd name="connsiteX24" fmla="*/ 3279227 w 3610303"/>
              <a:gd name="connsiteY24" fmla="*/ 81730 h 349744"/>
              <a:gd name="connsiteX25" fmla="*/ 3421117 w 3610303"/>
              <a:gd name="connsiteY25" fmla="*/ 34433 h 349744"/>
              <a:gd name="connsiteX26" fmla="*/ 3531476 w 3610303"/>
              <a:gd name="connsiteY26" fmla="*/ 2902 h 349744"/>
              <a:gd name="connsiteX27" fmla="*/ 3610303 w 3610303"/>
              <a:gd name="connsiteY27" fmla="*/ 2902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0303" h="349744">
                <a:moveTo>
                  <a:pt x="0" y="50199"/>
                </a:moveTo>
                <a:cubicBezTo>
                  <a:pt x="15765" y="65965"/>
                  <a:pt x="28745" y="85129"/>
                  <a:pt x="47296" y="97496"/>
                </a:cubicBezTo>
                <a:cubicBezTo>
                  <a:pt x="61123" y="106714"/>
                  <a:pt x="78471" y="109230"/>
                  <a:pt x="94593" y="113261"/>
                </a:cubicBezTo>
                <a:lnTo>
                  <a:pt x="220717" y="144792"/>
                </a:lnTo>
                <a:cubicBezTo>
                  <a:pt x="236483" y="155302"/>
                  <a:pt x="251067" y="167849"/>
                  <a:pt x="268014" y="176323"/>
                </a:cubicBezTo>
                <a:cubicBezTo>
                  <a:pt x="311177" y="197905"/>
                  <a:pt x="386928" y="203011"/>
                  <a:pt x="425669" y="207854"/>
                </a:cubicBezTo>
                <a:cubicBezTo>
                  <a:pt x="472889" y="213756"/>
                  <a:pt x="520449" y="216890"/>
                  <a:pt x="567558" y="223620"/>
                </a:cubicBezTo>
                <a:cubicBezTo>
                  <a:pt x="594085" y="227410"/>
                  <a:pt x="619707" y="236884"/>
                  <a:pt x="646386" y="239385"/>
                </a:cubicBezTo>
                <a:cubicBezTo>
                  <a:pt x="788043" y="252665"/>
                  <a:pt x="930165" y="260406"/>
                  <a:pt x="1072055" y="270916"/>
                </a:cubicBezTo>
                <a:cubicBezTo>
                  <a:pt x="1104487" y="281727"/>
                  <a:pt x="1149412" y="298047"/>
                  <a:pt x="1182414" y="302447"/>
                </a:cubicBezTo>
                <a:cubicBezTo>
                  <a:pt x="1239950" y="310118"/>
                  <a:pt x="1298027" y="312958"/>
                  <a:pt x="1355834" y="318213"/>
                </a:cubicBezTo>
                <a:cubicBezTo>
                  <a:pt x="1380152" y="324292"/>
                  <a:pt x="1477714" y="349744"/>
                  <a:pt x="1497724" y="349744"/>
                </a:cubicBezTo>
                <a:cubicBezTo>
                  <a:pt x="1671224" y="349744"/>
                  <a:pt x="1844565" y="339233"/>
                  <a:pt x="2017986" y="333978"/>
                </a:cubicBezTo>
                <a:cubicBezTo>
                  <a:pt x="2039007" y="328723"/>
                  <a:pt x="2059598" y="321277"/>
                  <a:pt x="2081048" y="318213"/>
                </a:cubicBezTo>
                <a:cubicBezTo>
                  <a:pt x="2133331" y="310744"/>
                  <a:pt x="2186794" y="312180"/>
                  <a:pt x="2238703" y="302447"/>
                </a:cubicBezTo>
                <a:cubicBezTo>
                  <a:pt x="2271370" y="296322"/>
                  <a:pt x="2301765" y="281426"/>
                  <a:pt x="2333296" y="270916"/>
                </a:cubicBezTo>
                <a:cubicBezTo>
                  <a:pt x="2373811" y="257411"/>
                  <a:pt x="2400115" y="247301"/>
                  <a:pt x="2443655" y="239385"/>
                </a:cubicBezTo>
                <a:cubicBezTo>
                  <a:pt x="2480215" y="232738"/>
                  <a:pt x="2517454" y="230267"/>
                  <a:pt x="2554014" y="223620"/>
                </a:cubicBezTo>
                <a:cubicBezTo>
                  <a:pt x="2575332" y="219744"/>
                  <a:pt x="2595758" y="211730"/>
                  <a:pt x="2617076" y="207854"/>
                </a:cubicBezTo>
                <a:cubicBezTo>
                  <a:pt x="2653636" y="201207"/>
                  <a:pt x="2690874" y="198736"/>
                  <a:pt x="2727434" y="192089"/>
                </a:cubicBezTo>
                <a:cubicBezTo>
                  <a:pt x="2748752" y="188213"/>
                  <a:pt x="2769249" y="180572"/>
                  <a:pt x="2790496" y="176323"/>
                </a:cubicBezTo>
                <a:cubicBezTo>
                  <a:pt x="2821841" y="170054"/>
                  <a:pt x="2853558" y="165813"/>
                  <a:pt x="2885089" y="160558"/>
                </a:cubicBezTo>
                <a:cubicBezTo>
                  <a:pt x="2900855" y="155303"/>
                  <a:pt x="2917522" y="152224"/>
                  <a:pt x="2932386" y="144792"/>
                </a:cubicBezTo>
                <a:cubicBezTo>
                  <a:pt x="2949334" y="136318"/>
                  <a:pt x="2961534" y="118706"/>
                  <a:pt x="2979683" y="113261"/>
                </a:cubicBezTo>
                <a:cubicBezTo>
                  <a:pt x="3027207" y="99004"/>
                  <a:pt x="3266693" y="82775"/>
                  <a:pt x="3279227" y="81730"/>
                </a:cubicBezTo>
                <a:lnTo>
                  <a:pt x="3421117" y="34433"/>
                </a:lnTo>
                <a:cubicBezTo>
                  <a:pt x="3451007" y="24470"/>
                  <a:pt x="3501789" y="6201"/>
                  <a:pt x="3531476" y="2902"/>
                </a:cubicBezTo>
                <a:cubicBezTo>
                  <a:pt x="3557591" y="0"/>
                  <a:pt x="3584027" y="2902"/>
                  <a:pt x="3610303" y="2902"/>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17"/>
          <p:cNvSpPr/>
          <p:nvPr/>
        </p:nvSpPr>
        <p:spPr>
          <a:xfrm>
            <a:off x="6307988" y="2644322"/>
            <a:ext cx="349024" cy="71438"/>
          </a:xfrm>
          <a:custGeom>
            <a:avLst/>
            <a:gdLst>
              <a:gd name="connsiteX0" fmla="*/ 0 w 394138"/>
              <a:gd name="connsiteY0" fmla="*/ 46105 h 46105"/>
              <a:gd name="connsiteX1" fmla="*/ 78828 w 394138"/>
              <a:gd name="connsiteY1" fmla="*/ 30340 h 46105"/>
              <a:gd name="connsiteX2" fmla="*/ 141890 w 394138"/>
              <a:gd name="connsiteY2" fmla="*/ 14574 h 46105"/>
              <a:gd name="connsiteX3" fmla="*/ 394138 w 394138"/>
              <a:gd name="connsiteY3" fmla="*/ 46105 h 46105"/>
            </a:gdLst>
            <a:ahLst/>
            <a:cxnLst>
              <a:cxn ang="0">
                <a:pos x="connsiteX0" y="connsiteY0"/>
              </a:cxn>
              <a:cxn ang="0">
                <a:pos x="connsiteX1" y="connsiteY1"/>
              </a:cxn>
              <a:cxn ang="0">
                <a:pos x="connsiteX2" y="connsiteY2"/>
              </a:cxn>
              <a:cxn ang="0">
                <a:pos x="connsiteX3" y="connsiteY3"/>
              </a:cxn>
            </a:cxnLst>
            <a:rect l="l" t="t" r="r" b="b"/>
            <a:pathLst>
              <a:path w="394138" h="46105">
                <a:moveTo>
                  <a:pt x="0" y="46105"/>
                </a:moveTo>
                <a:cubicBezTo>
                  <a:pt x="26276" y="40850"/>
                  <a:pt x="52670" y="36153"/>
                  <a:pt x="78828" y="30340"/>
                </a:cubicBezTo>
                <a:cubicBezTo>
                  <a:pt x="99980" y="25640"/>
                  <a:pt x="120222" y="14574"/>
                  <a:pt x="141890" y="14574"/>
                </a:cubicBezTo>
                <a:cubicBezTo>
                  <a:pt x="341120" y="14574"/>
                  <a:pt x="301924" y="0"/>
                  <a:pt x="394138" y="46105"/>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任意多边形 21"/>
          <p:cNvSpPr/>
          <p:nvPr/>
        </p:nvSpPr>
        <p:spPr>
          <a:xfrm flipV="1">
            <a:off x="4911929" y="2505506"/>
            <a:ext cx="3268268" cy="174535"/>
          </a:xfrm>
          <a:custGeom>
            <a:avLst/>
            <a:gdLst>
              <a:gd name="connsiteX0" fmla="*/ 0 w 3610303"/>
              <a:gd name="connsiteY0" fmla="*/ 50199 h 349744"/>
              <a:gd name="connsiteX1" fmla="*/ 47296 w 3610303"/>
              <a:gd name="connsiteY1" fmla="*/ 97496 h 349744"/>
              <a:gd name="connsiteX2" fmla="*/ 94593 w 3610303"/>
              <a:gd name="connsiteY2" fmla="*/ 113261 h 349744"/>
              <a:gd name="connsiteX3" fmla="*/ 220717 w 3610303"/>
              <a:gd name="connsiteY3" fmla="*/ 144792 h 349744"/>
              <a:gd name="connsiteX4" fmla="*/ 268014 w 3610303"/>
              <a:gd name="connsiteY4" fmla="*/ 176323 h 349744"/>
              <a:gd name="connsiteX5" fmla="*/ 425669 w 3610303"/>
              <a:gd name="connsiteY5" fmla="*/ 207854 h 349744"/>
              <a:gd name="connsiteX6" fmla="*/ 567558 w 3610303"/>
              <a:gd name="connsiteY6" fmla="*/ 223620 h 349744"/>
              <a:gd name="connsiteX7" fmla="*/ 646386 w 3610303"/>
              <a:gd name="connsiteY7" fmla="*/ 239385 h 349744"/>
              <a:gd name="connsiteX8" fmla="*/ 1072055 w 3610303"/>
              <a:gd name="connsiteY8" fmla="*/ 270916 h 349744"/>
              <a:gd name="connsiteX9" fmla="*/ 1182414 w 3610303"/>
              <a:gd name="connsiteY9" fmla="*/ 302447 h 349744"/>
              <a:gd name="connsiteX10" fmla="*/ 1355834 w 3610303"/>
              <a:gd name="connsiteY10" fmla="*/ 318213 h 349744"/>
              <a:gd name="connsiteX11" fmla="*/ 1497724 w 3610303"/>
              <a:gd name="connsiteY11" fmla="*/ 349744 h 349744"/>
              <a:gd name="connsiteX12" fmla="*/ 2017986 w 3610303"/>
              <a:gd name="connsiteY12" fmla="*/ 333978 h 349744"/>
              <a:gd name="connsiteX13" fmla="*/ 2081048 w 3610303"/>
              <a:gd name="connsiteY13" fmla="*/ 318213 h 349744"/>
              <a:gd name="connsiteX14" fmla="*/ 2238703 w 3610303"/>
              <a:gd name="connsiteY14" fmla="*/ 302447 h 349744"/>
              <a:gd name="connsiteX15" fmla="*/ 2333296 w 3610303"/>
              <a:gd name="connsiteY15" fmla="*/ 270916 h 349744"/>
              <a:gd name="connsiteX16" fmla="*/ 2443655 w 3610303"/>
              <a:gd name="connsiteY16" fmla="*/ 239385 h 349744"/>
              <a:gd name="connsiteX17" fmla="*/ 2554014 w 3610303"/>
              <a:gd name="connsiteY17" fmla="*/ 223620 h 349744"/>
              <a:gd name="connsiteX18" fmla="*/ 2617076 w 3610303"/>
              <a:gd name="connsiteY18" fmla="*/ 207854 h 349744"/>
              <a:gd name="connsiteX19" fmla="*/ 2727434 w 3610303"/>
              <a:gd name="connsiteY19" fmla="*/ 192089 h 349744"/>
              <a:gd name="connsiteX20" fmla="*/ 2790496 w 3610303"/>
              <a:gd name="connsiteY20" fmla="*/ 176323 h 349744"/>
              <a:gd name="connsiteX21" fmla="*/ 2885089 w 3610303"/>
              <a:gd name="connsiteY21" fmla="*/ 160558 h 349744"/>
              <a:gd name="connsiteX22" fmla="*/ 2932386 w 3610303"/>
              <a:gd name="connsiteY22" fmla="*/ 144792 h 349744"/>
              <a:gd name="connsiteX23" fmla="*/ 2979683 w 3610303"/>
              <a:gd name="connsiteY23" fmla="*/ 113261 h 349744"/>
              <a:gd name="connsiteX24" fmla="*/ 3279227 w 3610303"/>
              <a:gd name="connsiteY24" fmla="*/ 81730 h 349744"/>
              <a:gd name="connsiteX25" fmla="*/ 3421117 w 3610303"/>
              <a:gd name="connsiteY25" fmla="*/ 34433 h 349744"/>
              <a:gd name="connsiteX26" fmla="*/ 3531476 w 3610303"/>
              <a:gd name="connsiteY26" fmla="*/ 2902 h 349744"/>
              <a:gd name="connsiteX27" fmla="*/ 3610303 w 3610303"/>
              <a:gd name="connsiteY27" fmla="*/ 2902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0303" h="349744">
                <a:moveTo>
                  <a:pt x="0" y="50199"/>
                </a:moveTo>
                <a:cubicBezTo>
                  <a:pt x="15765" y="65965"/>
                  <a:pt x="28745" y="85129"/>
                  <a:pt x="47296" y="97496"/>
                </a:cubicBezTo>
                <a:cubicBezTo>
                  <a:pt x="61123" y="106714"/>
                  <a:pt x="78471" y="109230"/>
                  <a:pt x="94593" y="113261"/>
                </a:cubicBezTo>
                <a:lnTo>
                  <a:pt x="220717" y="144792"/>
                </a:lnTo>
                <a:cubicBezTo>
                  <a:pt x="236483" y="155302"/>
                  <a:pt x="251067" y="167849"/>
                  <a:pt x="268014" y="176323"/>
                </a:cubicBezTo>
                <a:cubicBezTo>
                  <a:pt x="311177" y="197905"/>
                  <a:pt x="386928" y="203011"/>
                  <a:pt x="425669" y="207854"/>
                </a:cubicBezTo>
                <a:cubicBezTo>
                  <a:pt x="472889" y="213756"/>
                  <a:pt x="520449" y="216890"/>
                  <a:pt x="567558" y="223620"/>
                </a:cubicBezTo>
                <a:cubicBezTo>
                  <a:pt x="594085" y="227410"/>
                  <a:pt x="619707" y="236884"/>
                  <a:pt x="646386" y="239385"/>
                </a:cubicBezTo>
                <a:cubicBezTo>
                  <a:pt x="788043" y="252665"/>
                  <a:pt x="930165" y="260406"/>
                  <a:pt x="1072055" y="270916"/>
                </a:cubicBezTo>
                <a:cubicBezTo>
                  <a:pt x="1104487" y="281727"/>
                  <a:pt x="1149412" y="298047"/>
                  <a:pt x="1182414" y="302447"/>
                </a:cubicBezTo>
                <a:cubicBezTo>
                  <a:pt x="1239950" y="310118"/>
                  <a:pt x="1298027" y="312958"/>
                  <a:pt x="1355834" y="318213"/>
                </a:cubicBezTo>
                <a:cubicBezTo>
                  <a:pt x="1380152" y="324292"/>
                  <a:pt x="1477714" y="349744"/>
                  <a:pt x="1497724" y="349744"/>
                </a:cubicBezTo>
                <a:cubicBezTo>
                  <a:pt x="1671224" y="349744"/>
                  <a:pt x="1844565" y="339233"/>
                  <a:pt x="2017986" y="333978"/>
                </a:cubicBezTo>
                <a:cubicBezTo>
                  <a:pt x="2039007" y="328723"/>
                  <a:pt x="2059598" y="321277"/>
                  <a:pt x="2081048" y="318213"/>
                </a:cubicBezTo>
                <a:cubicBezTo>
                  <a:pt x="2133331" y="310744"/>
                  <a:pt x="2186794" y="312180"/>
                  <a:pt x="2238703" y="302447"/>
                </a:cubicBezTo>
                <a:cubicBezTo>
                  <a:pt x="2271370" y="296322"/>
                  <a:pt x="2301765" y="281426"/>
                  <a:pt x="2333296" y="270916"/>
                </a:cubicBezTo>
                <a:cubicBezTo>
                  <a:pt x="2373811" y="257411"/>
                  <a:pt x="2400115" y="247301"/>
                  <a:pt x="2443655" y="239385"/>
                </a:cubicBezTo>
                <a:cubicBezTo>
                  <a:pt x="2480215" y="232738"/>
                  <a:pt x="2517454" y="230267"/>
                  <a:pt x="2554014" y="223620"/>
                </a:cubicBezTo>
                <a:cubicBezTo>
                  <a:pt x="2575332" y="219744"/>
                  <a:pt x="2595758" y="211730"/>
                  <a:pt x="2617076" y="207854"/>
                </a:cubicBezTo>
                <a:cubicBezTo>
                  <a:pt x="2653636" y="201207"/>
                  <a:pt x="2690874" y="198736"/>
                  <a:pt x="2727434" y="192089"/>
                </a:cubicBezTo>
                <a:cubicBezTo>
                  <a:pt x="2748752" y="188213"/>
                  <a:pt x="2769249" y="180572"/>
                  <a:pt x="2790496" y="176323"/>
                </a:cubicBezTo>
                <a:cubicBezTo>
                  <a:pt x="2821841" y="170054"/>
                  <a:pt x="2853558" y="165813"/>
                  <a:pt x="2885089" y="160558"/>
                </a:cubicBezTo>
                <a:cubicBezTo>
                  <a:pt x="2900855" y="155303"/>
                  <a:pt x="2917522" y="152224"/>
                  <a:pt x="2932386" y="144792"/>
                </a:cubicBezTo>
                <a:cubicBezTo>
                  <a:pt x="2949334" y="136318"/>
                  <a:pt x="2961534" y="118706"/>
                  <a:pt x="2979683" y="113261"/>
                </a:cubicBezTo>
                <a:cubicBezTo>
                  <a:pt x="3027207" y="99004"/>
                  <a:pt x="3266693" y="82775"/>
                  <a:pt x="3279227" y="81730"/>
                </a:cubicBezTo>
                <a:lnTo>
                  <a:pt x="3421117" y="34433"/>
                </a:lnTo>
                <a:cubicBezTo>
                  <a:pt x="3451007" y="24470"/>
                  <a:pt x="3501789" y="6201"/>
                  <a:pt x="3531476" y="2902"/>
                </a:cubicBezTo>
                <a:cubicBezTo>
                  <a:pt x="3557591" y="0"/>
                  <a:pt x="3584027" y="2902"/>
                  <a:pt x="3610303" y="2902"/>
                </a:cubicBezTo>
              </a:path>
            </a:pathLst>
          </a:cu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流程图: 可选过程 13">
            <a:hlinkClick r:id="rId1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16" name="流程图: 可选过程 15">
            <a:hlinkClick r:id="rId1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19" name="流程图: 可选过程 18">
            <a:hlinkClick r:id="rId1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20" name="流程图: 可选过程 19">
            <a:hlinkClick r:id="rId1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1" name="流程图: 可选过程 20">
            <a:hlinkClick r:id="rId1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5685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5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5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多项式的欧几里德算法</a:t>
            </a:r>
            <a:endParaRPr lang="zh-CN" altLang="en-US" dirty="0"/>
          </a:p>
        </p:txBody>
      </p:sp>
      <p:sp>
        <p:nvSpPr>
          <p:cNvPr id="3" name="内容占位符 2"/>
          <p:cNvSpPr>
            <a:spLocks noGrp="1"/>
          </p:cNvSpPr>
          <p:nvPr>
            <p:ph idx="1"/>
          </p:nvPr>
        </p:nvSpPr>
        <p:spPr>
          <a:xfrm>
            <a:off x="457200" y="1295400"/>
            <a:ext cx="8363272" cy="5029200"/>
          </a:xfrm>
        </p:spPr>
        <p:txBody>
          <a:bodyPr/>
          <a:lstStyle/>
          <a:p>
            <a:r>
              <a:rPr lang="en-US" altLang="zh-CN" dirty="0" smtClean="0"/>
              <a:t>c(x)=GCD(a(x),b(x))</a:t>
            </a:r>
          </a:p>
          <a:p>
            <a:r>
              <a:rPr lang="en-US" altLang="zh-CN" dirty="0" smtClean="0"/>
              <a:t>c(x)</a:t>
            </a:r>
            <a:r>
              <a:rPr lang="zh-CN" altLang="en-US" dirty="0" smtClean="0"/>
              <a:t>是能同时整除</a:t>
            </a:r>
            <a:r>
              <a:rPr lang="en-US" altLang="zh-CN" dirty="0" smtClean="0"/>
              <a:t>a(x)</a:t>
            </a:r>
            <a:r>
              <a:rPr lang="zh-CN" altLang="en-US" dirty="0" smtClean="0"/>
              <a:t>和</a:t>
            </a:r>
            <a:r>
              <a:rPr lang="en-US" altLang="zh-CN" dirty="0" smtClean="0"/>
              <a:t>b(x)</a:t>
            </a:r>
            <a:r>
              <a:rPr lang="zh-CN" altLang="en-US" dirty="0" smtClean="0"/>
              <a:t>的次数最高的多项式</a:t>
            </a:r>
            <a:endParaRPr lang="en-US" altLang="zh-CN" dirty="0" smtClean="0"/>
          </a:p>
          <a:p>
            <a:endParaRPr lang="en-US" altLang="zh-CN" dirty="0"/>
          </a:p>
          <a:p>
            <a:r>
              <a:rPr lang="zh-CN" altLang="en-US" dirty="0" smtClean="0"/>
              <a:t>例：求</a:t>
            </a:r>
            <a:r>
              <a:rPr lang="en-US" altLang="zh-CN" dirty="0" smtClean="0"/>
              <a:t>GCD</a:t>
            </a:r>
            <a:r>
              <a:rPr lang="en-US" altLang="zh-CN" dirty="0"/>
              <a:t>((x</a:t>
            </a:r>
            <a:r>
              <a:rPr lang="en-US" altLang="zh-CN" baseline="30000" dirty="0"/>
              <a:t>8</a:t>
            </a:r>
            <a:r>
              <a:rPr lang="en-US" altLang="zh-CN" dirty="0"/>
              <a:t>+x</a:t>
            </a:r>
            <a:r>
              <a:rPr lang="en-US" altLang="zh-CN" baseline="30000" dirty="0"/>
              <a:t>4</a:t>
            </a:r>
            <a:r>
              <a:rPr lang="en-US" altLang="zh-CN" dirty="0"/>
              <a:t>+x</a:t>
            </a:r>
            <a:r>
              <a:rPr lang="en-US" altLang="zh-CN" baseline="30000" dirty="0"/>
              <a:t>3</a:t>
            </a:r>
            <a:r>
              <a:rPr lang="en-US" altLang="zh-CN" dirty="0"/>
              <a:t>+x+1),(x</a:t>
            </a:r>
            <a:r>
              <a:rPr lang="en-US" altLang="zh-CN" baseline="30000" dirty="0"/>
              <a:t>7</a:t>
            </a:r>
            <a:r>
              <a:rPr lang="en-US" altLang="zh-CN" dirty="0"/>
              <a:t>+x+1))</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80</a:t>
            </a:fld>
            <a:endParaRPr lang="en-US" altLang="zh-CN" dirty="0"/>
          </a:p>
        </p:txBody>
      </p:sp>
      <p:graphicFrame>
        <p:nvGraphicFramePr>
          <p:cNvPr id="7" name="表格 6"/>
          <p:cNvGraphicFramePr>
            <a:graphicFrameLocks noGrp="1"/>
          </p:cNvGraphicFramePr>
          <p:nvPr>
            <p:extLst>
              <p:ext uri="{D42A27DB-BD31-4B8C-83A1-F6EECF244321}">
                <p14:modId xmlns:p14="http://schemas.microsoft.com/office/powerpoint/2010/main" val="2441742170"/>
              </p:ext>
            </p:extLst>
          </p:nvPr>
        </p:nvGraphicFramePr>
        <p:xfrm>
          <a:off x="2843808" y="3501008"/>
          <a:ext cx="2592288" cy="2194560"/>
        </p:xfrm>
        <a:graphic>
          <a:graphicData uri="http://schemas.openxmlformats.org/drawingml/2006/table">
            <a:tbl>
              <a:tblPr lastRow="1" bandRow="1">
                <a:tableStyleId>{5DA37D80-6434-44D0-A028-1B22A696006F}</a:tableStyleId>
              </a:tblPr>
              <a:tblGrid>
                <a:gridCol w="2592288">
                  <a:extLst>
                    <a:ext uri="{9D8B030D-6E8A-4147-A177-3AD203B41FA5}">
                      <a16:colId xmlns:a16="http://schemas.microsoft.com/office/drawing/2014/main" val="20000"/>
                    </a:ext>
                  </a:extLst>
                </a:gridCol>
              </a:tblGrid>
              <a:tr h="323937">
                <a:tc>
                  <a:txBody>
                    <a:bodyPr/>
                    <a:lstStyle/>
                    <a:p>
                      <a:pPr algn="ct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8</a:t>
                      </a: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4</a:t>
                      </a: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3</a:t>
                      </a:r>
                      <a:r>
                        <a:rPr lang="en-US" altLang="zh-CN" sz="2400" b="0" dirty="0" smtClean="0">
                          <a:solidFill>
                            <a:schemeClr val="tx1"/>
                          </a:solidFill>
                          <a:latin typeface="+mn-ea"/>
                          <a:ea typeface="+mn-ea"/>
                        </a:rPr>
                        <a:t>+x+1</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0"/>
                  </a:ext>
                </a:extLst>
              </a:tr>
              <a:tr h="72206">
                <a:tc>
                  <a:txBody>
                    <a:bodyPr/>
                    <a:lstStyle/>
                    <a:p>
                      <a:pPr algn="ct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7</a:t>
                      </a:r>
                      <a:r>
                        <a:rPr lang="en-US" altLang="zh-CN" sz="2400" b="0" dirty="0" smtClean="0">
                          <a:solidFill>
                            <a:schemeClr val="tx1"/>
                          </a:solidFill>
                          <a:latin typeface="+mn-ea"/>
                          <a:ea typeface="+mn-ea"/>
                        </a:rPr>
                        <a:t>+x+1</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1"/>
                  </a:ext>
                </a:extLst>
              </a:tr>
              <a:tr h="356073">
                <a:tc>
                  <a:txBody>
                    <a:bodyPr/>
                    <a:lstStyle/>
                    <a:p>
                      <a:pPr algn="ct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4</a:t>
                      </a: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3</a:t>
                      </a:r>
                      <a:r>
                        <a:rPr lang="en-US" altLang="zh-CN" sz="2400" b="0" dirty="0" smtClean="0">
                          <a:solidFill>
                            <a:schemeClr val="tx1"/>
                          </a:solidFill>
                          <a:latin typeface="+mn-ea"/>
                          <a:ea typeface="+mn-ea"/>
                        </a:rPr>
                        <a:t>+x</a:t>
                      </a:r>
                      <a:r>
                        <a:rPr lang="en-US" altLang="zh-CN" sz="2400" b="0" baseline="30000" dirty="0" smtClean="0">
                          <a:solidFill>
                            <a:schemeClr val="tx1"/>
                          </a:solidFill>
                          <a:latin typeface="+mn-ea"/>
                          <a:ea typeface="+mn-ea"/>
                        </a:rPr>
                        <a:t>2</a:t>
                      </a:r>
                      <a:r>
                        <a:rPr lang="en-US" altLang="zh-CN" sz="2400" b="0" dirty="0" smtClean="0">
                          <a:solidFill>
                            <a:schemeClr val="tx1"/>
                          </a:solidFill>
                          <a:latin typeface="+mn-ea"/>
                          <a:ea typeface="+mn-ea"/>
                        </a:rPr>
                        <a:t>+1</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2"/>
                  </a:ext>
                </a:extLst>
              </a:tr>
              <a:tr h="356073">
                <a:tc>
                  <a:txBody>
                    <a:bodyPr/>
                    <a:lstStyle/>
                    <a:p>
                      <a:pPr algn="ctr"/>
                      <a:r>
                        <a:rPr lang="en-US" altLang="zh-CN" sz="2400" b="0" dirty="0" smtClean="0">
                          <a:solidFill>
                            <a:schemeClr val="tx1"/>
                          </a:solidFill>
                          <a:latin typeface="+mn-ea"/>
                          <a:ea typeface="+mn-ea"/>
                        </a:rPr>
                        <a:t>x</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3"/>
                  </a:ext>
                </a:extLst>
              </a:tr>
              <a:tr h="356073">
                <a:tc>
                  <a:txBody>
                    <a:bodyPr/>
                    <a:lstStyle/>
                    <a:p>
                      <a:pPr algn="ctr"/>
                      <a:r>
                        <a:rPr lang="en-US" altLang="zh-CN" sz="2400" b="0" dirty="0" smtClean="0">
                          <a:solidFill>
                            <a:srgbClr val="FF0000"/>
                          </a:solidFill>
                          <a:latin typeface="+mn-ea"/>
                          <a:ea typeface="+mn-ea"/>
                        </a:rPr>
                        <a:t>1</a:t>
                      </a:r>
                      <a:endParaRPr lang="zh-CN" altLang="en-US" sz="2400" b="0" dirty="0">
                        <a:solidFill>
                          <a:srgbClr val="FF0000"/>
                        </a:solidFill>
                        <a:latin typeface="+mn-ea"/>
                        <a:ea typeface="+mn-ea"/>
                      </a:endParaRPr>
                    </a:p>
                  </a:txBody>
                  <a:tcPr marL="0" marR="0" marT="0" marB="0"/>
                </a:tc>
                <a:extLst>
                  <a:ext uri="{0D108BD9-81ED-4DB2-BD59-A6C34878D82A}">
                    <a16:rowId xmlns:a16="http://schemas.microsoft.com/office/drawing/2014/main" val="10004"/>
                  </a:ext>
                </a:extLst>
              </a:tr>
              <a:tr h="356073">
                <a:tc>
                  <a:txBody>
                    <a:bodyPr/>
                    <a:lstStyle/>
                    <a:p>
                      <a:pPr algn="ctr"/>
                      <a:r>
                        <a:rPr lang="en-US" altLang="zh-CN" sz="2400" b="0" dirty="0" smtClean="0">
                          <a:solidFill>
                            <a:schemeClr val="tx1"/>
                          </a:solidFill>
                          <a:latin typeface="+mn-ea"/>
                          <a:ea typeface="+mn-ea"/>
                        </a:rPr>
                        <a:t>0</a:t>
                      </a:r>
                      <a:endParaRPr lang="zh-CN" altLang="en-US" sz="2400" b="0" dirty="0">
                        <a:solidFill>
                          <a:schemeClr val="tx1"/>
                        </a:solidFill>
                        <a:latin typeface="+mn-ea"/>
                        <a:ea typeface="+mn-ea"/>
                      </a:endParaRPr>
                    </a:p>
                  </a:txBody>
                  <a:tcPr marL="0" marR="0" marT="0" marB="0"/>
                </a:tc>
                <a:extLst>
                  <a:ext uri="{0D108BD9-81ED-4DB2-BD59-A6C34878D82A}">
                    <a16:rowId xmlns:a16="http://schemas.microsoft.com/office/drawing/2014/main" val="10005"/>
                  </a:ext>
                </a:extLst>
              </a:tr>
            </a:tbl>
          </a:graphicData>
        </a:graphic>
      </p:graphicFrame>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189406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zh-CN" altLang="en-US" dirty="0"/>
              <a:t>三</a:t>
            </a:r>
            <a:r>
              <a:rPr lang="zh-CN" altLang="en-US" dirty="0" smtClean="0"/>
              <a:t>节 高级加密标准</a:t>
            </a:r>
            <a:r>
              <a:rPr lang="en-US" altLang="zh-CN" dirty="0" smtClean="0">
                <a:latin typeface="Times New Roman" pitchFamily="18" charset="0"/>
                <a:cs typeface="Times New Roman" pitchFamily="18" charset="0"/>
              </a:rPr>
              <a:t>AES</a:t>
            </a:r>
            <a:endParaRPr lang="zh-CN" altLang="en-US" dirty="0">
              <a:latin typeface="Times New Roman" pitchFamily="18" charset="0"/>
              <a:cs typeface="Times New Roman" pitchFamily="18" charset="0"/>
            </a:endParaRPr>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81</a:t>
            </a:fld>
            <a:endParaRPr lang="en-US" altLang="zh-CN" dirty="0"/>
          </a:p>
        </p:txBody>
      </p:sp>
    </p:spTree>
    <p:extLst>
      <p:ext uri="{BB962C8B-B14F-4D97-AF65-F5344CB8AC3E}">
        <p14:creationId xmlns:p14="http://schemas.microsoft.com/office/powerpoint/2010/main" val="15439125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smtClean="0"/>
              <a:t>一、</a:t>
            </a:r>
            <a:r>
              <a:rPr lang="en-US" altLang="zh-CN" dirty="0" smtClean="0"/>
              <a:t>AES</a:t>
            </a:r>
            <a:r>
              <a:rPr lang="zh-CN" altLang="en-US" dirty="0" smtClean="0"/>
              <a:t>的起源</a:t>
            </a:r>
            <a:endParaRPr lang="zh-CN" altLang="en-US" dirty="0"/>
          </a:p>
        </p:txBody>
      </p:sp>
      <p:sp>
        <p:nvSpPr>
          <p:cNvPr id="7" name="内容占位符 6"/>
          <p:cNvSpPr>
            <a:spLocks noGrp="1"/>
          </p:cNvSpPr>
          <p:nvPr>
            <p:ph idx="1"/>
          </p:nvPr>
        </p:nvSpPr>
        <p:spPr/>
        <p:txBody>
          <a:bodyPr/>
          <a:lstStyle/>
          <a:p>
            <a:r>
              <a:rPr lang="en-US" altLang="zh-CN" dirty="0" smtClean="0"/>
              <a:t>DES</a:t>
            </a:r>
            <a:r>
              <a:rPr lang="zh-CN" altLang="en-US" dirty="0" smtClean="0"/>
              <a:t>不够安全</a:t>
            </a:r>
            <a:endParaRPr lang="en-US" altLang="zh-CN" dirty="0" smtClean="0"/>
          </a:p>
          <a:p>
            <a:r>
              <a:rPr lang="en-US" altLang="zh-CN" dirty="0" smtClean="0"/>
              <a:t>3DES</a:t>
            </a:r>
            <a:r>
              <a:rPr lang="zh-CN" altLang="en-US" dirty="0" smtClean="0"/>
              <a:t>（或称</a:t>
            </a:r>
            <a:r>
              <a:rPr lang="en-US" altLang="zh-CN" dirty="0" smtClean="0"/>
              <a:t>T-DES</a:t>
            </a:r>
            <a:r>
              <a:rPr lang="zh-CN" altLang="en-US" dirty="0" smtClean="0"/>
              <a:t>）安全，但速度慢</a:t>
            </a:r>
            <a:endParaRPr lang="en-US" altLang="zh-CN" dirty="0" smtClean="0"/>
          </a:p>
          <a:p>
            <a:r>
              <a:rPr lang="en-US" altLang="zh-CN" dirty="0" smtClean="0"/>
              <a:t>1997</a:t>
            </a:r>
            <a:r>
              <a:rPr lang="zh-CN" altLang="en-US" dirty="0" smtClean="0"/>
              <a:t>年</a:t>
            </a:r>
            <a:r>
              <a:rPr lang="en-US" altLang="zh-CN" dirty="0" smtClean="0"/>
              <a:t>9</a:t>
            </a:r>
            <a:r>
              <a:rPr lang="zh-CN" altLang="en-US" dirty="0" smtClean="0"/>
              <a:t>月，美国国家标准技术协会（</a:t>
            </a:r>
            <a:r>
              <a:rPr lang="en-AU" altLang="zh-CN" dirty="0" smtClean="0"/>
              <a:t>NIST</a:t>
            </a:r>
            <a:r>
              <a:rPr lang="zh-CN" altLang="en-US" dirty="0" smtClean="0"/>
              <a:t>）公开征集新的密码方案</a:t>
            </a:r>
            <a:endParaRPr lang="en-AU" altLang="zh-CN" dirty="0" smtClean="0"/>
          </a:p>
          <a:p>
            <a:r>
              <a:rPr lang="en-US" altLang="zh-CN" dirty="0" smtClean="0"/>
              <a:t>1998</a:t>
            </a:r>
            <a:r>
              <a:rPr lang="zh-CN" altLang="en-US" dirty="0" smtClean="0"/>
              <a:t>年</a:t>
            </a:r>
            <a:r>
              <a:rPr lang="en-US" altLang="zh-CN" dirty="0" smtClean="0"/>
              <a:t>6</a:t>
            </a:r>
            <a:r>
              <a:rPr lang="zh-CN" altLang="en-US" dirty="0" smtClean="0"/>
              <a:t>月，</a:t>
            </a:r>
            <a:r>
              <a:rPr lang="en-US" altLang="zh-CN" dirty="0" smtClean="0"/>
              <a:t>15</a:t>
            </a:r>
            <a:r>
              <a:rPr lang="zh-CN" altLang="en-US" dirty="0" smtClean="0"/>
              <a:t>个候选算法通过第一轮评估</a:t>
            </a:r>
            <a:endParaRPr lang="en-AU" altLang="zh-CN" dirty="0" smtClean="0"/>
          </a:p>
          <a:p>
            <a:r>
              <a:rPr lang="en-US" altLang="zh-CN" dirty="0" smtClean="0"/>
              <a:t>1999</a:t>
            </a:r>
            <a:r>
              <a:rPr lang="zh-CN" altLang="en-US" dirty="0" smtClean="0"/>
              <a:t>年</a:t>
            </a:r>
            <a:r>
              <a:rPr lang="en-US" altLang="zh-CN" dirty="0" smtClean="0"/>
              <a:t>8</a:t>
            </a:r>
            <a:r>
              <a:rPr lang="zh-CN" altLang="en-US" dirty="0" smtClean="0"/>
              <a:t>月，</a:t>
            </a:r>
            <a:r>
              <a:rPr lang="en-AU" altLang="zh-CN" dirty="0" smtClean="0"/>
              <a:t>5</a:t>
            </a:r>
            <a:r>
              <a:rPr lang="zh-CN" altLang="en-US" dirty="0" smtClean="0"/>
              <a:t>个候选算法通过第二轮评估</a:t>
            </a:r>
            <a:endParaRPr lang="en-AU" altLang="zh-CN" dirty="0" smtClean="0"/>
          </a:p>
          <a:p>
            <a:r>
              <a:rPr lang="en-US" altLang="zh-CN" dirty="0" smtClean="0"/>
              <a:t>2000</a:t>
            </a:r>
            <a:r>
              <a:rPr lang="zh-CN" altLang="en-US" dirty="0" smtClean="0"/>
              <a:t>年</a:t>
            </a:r>
            <a:r>
              <a:rPr lang="en-US" altLang="zh-CN" dirty="0" smtClean="0"/>
              <a:t>10</a:t>
            </a:r>
            <a:r>
              <a:rPr lang="zh-CN" altLang="en-US" dirty="0" smtClean="0"/>
              <a:t>月，</a:t>
            </a:r>
            <a:r>
              <a:rPr lang="en-AU" altLang="zh-CN" dirty="0" err="1" smtClean="0"/>
              <a:t>Rijndael</a:t>
            </a:r>
            <a:r>
              <a:rPr lang="zh-CN" altLang="en-US" dirty="0" smtClean="0"/>
              <a:t>算法被选中，作为</a:t>
            </a:r>
            <a:r>
              <a:rPr lang="en-US" altLang="zh-CN" dirty="0" smtClean="0"/>
              <a:t>AES</a:t>
            </a:r>
            <a:r>
              <a:rPr lang="zh-CN" altLang="en-US" dirty="0" smtClean="0"/>
              <a:t>算法</a:t>
            </a:r>
            <a:endParaRPr lang="en-AU" altLang="zh-CN" dirty="0" smtClean="0"/>
          </a:p>
          <a:p>
            <a:r>
              <a:rPr lang="en-US" altLang="zh-CN" dirty="0" smtClean="0"/>
              <a:t>2001</a:t>
            </a:r>
            <a:r>
              <a:rPr lang="zh-CN" altLang="en-US" dirty="0" smtClean="0"/>
              <a:t>年</a:t>
            </a:r>
            <a:r>
              <a:rPr lang="en-US" altLang="zh-CN" dirty="0" smtClean="0"/>
              <a:t>11</a:t>
            </a:r>
            <a:r>
              <a:rPr lang="zh-CN" altLang="en-US" dirty="0" smtClean="0"/>
              <a:t>月，发布最终标准</a:t>
            </a:r>
            <a:r>
              <a:rPr lang="en-AU" altLang="zh-CN" dirty="0" smtClean="0"/>
              <a:t>FIPS PUB 197</a:t>
            </a:r>
          </a:p>
          <a:p>
            <a:endParaRPr lang="zh-CN" alt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82</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 name="流程图: 可选过程 10">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2" name="流程图: 可选过程 11">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95135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en-US" altLang="zh-CN" dirty="0" smtClean="0"/>
              <a:t>1997</a:t>
            </a:r>
            <a:r>
              <a:rPr lang="zh-CN" altLang="en-US" dirty="0" smtClean="0"/>
              <a:t>年</a:t>
            </a:r>
            <a:r>
              <a:rPr lang="en-US" altLang="zh-CN" dirty="0" smtClean="0"/>
              <a:t>9</a:t>
            </a:r>
            <a:r>
              <a:rPr lang="zh-CN" altLang="en-US" dirty="0" smtClean="0"/>
              <a:t>月，</a:t>
            </a:r>
            <a:r>
              <a:rPr lang="en-US" altLang="zh-CN" dirty="0" smtClean="0"/>
              <a:t>NIST</a:t>
            </a:r>
            <a:r>
              <a:rPr lang="zh-CN" altLang="en-US" dirty="0" smtClean="0"/>
              <a:t>提出的评估标准</a:t>
            </a:r>
            <a:endParaRPr lang="en-US" altLang="zh-CN" dirty="0" smtClean="0"/>
          </a:p>
          <a:p>
            <a:pPr lvl="1"/>
            <a:r>
              <a:rPr lang="zh-CN" altLang="en-US" dirty="0" smtClean="0"/>
              <a:t>安全性：</a:t>
            </a:r>
            <a:endParaRPr lang="en-US" altLang="zh-CN" dirty="0" smtClean="0"/>
          </a:p>
          <a:p>
            <a:pPr lvl="2"/>
            <a:r>
              <a:rPr lang="zh-CN" altLang="en-US" dirty="0" smtClean="0"/>
              <a:t>实际安全、密文随机性、数学合理性、公众评价</a:t>
            </a:r>
            <a:endParaRPr lang="en-US" altLang="zh-CN" dirty="0" smtClean="0"/>
          </a:p>
          <a:p>
            <a:pPr lvl="1"/>
            <a:r>
              <a:rPr lang="zh-CN" altLang="en-US" dirty="0" smtClean="0"/>
              <a:t>代价</a:t>
            </a:r>
            <a:endParaRPr lang="en-US" altLang="zh-CN" dirty="0" smtClean="0"/>
          </a:p>
          <a:p>
            <a:pPr lvl="2"/>
            <a:r>
              <a:rPr lang="zh-CN" altLang="en-US" dirty="0" smtClean="0"/>
              <a:t>使用许可、计算效率、存储容量</a:t>
            </a:r>
            <a:endParaRPr lang="en-US" altLang="zh-CN" dirty="0" smtClean="0"/>
          </a:p>
          <a:p>
            <a:pPr lvl="1"/>
            <a:r>
              <a:rPr lang="zh-CN" altLang="en-US" dirty="0" smtClean="0"/>
              <a:t>算法及执行特性</a:t>
            </a:r>
            <a:endParaRPr lang="en-US" altLang="zh-CN" dirty="0" smtClean="0"/>
          </a:p>
          <a:p>
            <a:pPr lvl="2"/>
            <a:r>
              <a:rPr lang="zh-CN" altLang="en-US" dirty="0" smtClean="0"/>
              <a:t>适应各种应用、软硬件适应各种环境、简单</a:t>
            </a:r>
            <a:endParaRPr lang="en-US" altLang="zh-CN" dirty="0" smtClean="0"/>
          </a:p>
          <a:p>
            <a:endParaRPr lang="en-US" altLang="zh-CN" dirty="0" smtClean="0"/>
          </a:p>
          <a:p>
            <a:r>
              <a:rPr lang="en-US" altLang="zh-CN" dirty="0" smtClean="0"/>
              <a:t>2000</a:t>
            </a:r>
            <a:r>
              <a:rPr lang="zh-CN" altLang="en-US" dirty="0" smtClean="0"/>
              <a:t>年</a:t>
            </a:r>
            <a:r>
              <a:rPr lang="en-US" altLang="zh-CN" dirty="0" smtClean="0"/>
              <a:t>10</a:t>
            </a:r>
            <a:r>
              <a:rPr lang="zh-CN" altLang="en-US" dirty="0" smtClean="0"/>
              <a:t>月，</a:t>
            </a:r>
            <a:r>
              <a:rPr lang="en-US" altLang="zh-CN" dirty="0" smtClean="0"/>
              <a:t>NIST</a:t>
            </a:r>
            <a:r>
              <a:rPr lang="zh-CN" altLang="en-US" dirty="0" smtClean="0"/>
              <a:t>对</a:t>
            </a:r>
            <a:r>
              <a:rPr lang="en-US" altLang="zh-CN" dirty="0" err="1" smtClean="0"/>
              <a:t>Rijndael</a:t>
            </a:r>
            <a:r>
              <a:rPr lang="zh-CN" altLang="en-US" dirty="0" smtClean="0"/>
              <a:t>的最终评估</a:t>
            </a:r>
          </a:p>
          <a:p>
            <a:pPr lvl="1"/>
            <a:r>
              <a:rPr lang="zh-CN" altLang="en-US" dirty="0" smtClean="0"/>
              <a:t>整体安全性、软件执行效率、有限存储空间环境、硬件执行效率、抗攻击性、加解密算法比较、密钥灵活、其它多功能行和适应性、指令级并行操作</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83</a:t>
            </a:fld>
            <a:endParaRPr lang="en-US" altLang="zh-CN" dirty="0"/>
          </a:p>
        </p:txBody>
      </p:sp>
      <p:sp>
        <p:nvSpPr>
          <p:cNvPr id="12" name="流程图: 可选过程 1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2269062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a:t>
            </a:r>
            <a:r>
              <a:rPr lang="en-US" altLang="zh-CN" dirty="0" smtClean="0"/>
              <a:t>AES</a:t>
            </a:r>
            <a:r>
              <a:rPr lang="zh-CN" altLang="en-US" dirty="0" smtClean="0"/>
              <a:t>密码标准</a:t>
            </a:r>
            <a:endParaRPr lang="zh-CN" altLang="en-US" dirty="0"/>
          </a:p>
        </p:txBody>
      </p:sp>
      <p:sp>
        <p:nvSpPr>
          <p:cNvPr id="3" name="内容占位符 2"/>
          <p:cNvSpPr>
            <a:spLocks noGrp="1"/>
          </p:cNvSpPr>
          <p:nvPr>
            <p:ph idx="1"/>
          </p:nvPr>
        </p:nvSpPr>
        <p:spPr/>
        <p:txBody>
          <a:bodyPr>
            <a:normAutofit/>
          </a:bodyPr>
          <a:lstStyle/>
          <a:p>
            <a:r>
              <a:rPr lang="en-US" altLang="zh-CN" dirty="0" smtClean="0"/>
              <a:t>AES</a:t>
            </a:r>
            <a:r>
              <a:rPr lang="zh-CN" altLang="en-US" dirty="0" smtClean="0"/>
              <a:t>的参数</a:t>
            </a:r>
            <a:endParaRPr lang="en-US" altLang="zh-CN" dirty="0" smtClean="0"/>
          </a:p>
          <a:p>
            <a:pPr lvl="1"/>
            <a:endParaRPr lang="en-US" altLang="zh-CN" dirty="0" smtClean="0"/>
          </a:p>
          <a:p>
            <a:pPr lvl="1"/>
            <a:endParaRPr lang="en-US" altLang="zh-CN" dirty="0" smtClean="0"/>
          </a:p>
          <a:p>
            <a:endParaRPr lang="en-US" altLang="zh-CN" dirty="0" smtClean="0"/>
          </a:p>
          <a:p>
            <a:endParaRPr lang="en-US" altLang="zh-CN" dirty="0" smtClean="0"/>
          </a:p>
          <a:p>
            <a:r>
              <a:rPr lang="zh-CN" altLang="en-US" dirty="0" smtClean="0"/>
              <a:t>特性：</a:t>
            </a:r>
            <a:endParaRPr lang="en-US" altLang="zh-CN" dirty="0" smtClean="0"/>
          </a:p>
          <a:p>
            <a:pPr lvl="1"/>
            <a:r>
              <a:rPr lang="zh-CN" altLang="en-US" dirty="0" smtClean="0"/>
              <a:t>对所有已知的攻击免疫</a:t>
            </a:r>
            <a:endParaRPr lang="en-US" altLang="zh-CN" dirty="0" smtClean="0"/>
          </a:p>
          <a:p>
            <a:pPr lvl="1"/>
            <a:r>
              <a:rPr lang="zh-CN" altLang="en-US" dirty="0" smtClean="0"/>
              <a:t>在各种平台上，执行速度快且代码紧凑</a:t>
            </a:r>
            <a:endParaRPr lang="en-US" altLang="zh-CN" dirty="0" smtClean="0"/>
          </a:p>
          <a:p>
            <a:pPr lvl="1"/>
            <a:r>
              <a:rPr lang="zh-CN" altLang="en-US" dirty="0" smtClean="0"/>
              <a:t>设计简单</a:t>
            </a:r>
            <a:endParaRPr lang="en-US" altLang="zh-CN" dirty="0" smtClean="0"/>
          </a:p>
          <a:p>
            <a:r>
              <a:rPr lang="en-US" altLang="zh-CN" dirty="0" err="1" smtClean="0"/>
              <a:t>Rijndael</a:t>
            </a:r>
            <a:r>
              <a:rPr lang="zh-CN" altLang="en-US" smtClean="0"/>
              <a:t>允许密钥长度</a:t>
            </a:r>
            <a:r>
              <a:rPr lang="zh-CN" altLang="en-US" dirty="0" smtClean="0"/>
              <a:t>为</a:t>
            </a:r>
            <a:r>
              <a:rPr lang="en-US" altLang="zh-CN" dirty="0" smtClean="0"/>
              <a:t>128</a:t>
            </a:r>
            <a:r>
              <a:rPr lang="zh-CN" altLang="en-US" dirty="0" smtClean="0"/>
              <a:t>位，</a:t>
            </a:r>
            <a:r>
              <a:rPr lang="en-US" altLang="zh-CN" dirty="0" smtClean="0"/>
              <a:t>192</a:t>
            </a:r>
            <a:r>
              <a:rPr lang="zh-CN" altLang="en-US" dirty="0" smtClean="0"/>
              <a:t>位或</a:t>
            </a:r>
            <a:r>
              <a:rPr lang="en-US" altLang="zh-CN" dirty="0" smtClean="0"/>
              <a:t>256</a:t>
            </a:r>
            <a:r>
              <a:rPr lang="zh-CN" altLang="en-US" dirty="0" smtClean="0"/>
              <a:t>位</a:t>
            </a:r>
            <a:endParaRPr lang="en-US" altLang="zh-CN" dirty="0" smtClean="0"/>
          </a:p>
        </p:txBody>
      </p:sp>
      <p:graphicFrame>
        <p:nvGraphicFramePr>
          <p:cNvPr id="6" name="表格 5"/>
          <p:cNvGraphicFramePr>
            <a:graphicFrameLocks noGrp="1"/>
          </p:cNvGraphicFramePr>
          <p:nvPr>
            <p:extLst>
              <p:ext uri="{D42A27DB-BD31-4B8C-83A1-F6EECF244321}">
                <p14:modId xmlns:p14="http://schemas.microsoft.com/office/powerpoint/2010/main" val="3824167112"/>
              </p:ext>
            </p:extLst>
          </p:nvPr>
        </p:nvGraphicFramePr>
        <p:xfrm>
          <a:off x="395536" y="1799889"/>
          <a:ext cx="8358244" cy="1981200"/>
        </p:xfrm>
        <a:graphic>
          <a:graphicData uri="http://schemas.openxmlformats.org/drawingml/2006/table">
            <a:tbl>
              <a:tblPr firstCol="1" bandRow="1">
                <a:tableStyleId>{69CF1AB2-1976-4502-BF36-3FF5EA218861}</a:tableStyleId>
              </a:tblPr>
              <a:tblGrid>
                <a:gridCol w="4358857">
                  <a:extLst>
                    <a:ext uri="{9D8B030D-6E8A-4147-A177-3AD203B41FA5}">
                      <a16:colId xmlns:a16="http://schemas.microsoft.com/office/drawing/2014/main" val="20000"/>
                    </a:ext>
                  </a:extLst>
                </a:gridCol>
                <a:gridCol w="1333129">
                  <a:extLst>
                    <a:ext uri="{9D8B030D-6E8A-4147-A177-3AD203B41FA5}">
                      <a16:colId xmlns:a16="http://schemas.microsoft.com/office/drawing/2014/main" val="20001"/>
                    </a:ext>
                  </a:extLst>
                </a:gridCol>
                <a:gridCol w="1333129">
                  <a:extLst>
                    <a:ext uri="{9D8B030D-6E8A-4147-A177-3AD203B41FA5}">
                      <a16:colId xmlns:a16="http://schemas.microsoft.com/office/drawing/2014/main" val="20002"/>
                    </a:ext>
                  </a:extLst>
                </a:gridCol>
                <a:gridCol w="1333129">
                  <a:extLst>
                    <a:ext uri="{9D8B030D-6E8A-4147-A177-3AD203B41FA5}">
                      <a16:colId xmlns:a16="http://schemas.microsoft.com/office/drawing/2014/main" val="20003"/>
                    </a:ext>
                  </a:extLst>
                </a:gridCol>
              </a:tblGrid>
              <a:tr h="181000">
                <a:tc>
                  <a:txBody>
                    <a:bodyPr/>
                    <a:lstStyle/>
                    <a:p>
                      <a:pPr algn="l"/>
                      <a:r>
                        <a:rPr lang="zh-CN" altLang="en-US" sz="2000" dirty="0" smtClean="0">
                          <a:latin typeface="楷体" pitchFamily="49" charset="-122"/>
                          <a:ea typeface="楷体" pitchFamily="49" charset="-122"/>
                        </a:rPr>
                        <a:t>密钥长度（</a:t>
                      </a:r>
                      <a:r>
                        <a:rPr lang="en-US" altLang="zh-CN" sz="2000" dirty="0" smtClean="0">
                          <a:latin typeface="楷体" pitchFamily="49" charset="-122"/>
                          <a:ea typeface="楷体" pitchFamily="49" charset="-122"/>
                        </a:rPr>
                        <a:t>words/bytes/bits)</a:t>
                      </a:r>
                      <a:endParaRPr lang="zh-CN" altLang="en-US" sz="2000" dirty="0">
                        <a:solidFill>
                          <a:schemeClr val="tx1"/>
                        </a:solidFill>
                        <a:latin typeface="楷体" pitchFamily="49" charset="-122"/>
                        <a:ea typeface="楷体" pitchFamily="49" charset="-122"/>
                      </a:endParaRPr>
                    </a:p>
                  </a:txBody>
                  <a:tcPr anchor="ctr"/>
                </a:tc>
                <a:tc>
                  <a:txBody>
                    <a:bodyPr/>
                    <a:lstStyle/>
                    <a:p>
                      <a:pPr algn="ctr"/>
                      <a:r>
                        <a:rPr lang="en-US" altLang="zh-CN" sz="2000" dirty="0" smtClean="0">
                          <a:latin typeface="楷体" pitchFamily="49" charset="-122"/>
                          <a:ea typeface="楷体" pitchFamily="49" charset="-122"/>
                        </a:rPr>
                        <a:t>4/16/128</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6/24/192</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8/32/256</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0"/>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楷体" pitchFamily="49" charset="-122"/>
                          <a:ea typeface="楷体" pitchFamily="49" charset="-122"/>
                        </a:rPr>
                        <a:t>分组长度（</a:t>
                      </a:r>
                      <a:r>
                        <a:rPr lang="en-US" altLang="zh-CN" sz="2000" dirty="0" smtClean="0">
                          <a:latin typeface="楷体" pitchFamily="49" charset="-122"/>
                          <a:ea typeface="楷体" pitchFamily="49" charset="-122"/>
                        </a:rPr>
                        <a:t>words/bytes/bits)</a:t>
                      </a:r>
                      <a:endParaRPr lang="zh-CN" altLang="en-US" sz="2000" dirty="0" smtClean="0">
                        <a:solidFill>
                          <a:schemeClr val="tx1"/>
                        </a:solidFill>
                        <a:latin typeface="楷体" pitchFamily="49" charset="-122"/>
                        <a:ea typeface="楷体" pitchFamily="49" charset="-122"/>
                      </a:endParaRPr>
                    </a:p>
                  </a:txBody>
                  <a:tcPr anchor="ctr"/>
                </a:tc>
                <a:tc gridSpan="3">
                  <a:txBody>
                    <a:bodyPr/>
                    <a:lstStyle/>
                    <a:p>
                      <a:pPr algn="ctr"/>
                      <a:r>
                        <a:rPr lang="en-US" altLang="zh-CN" sz="2000" dirty="0" smtClean="0">
                          <a:latin typeface="楷体" pitchFamily="49" charset="-122"/>
                          <a:ea typeface="楷体" pitchFamily="49" charset="-122"/>
                        </a:rPr>
                        <a:t>4/16/128</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楷体" pitchFamily="49" charset="-122"/>
                          <a:ea typeface="楷体" pitchFamily="49" charset="-122"/>
                        </a:rPr>
                        <a:t>轮数</a:t>
                      </a:r>
                      <a:endParaRPr lang="zh-CN" altLang="en-US" sz="2000" dirty="0" smtClean="0">
                        <a:solidFill>
                          <a:schemeClr val="tx1"/>
                        </a:solidFill>
                        <a:latin typeface="楷体" pitchFamily="49" charset="-122"/>
                        <a:ea typeface="楷体" pitchFamily="49" charset="-122"/>
                      </a:endParaRPr>
                    </a:p>
                  </a:txBody>
                  <a:tcPr anchor="ctr"/>
                </a:tc>
                <a:tc>
                  <a:txBody>
                    <a:bodyPr/>
                    <a:lstStyle/>
                    <a:p>
                      <a:pPr algn="ctr"/>
                      <a:r>
                        <a:rPr lang="en-US" altLang="zh-CN" sz="2000" dirty="0" smtClean="0">
                          <a:latin typeface="楷体" pitchFamily="49" charset="-122"/>
                          <a:ea typeface="楷体" pitchFamily="49" charset="-122"/>
                        </a:rPr>
                        <a:t>10</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12</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14</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2"/>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楷体" pitchFamily="49" charset="-122"/>
                          <a:ea typeface="楷体" pitchFamily="49" charset="-122"/>
                        </a:rPr>
                        <a:t>每轮的密钥长度（</a:t>
                      </a:r>
                      <a:r>
                        <a:rPr lang="en-US" altLang="zh-CN" sz="2000" dirty="0" smtClean="0">
                          <a:latin typeface="楷体" pitchFamily="49" charset="-122"/>
                          <a:ea typeface="楷体" pitchFamily="49" charset="-122"/>
                        </a:rPr>
                        <a:t>words/bytes/bits)</a:t>
                      </a:r>
                      <a:endParaRPr lang="zh-CN" altLang="en-US" sz="2000" dirty="0" smtClean="0">
                        <a:solidFill>
                          <a:schemeClr val="tx1"/>
                        </a:solidFill>
                        <a:latin typeface="楷体" pitchFamily="49" charset="-122"/>
                        <a:ea typeface="楷体" pitchFamily="49" charset="-122"/>
                      </a:endParaRPr>
                    </a:p>
                  </a:txBody>
                  <a:tcPr anchor="ctr"/>
                </a:tc>
                <a:tc gridSpan="3">
                  <a:txBody>
                    <a:bodyPr/>
                    <a:lstStyle/>
                    <a:p>
                      <a:pPr algn="ctr"/>
                      <a:r>
                        <a:rPr lang="en-US" altLang="zh-CN" sz="2000" dirty="0" smtClean="0">
                          <a:latin typeface="楷体" pitchFamily="49" charset="-122"/>
                          <a:ea typeface="楷体" pitchFamily="49" charset="-122"/>
                        </a:rPr>
                        <a:t>4/16/128</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hMerge="1">
                  <a:txBody>
                    <a:bodyPr/>
                    <a:lstStyle/>
                    <a:p>
                      <a:pPr algn="ctr"/>
                      <a:endParaRPr lang="zh-CN" altLang="en-US" sz="2000" b="1" dirty="0">
                        <a:latin typeface="Times New Roman" pitchFamily="18" charset="0"/>
                        <a:ea typeface="仿宋_GB2312" pitchFamily="49" charset="-122"/>
                        <a:cs typeface="Times New Roman"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楷体" pitchFamily="49" charset="-122"/>
                          <a:ea typeface="楷体" pitchFamily="49" charset="-122"/>
                        </a:rPr>
                        <a:t>扩展密钥长度（</a:t>
                      </a:r>
                      <a:r>
                        <a:rPr lang="en-US" altLang="zh-CN" sz="2000" dirty="0" smtClean="0">
                          <a:latin typeface="楷体" pitchFamily="49" charset="-122"/>
                          <a:ea typeface="楷体" pitchFamily="49" charset="-122"/>
                        </a:rPr>
                        <a:t>words/bytes)</a:t>
                      </a:r>
                      <a:endParaRPr lang="zh-CN" altLang="en-US" sz="2000" dirty="0" smtClean="0">
                        <a:solidFill>
                          <a:schemeClr val="tx1"/>
                        </a:solidFill>
                        <a:latin typeface="楷体" pitchFamily="49" charset="-122"/>
                        <a:ea typeface="楷体" pitchFamily="49" charset="-122"/>
                      </a:endParaRPr>
                    </a:p>
                  </a:txBody>
                  <a:tcPr anchor="ctr"/>
                </a:tc>
                <a:tc>
                  <a:txBody>
                    <a:bodyPr/>
                    <a:lstStyle/>
                    <a:p>
                      <a:pPr algn="ctr"/>
                      <a:r>
                        <a:rPr lang="en-US" altLang="zh-CN" sz="2000" dirty="0" smtClean="0">
                          <a:latin typeface="楷体" pitchFamily="49" charset="-122"/>
                          <a:ea typeface="楷体" pitchFamily="49" charset="-122"/>
                        </a:rPr>
                        <a:t>44/176</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52/208</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tc>
                  <a:txBody>
                    <a:bodyPr/>
                    <a:lstStyle/>
                    <a:p>
                      <a:pPr algn="ctr"/>
                      <a:r>
                        <a:rPr lang="en-US" altLang="zh-CN" sz="2000" dirty="0" smtClean="0">
                          <a:latin typeface="楷体" pitchFamily="49" charset="-122"/>
                          <a:ea typeface="楷体" pitchFamily="49" charset="-122"/>
                        </a:rPr>
                        <a:t>60/240</a:t>
                      </a:r>
                      <a:endParaRPr lang="zh-CN" altLang="en-US" sz="2000" b="1" dirty="0">
                        <a:solidFill>
                          <a:schemeClr val="tx1"/>
                        </a:solidFill>
                        <a:latin typeface="楷体" pitchFamily="49" charset="-122"/>
                        <a:ea typeface="楷体" pitchFamily="49" charset="-122"/>
                        <a:cs typeface="Times New Roman" pitchFamily="18" charset="0"/>
                      </a:endParaRPr>
                    </a:p>
                  </a:txBody>
                  <a:tcPr anchor="ctr"/>
                </a:tc>
                <a:extLst>
                  <a:ext uri="{0D108BD9-81ED-4DB2-BD59-A6C34878D82A}">
                    <a16:rowId xmlns:a16="http://schemas.microsoft.com/office/drawing/2014/main" val="10004"/>
                  </a:ext>
                </a:extLst>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84</a:t>
            </a:fld>
            <a:endParaRPr lang="en-US" altLang="zh-CN" dirty="0"/>
          </a:p>
        </p:txBody>
      </p:sp>
      <p:sp>
        <p:nvSpPr>
          <p:cNvPr id="13" name="流程图: 可选过程 12">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4" name="流程图: 可选过程 13">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5" name="流程图: 可选过程 14">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6" name="流程图: 可选过程 15">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7" name="流程图: 可选过程 16">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115897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lgn="l"/>
            <a:r>
              <a:rPr lang="en-US" altLang="zh-CN" dirty="0" smtClean="0"/>
              <a:t>1</a:t>
            </a:r>
            <a:r>
              <a:rPr lang="zh-CN" altLang="en-US" dirty="0" smtClean="0"/>
              <a:t>、</a:t>
            </a:r>
            <a:r>
              <a:rPr lang="en-US" altLang="zh-CN" dirty="0" smtClean="0"/>
              <a:t>AES</a:t>
            </a:r>
            <a:r>
              <a:rPr lang="zh-CN" altLang="en-US" dirty="0" smtClean="0"/>
              <a:t>结构</a:t>
            </a:r>
            <a:endParaRPr lang="zh-CN" altLang="en-US" dirty="0"/>
          </a:p>
        </p:txBody>
      </p:sp>
      <p:sp>
        <p:nvSpPr>
          <p:cNvPr id="8" name="内容占位符 7"/>
          <p:cNvSpPr>
            <a:spLocks noGrp="1"/>
          </p:cNvSpPr>
          <p:nvPr>
            <p:ph idx="1"/>
          </p:nvPr>
        </p:nvSpPr>
        <p:spPr>
          <a:xfrm>
            <a:off x="345677" y="1261068"/>
            <a:ext cx="3400072" cy="5336283"/>
          </a:xfrm>
        </p:spPr>
        <p:txBody>
          <a:bodyPr>
            <a:normAutofit/>
          </a:bodyPr>
          <a:lstStyle/>
          <a:p>
            <a:pPr marL="268288" indent="-268288">
              <a:buFont typeface="+mj-lt"/>
              <a:buAutoNum type="arabicPeriod"/>
            </a:pPr>
            <a:r>
              <a:rPr lang="zh-CN" altLang="en-US" sz="2400" dirty="0" smtClean="0"/>
              <a:t>输入分组以正方形矩阵</a:t>
            </a:r>
            <a:r>
              <a:rPr lang="en-US" altLang="zh-CN" sz="2400" dirty="0" smtClean="0"/>
              <a:t>State</a:t>
            </a:r>
            <a:r>
              <a:rPr lang="zh-CN" altLang="en-US" sz="2400" dirty="0" smtClean="0"/>
              <a:t>描述</a:t>
            </a:r>
            <a:endParaRPr lang="en-US" altLang="zh-CN" sz="2400" dirty="0" smtClean="0"/>
          </a:p>
          <a:p>
            <a:pPr marL="268288" indent="-268288">
              <a:buFont typeface="+mj-lt"/>
              <a:buAutoNum type="arabicPeriod"/>
            </a:pPr>
            <a:r>
              <a:rPr lang="zh-CN" altLang="en-US" sz="2400" dirty="0" smtClean="0"/>
              <a:t>密钥扩展为矩阵</a:t>
            </a:r>
            <a:endParaRPr lang="en-US" altLang="zh-CN" sz="2400" dirty="0" smtClean="0"/>
          </a:p>
          <a:p>
            <a:pPr marL="268288" indent="-268288">
              <a:buFont typeface="+mj-lt"/>
              <a:buAutoNum type="arabicPeriod"/>
            </a:pPr>
            <a:r>
              <a:rPr lang="zh-CN" altLang="en-US" sz="2400" dirty="0" smtClean="0"/>
              <a:t>进行</a:t>
            </a:r>
            <a:r>
              <a:rPr lang="en-US" altLang="zh-CN" sz="2400" dirty="0" smtClean="0"/>
              <a:t>9/11/13</a:t>
            </a:r>
            <a:r>
              <a:rPr lang="zh-CN" altLang="en-US" sz="2400" dirty="0" smtClean="0"/>
              <a:t>轮迭代</a:t>
            </a:r>
            <a:endParaRPr lang="en-US" altLang="zh-CN" sz="2400" dirty="0" smtClean="0"/>
          </a:p>
          <a:p>
            <a:pPr marL="725488" lvl="1" indent="-325438">
              <a:buFont typeface="+mj-ea"/>
              <a:buAutoNum type="circleNumDbPlain"/>
            </a:pPr>
            <a:r>
              <a:rPr lang="zh-CN" altLang="en-US" sz="2000" dirty="0" smtClean="0"/>
              <a:t>字节代换</a:t>
            </a:r>
            <a:endParaRPr lang="en-US" altLang="zh-CN" sz="2000" dirty="0" smtClean="0"/>
          </a:p>
          <a:p>
            <a:pPr marL="725488" lvl="1" indent="-325438">
              <a:buFont typeface="+mj-ea"/>
              <a:buAutoNum type="circleNumDbPlain"/>
            </a:pPr>
            <a:r>
              <a:rPr lang="zh-CN" altLang="en-US" sz="2000" dirty="0" smtClean="0"/>
              <a:t>行移位</a:t>
            </a:r>
            <a:endParaRPr lang="en-US" altLang="zh-CN" sz="2000" dirty="0" smtClean="0"/>
          </a:p>
          <a:p>
            <a:pPr marL="725488" lvl="1" indent="-325438">
              <a:buFont typeface="+mj-ea"/>
              <a:buAutoNum type="circleNumDbPlain"/>
            </a:pPr>
            <a:r>
              <a:rPr lang="zh-CN" altLang="en-US" sz="2000" dirty="0" smtClean="0"/>
              <a:t>列混淆</a:t>
            </a:r>
            <a:endParaRPr lang="en-US" altLang="zh-CN" sz="2000" dirty="0" smtClean="0"/>
          </a:p>
          <a:p>
            <a:pPr marL="725488" lvl="1" indent="-325438">
              <a:buFont typeface="+mj-ea"/>
              <a:buAutoNum type="circleNumDbPlain"/>
            </a:pPr>
            <a:r>
              <a:rPr lang="zh-CN" altLang="en-US" sz="2000" dirty="0" smtClean="0"/>
              <a:t>轮密钥加</a:t>
            </a:r>
            <a:endParaRPr lang="en-US" altLang="zh-CN" sz="2000" dirty="0" smtClean="0"/>
          </a:p>
          <a:p>
            <a:pPr marL="268288" indent="-268288">
              <a:buFont typeface="+mj-lt"/>
              <a:buAutoNum type="arabicPeriod"/>
            </a:pPr>
            <a:r>
              <a:rPr lang="zh-CN" altLang="en-US" sz="2400" dirty="0" smtClean="0"/>
              <a:t>最后一个不完整轮</a:t>
            </a:r>
            <a:endParaRPr lang="en-US" altLang="zh-CN" sz="2400" dirty="0" smtClean="0"/>
          </a:p>
          <a:p>
            <a:pPr marL="268288" indent="-268288">
              <a:buFont typeface="+mj-lt"/>
              <a:buAutoNum type="arabicPeriod"/>
            </a:pPr>
            <a:r>
              <a:rPr lang="zh-CN" altLang="en-US" sz="2400" dirty="0" smtClean="0"/>
              <a:t>矩阵</a:t>
            </a:r>
            <a:r>
              <a:rPr lang="en-US" altLang="zh-CN" sz="2400" dirty="0" smtClean="0"/>
              <a:t>State</a:t>
            </a:r>
            <a:r>
              <a:rPr lang="zh-CN" altLang="en-US" sz="2400" dirty="0" smtClean="0"/>
              <a:t>转换为输出分组</a:t>
            </a:r>
            <a:endParaRPr lang="en-US" altLang="zh-CN" sz="2000" dirty="0" smtClean="0"/>
          </a:p>
          <a:p>
            <a:pPr marL="268288" indent="-268288"/>
            <a:endParaRPr lang="en-US" altLang="zh-CN" sz="2400" dirty="0" smtClean="0"/>
          </a:p>
          <a:p>
            <a:pPr marL="268288" indent="-268288"/>
            <a:r>
              <a:rPr lang="zh-CN" altLang="en-US" sz="2400" dirty="0" smtClean="0"/>
              <a:t>不是</a:t>
            </a:r>
            <a:r>
              <a:rPr lang="en-US" altLang="zh-CN" sz="2400" dirty="0" err="1" smtClean="0"/>
              <a:t>Feistel</a:t>
            </a:r>
            <a:r>
              <a:rPr lang="zh-CN" altLang="en-US" sz="2400" dirty="0" smtClean="0"/>
              <a:t>结构</a:t>
            </a:r>
            <a:endParaRPr lang="zh-CN" altLang="en-US" sz="2400" dirty="0"/>
          </a:p>
        </p:txBody>
      </p:sp>
      <p:grpSp>
        <p:nvGrpSpPr>
          <p:cNvPr id="220" name="组合 219"/>
          <p:cNvGrpSpPr/>
          <p:nvPr/>
        </p:nvGrpSpPr>
        <p:grpSpPr>
          <a:xfrm>
            <a:off x="3672946" y="238230"/>
            <a:ext cx="4643470" cy="6215106"/>
            <a:chOff x="3857620" y="263703"/>
            <a:chExt cx="4572032" cy="6116281"/>
          </a:xfrm>
        </p:grpSpPr>
        <p:sp>
          <p:nvSpPr>
            <p:cNvPr id="9" name="TextBox 8"/>
            <p:cNvSpPr txBox="1"/>
            <p:nvPr/>
          </p:nvSpPr>
          <p:spPr>
            <a:xfrm>
              <a:off x="7358082" y="5643578"/>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grpSp>
          <p:nvGrpSpPr>
            <p:cNvPr id="28" name="组合 27"/>
            <p:cNvGrpSpPr/>
            <p:nvPr/>
          </p:nvGrpSpPr>
          <p:grpSpPr>
            <a:xfrm>
              <a:off x="6929454" y="4071942"/>
              <a:ext cx="1500198" cy="1428760"/>
              <a:chOff x="7000892" y="4071942"/>
              <a:chExt cx="1500198" cy="1428760"/>
            </a:xfrm>
          </p:grpSpPr>
          <p:sp>
            <p:nvSpPr>
              <p:cNvPr id="18" name="矩形 17"/>
              <p:cNvSpPr/>
              <p:nvPr/>
            </p:nvSpPr>
            <p:spPr>
              <a:xfrm>
                <a:off x="7000892" y="407194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0" name="TextBox 9"/>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逆行移位</a:t>
                </a:r>
                <a:endParaRPr lang="zh-CN" altLang="en-US" sz="1400" dirty="0">
                  <a:latin typeface="楷体" pitchFamily="49" charset="-122"/>
                  <a:ea typeface="楷体" pitchFamily="49" charset="-122"/>
                </a:endParaRPr>
              </a:p>
            </p:txBody>
          </p:sp>
          <p:sp>
            <p:nvSpPr>
              <p:cNvPr id="11" name="TextBox 10"/>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逆字节代换</a:t>
                </a:r>
                <a:endParaRPr lang="zh-CN" altLang="en-US" sz="1400" dirty="0">
                  <a:latin typeface="楷体" pitchFamily="49" charset="-122"/>
                  <a:ea typeface="楷体" pitchFamily="49" charset="-122"/>
                </a:endParaRPr>
              </a:p>
            </p:txBody>
          </p:sp>
          <p:sp>
            <p:nvSpPr>
              <p:cNvPr id="12" name="TextBox 11"/>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13" name="TextBox 12"/>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逆列混淆</a:t>
                </a:r>
                <a:endParaRPr lang="zh-CN" altLang="en-US" sz="1400" dirty="0">
                  <a:latin typeface="楷体" pitchFamily="49" charset="-122"/>
                  <a:ea typeface="楷体" pitchFamily="49" charset="-122"/>
                </a:endParaRPr>
              </a:p>
            </p:txBody>
          </p:sp>
          <p:sp>
            <p:nvSpPr>
              <p:cNvPr id="19" name="TextBox 18"/>
              <p:cNvSpPr txBox="1"/>
              <p:nvPr/>
            </p:nvSpPr>
            <p:spPr>
              <a:xfrm rot="16200000">
                <a:off x="6797590" y="4744073"/>
                <a:ext cx="714380" cy="307776"/>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1</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21" name="直接箭头连接符 20"/>
              <p:cNvCxnSpPr>
                <a:stCxn id="10" idx="0"/>
                <a:endCxn id="11"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0"/>
                <a:endCxn id="12"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2" idx="0"/>
                <a:endCxn id="13"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897922" y="2000240"/>
              <a:ext cx="1522219" cy="1428760"/>
              <a:chOff x="6978871" y="4071942"/>
              <a:chExt cx="1522219" cy="1428760"/>
            </a:xfrm>
          </p:grpSpPr>
          <p:sp>
            <p:nvSpPr>
              <p:cNvPr id="30" name="矩形 29"/>
              <p:cNvSpPr/>
              <p:nvPr/>
            </p:nvSpPr>
            <p:spPr>
              <a:xfrm>
                <a:off x="7000892" y="407194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31" name="TextBox 30"/>
              <p:cNvSpPr txBox="1"/>
              <p:nvPr/>
            </p:nvSpPr>
            <p:spPr>
              <a:xfrm>
                <a:off x="7429520"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逆行移位</a:t>
                </a:r>
                <a:endParaRPr lang="zh-CN" altLang="en-US" sz="1400" dirty="0">
                  <a:latin typeface="楷体" pitchFamily="49" charset="-122"/>
                  <a:ea typeface="楷体" pitchFamily="49" charset="-122"/>
                </a:endParaRPr>
              </a:p>
            </p:txBody>
          </p:sp>
          <p:sp>
            <p:nvSpPr>
              <p:cNvPr id="32" name="TextBox 31"/>
              <p:cNvSpPr txBox="1"/>
              <p:nvPr/>
            </p:nvSpPr>
            <p:spPr>
              <a:xfrm>
                <a:off x="7429520"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逆字节代换</a:t>
                </a:r>
                <a:endParaRPr lang="zh-CN" altLang="en-US" sz="1400" dirty="0">
                  <a:latin typeface="楷体" pitchFamily="49" charset="-122"/>
                  <a:ea typeface="楷体" pitchFamily="49" charset="-122"/>
                </a:endParaRPr>
              </a:p>
            </p:txBody>
          </p:sp>
          <p:sp>
            <p:nvSpPr>
              <p:cNvPr id="33" name="TextBox 32"/>
              <p:cNvSpPr txBox="1"/>
              <p:nvPr/>
            </p:nvSpPr>
            <p:spPr>
              <a:xfrm>
                <a:off x="7429520"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34" name="TextBox 33"/>
              <p:cNvSpPr txBox="1"/>
              <p:nvPr/>
            </p:nvSpPr>
            <p:spPr>
              <a:xfrm>
                <a:off x="7429520" y="414338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逆列混淆</a:t>
                </a:r>
                <a:endParaRPr lang="zh-CN" altLang="en-US" sz="1400" dirty="0">
                  <a:latin typeface="楷体" pitchFamily="49" charset="-122"/>
                  <a:ea typeface="楷体" pitchFamily="49" charset="-122"/>
                </a:endParaRPr>
              </a:p>
            </p:txBody>
          </p:sp>
          <p:sp>
            <p:nvSpPr>
              <p:cNvPr id="35" name="TextBox 34"/>
              <p:cNvSpPr txBox="1"/>
              <p:nvPr/>
            </p:nvSpPr>
            <p:spPr>
              <a:xfrm rot="16200000">
                <a:off x="6775569" y="4744073"/>
                <a:ext cx="714380" cy="307776"/>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9</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36" name="直接箭头连接符 35"/>
              <p:cNvCxnSpPr>
                <a:stCxn id="31" idx="0"/>
                <a:endCxn id="32" idx="2"/>
              </p:cNvCxnSpPr>
              <p:nvPr/>
            </p:nvCxnSpPr>
            <p:spPr>
              <a:xfrm rot="5400000" flipH="1" flipV="1">
                <a:off x="7822429"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2" idx="0"/>
                <a:endCxn id="33" idx="2"/>
              </p:cNvCxnSpPr>
              <p:nvPr/>
            </p:nvCxnSpPr>
            <p:spPr>
              <a:xfrm rot="5400000" flipH="1" flipV="1">
                <a:off x="7822429"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3" idx="0"/>
                <a:endCxn id="34" idx="2"/>
              </p:cNvCxnSpPr>
              <p:nvPr/>
            </p:nvCxnSpPr>
            <p:spPr>
              <a:xfrm rot="5400000" flipH="1" flipV="1">
                <a:off x="7822429" y="442913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897922" y="857232"/>
              <a:ext cx="1522220" cy="1071570"/>
              <a:chOff x="5072065" y="4429132"/>
              <a:chExt cx="1522220" cy="1071570"/>
            </a:xfrm>
          </p:grpSpPr>
          <p:sp>
            <p:nvSpPr>
              <p:cNvPr id="40" name="矩形 39"/>
              <p:cNvSpPr/>
              <p:nvPr/>
            </p:nvSpPr>
            <p:spPr>
              <a:xfrm>
                <a:off x="5094087" y="4429132"/>
                <a:ext cx="1500198" cy="10715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41" name="TextBox 40"/>
              <p:cNvSpPr txBox="1"/>
              <p:nvPr/>
            </p:nvSpPr>
            <p:spPr>
              <a:xfrm>
                <a:off x="5522715" y="521495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逆行移位</a:t>
                </a:r>
                <a:endParaRPr lang="zh-CN" altLang="en-US" sz="1400" dirty="0">
                  <a:latin typeface="楷体" pitchFamily="49" charset="-122"/>
                  <a:ea typeface="楷体" pitchFamily="49" charset="-122"/>
                </a:endParaRPr>
              </a:p>
            </p:txBody>
          </p:sp>
          <p:sp>
            <p:nvSpPr>
              <p:cNvPr id="42" name="TextBox 41"/>
              <p:cNvSpPr txBox="1"/>
              <p:nvPr/>
            </p:nvSpPr>
            <p:spPr>
              <a:xfrm>
                <a:off x="5522715" y="485776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逆字节代换</a:t>
                </a:r>
                <a:endParaRPr lang="zh-CN" altLang="en-US" sz="1400" dirty="0">
                  <a:latin typeface="楷体" pitchFamily="49" charset="-122"/>
                  <a:ea typeface="楷体" pitchFamily="49" charset="-122"/>
                </a:endParaRPr>
              </a:p>
            </p:txBody>
          </p:sp>
          <p:sp>
            <p:nvSpPr>
              <p:cNvPr id="43" name="TextBox 42"/>
              <p:cNvSpPr txBox="1"/>
              <p:nvPr/>
            </p:nvSpPr>
            <p:spPr>
              <a:xfrm>
                <a:off x="5522715" y="45005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45" name="TextBox 44"/>
              <p:cNvSpPr txBox="1"/>
              <p:nvPr/>
            </p:nvSpPr>
            <p:spPr>
              <a:xfrm rot="16200000">
                <a:off x="4833045" y="4811029"/>
                <a:ext cx="785818" cy="307777"/>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10</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46" name="直接箭头连接符 45"/>
              <p:cNvCxnSpPr>
                <a:stCxn id="41" idx="0"/>
                <a:endCxn id="42" idx="2"/>
              </p:cNvCxnSpPr>
              <p:nvPr/>
            </p:nvCxnSpPr>
            <p:spPr>
              <a:xfrm rot="5400000" flipH="1" flipV="1">
                <a:off x="5915624" y="514351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2" idx="0"/>
                <a:endCxn id="43" idx="2"/>
              </p:cNvCxnSpPr>
              <p:nvPr/>
            </p:nvCxnSpPr>
            <p:spPr>
              <a:xfrm rot="5400000" flipH="1" flipV="1">
                <a:off x="5915624" y="478632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4286248" y="92867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grpSp>
          <p:nvGrpSpPr>
            <p:cNvPr id="63" name="组合 62"/>
            <p:cNvGrpSpPr/>
            <p:nvPr/>
          </p:nvGrpSpPr>
          <p:grpSpPr>
            <a:xfrm>
              <a:off x="3857620" y="1285860"/>
              <a:ext cx="1500198" cy="1428760"/>
              <a:chOff x="4000496" y="1928802"/>
              <a:chExt cx="1500198" cy="1428760"/>
            </a:xfrm>
          </p:grpSpPr>
          <p:sp>
            <p:nvSpPr>
              <p:cNvPr id="51" name="矩形 50"/>
              <p:cNvSpPr/>
              <p:nvPr/>
            </p:nvSpPr>
            <p:spPr>
              <a:xfrm>
                <a:off x="4000496" y="192880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14" name="TextBox 13"/>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行移位</a:t>
                </a:r>
                <a:endParaRPr lang="zh-CN" altLang="en-US" sz="1400" dirty="0">
                  <a:latin typeface="楷体" pitchFamily="49" charset="-122"/>
                  <a:ea typeface="楷体" pitchFamily="49" charset="-122"/>
                </a:endParaRPr>
              </a:p>
            </p:txBody>
          </p:sp>
          <p:sp>
            <p:nvSpPr>
              <p:cNvPr id="15" name="TextBox 14"/>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字节代换</a:t>
                </a:r>
                <a:endParaRPr lang="zh-CN" altLang="en-US" sz="1400" dirty="0">
                  <a:latin typeface="楷体" pitchFamily="49" charset="-122"/>
                  <a:ea typeface="楷体" pitchFamily="49" charset="-122"/>
                </a:endParaRPr>
              </a:p>
            </p:txBody>
          </p:sp>
          <p:sp>
            <p:nvSpPr>
              <p:cNvPr id="16" name="TextBox 15"/>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17" name="TextBox 16"/>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列混淆</a:t>
                </a:r>
                <a:endParaRPr lang="zh-CN" altLang="en-US" sz="1400" dirty="0">
                  <a:latin typeface="楷体" pitchFamily="49" charset="-122"/>
                  <a:ea typeface="楷体" pitchFamily="49" charset="-122"/>
                </a:endParaRPr>
              </a:p>
            </p:txBody>
          </p:sp>
          <p:sp>
            <p:nvSpPr>
              <p:cNvPr id="53" name="TextBox 52"/>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1</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54" name="直接箭头连接符 53"/>
              <p:cNvCxnSpPr>
                <a:stCxn id="15" idx="2"/>
                <a:endCxn id="14"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4" idx="2"/>
                <a:endCxn id="17"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7" idx="2"/>
                <a:endCxn id="16"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3857620" y="3357562"/>
              <a:ext cx="1500198" cy="1428760"/>
              <a:chOff x="4000496" y="1928802"/>
              <a:chExt cx="1500198" cy="1428760"/>
            </a:xfrm>
          </p:grpSpPr>
          <p:sp>
            <p:nvSpPr>
              <p:cNvPr id="65" name="矩形 64"/>
              <p:cNvSpPr/>
              <p:nvPr/>
            </p:nvSpPr>
            <p:spPr>
              <a:xfrm>
                <a:off x="4000496" y="1928802"/>
                <a:ext cx="1500198" cy="14287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66" name="TextBox 65"/>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行移位</a:t>
                </a:r>
                <a:endParaRPr lang="zh-CN" altLang="en-US" sz="1400" dirty="0">
                  <a:latin typeface="楷体" pitchFamily="49" charset="-122"/>
                  <a:ea typeface="楷体" pitchFamily="49" charset="-122"/>
                </a:endParaRPr>
              </a:p>
            </p:txBody>
          </p:sp>
          <p:sp>
            <p:nvSpPr>
              <p:cNvPr id="67" name="TextBox 66"/>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字节代换</a:t>
                </a:r>
                <a:endParaRPr lang="zh-CN" altLang="en-US" sz="1400" dirty="0">
                  <a:latin typeface="楷体" pitchFamily="49" charset="-122"/>
                  <a:ea typeface="楷体" pitchFamily="49" charset="-122"/>
                </a:endParaRPr>
              </a:p>
            </p:txBody>
          </p:sp>
          <p:sp>
            <p:nvSpPr>
              <p:cNvPr id="68" name="TextBox 67"/>
              <p:cNvSpPr txBox="1"/>
              <p:nvPr/>
            </p:nvSpPr>
            <p:spPr>
              <a:xfrm>
                <a:off x="4429124" y="307181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69" name="TextBox 68"/>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列混淆</a:t>
                </a:r>
                <a:endParaRPr lang="zh-CN" altLang="en-US" sz="1400" dirty="0">
                  <a:latin typeface="楷体" pitchFamily="49" charset="-122"/>
                  <a:ea typeface="楷体" pitchFamily="49" charset="-122"/>
                </a:endParaRPr>
              </a:p>
            </p:txBody>
          </p:sp>
          <p:sp>
            <p:nvSpPr>
              <p:cNvPr id="70" name="TextBox 69"/>
              <p:cNvSpPr txBox="1"/>
              <p:nvPr/>
            </p:nvSpPr>
            <p:spPr>
              <a:xfrm rot="16200000">
                <a:off x="3797194" y="2489294"/>
                <a:ext cx="714380" cy="307776"/>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9</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71" name="直接箭头连接符 70"/>
              <p:cNvCxnSpPr>
                <a:stCxn id="67" idx="2"/>
                <a:endCxn id="66"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6" idx="2"/>
                <a:endCxn id="69"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69" idx="2"/>
                <a:endCxn id="68" idx="0"/>
              </p:cNvCxnSpPr>
              <p:nvPr/>
            </p:nvCxnSpPr>
            <p:spPr>
              <a:xfrm rot="5400000">
                <a:off x="4822033" y="300037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3857620" y="4857760"/>
              <a:ext cx="1500199" cy="1071570"/>
              <a:chOff x="4000495" y="1928802"/>
              <a:chExt cx="1500199" cy="1071570"/>
            </a:xfrm>
          </p:grpSpPr>
          <p:sp>
            <p:nvSpPr>
              <p:cNvPr id="75" name="矩形 74"/>
              <p:cNvSpPr/>
              <p:nvPr/>
            </p:nvSpPr>
            <p:spPr>
              <a:xfrm>
                <a:off x="4000496" y="1928802"/>
                <a:ext cx="1500198" cy="10715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itchFamily="49" charset="-122"/>
                  <a:ea typeface="楷体" pitchFamily="49" charset="-122"/>
                </a:endParaRPr>
              </a:p>
            </p:txBody>
          </p:sp>
          <p:sp>
            <p:nvSpPr>
              <p:cNvPr id="76" name="TextBox 75"/>
              <p:cNvSpPr txBox="1"/>
              <p:nvPr/>
            </p:nvSpPr>
            <p:spPr>
              <a:xfrm>
                <a:off x="4429124" y="235743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行移位</a:t>
                </a:r>
                <a:endParaRPr lang="zh-CN" altLang="en-US" sz="1400" dirty="0">
                  <a:latin typeface="楷体" pitchFamily="49" charset="-122"/>
                  <a:ea typeface="楷体" pitchFamily="49" charset="-122"/>
                </a:endParaRPr>
              </a:p>
            </p:txBody>
          </p:sp>
          <p:sp>
            <p:nvSpPr>
              <p:cNvPr id="77" name="TextBox 76"/>
              <p:cNvSpPr txBox="1"/>
              <p:nvPr/>
            </p:nvSpPr>
            <p:spPr>
              <a:xfrm>
                <a:off x="4429124" y="200024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字节代换</a:t>
                </a:r>
                <a:endParaRPr lang="zh-CN" altLang="en-US" sz="1400" dirty="0">
                  <a:latin typeface="楷体" pitchFamily="49" charset="-122"/>
                  <a:ea typeface="楷体" pitchFamily="49" charset="-122"/>
                </a:endParaRPr>
              </a:p>
            </p:txBody>
          </p:sp>
          <p:sp>
            <p:nvSpPr>
              <p:cNvPr id="78" name="TextBox 77"/>
              <p:cNvSpPr txBox="1"/>
              <p:nvPr/>
            </p:nvSpPr>
            <p:spPr>
              <a:xfrm>
                <a:off x="4429124" y="2714620"/>
                <a:ext cx="928694" cy="214314"/>
              </a:xfrm>
              <a:prstGeom prst="rect">
                <a:avLst/>
              </a:prstGeom>
              <a:no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轮密钥加</a:t>
                </a:r>
                <a:endParaRPr lang="zh-CN" altLang="en-US" sz="1400" dirty="0">
                  <a:latin typeface="楷体" pitchFamily="49" charset="-122"/>
                  <a:ea typeface="楷体" pitchFamily="49" charset="-122"/>
                </a:endParaRPr>
              </a:p>
            </p:txBody>
          </p:sp>
          <p:sp>
            <p:nvSpPr>
              <p:cNvPr id="80" name="TextBox 79"/>
              <p:cNvSpPr txBox="1"/>
              <p:nvPr/>
            </p:nvSpPr>
            <p:spPr>
              <a:xfrm rot="16200000">
                <a:off x="3761475" y="2382137"/>
                <a:ext cx="785818" cy="307777"/>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rPr>
                  <a:t>第</a:t>
                </a:r>
                <a:r>
                  <a:rPr lang="en-US" altLang="zh-CN" sz="1400" dirty="0" smtClean="0">
                    <a:latin typeface="楷体" pitchFamily="49" charset="-122"/>
                    <a:ea typeface="楷体" pitchFamily="49" charset="-122"/>
                  </a:rPr>
                  <a:t>10</a:t>
                </a:r>
                <a:r>
                  <a:rPr lang="zh-CN" altLang="en-US" sz="1400" dirty="0" smtClean="0">
                    <a:latin typeface="楷体" pitchFamily="49" charset="-122"/>
                    <a:ea typeface="楷体" pitchFamily="49" charset="-122"/>
                  </a:rPr>
                  <a:t>轮</a:t>
                </a:r>
                <a:endParaRPr lang="zh-CN" altLang="en-US" sz="1400" dirty="0">
                  <a:latin typeface="楷体" pitchFamily="49" charset="-122"/>
                  <a:ea typeface="楷体" pitchFamily="49" charset="-122"/>
                </a:endParaRPr>
              </a:p>
            </p:txBody>
          </p:sp>
          <p:cxnSp>
            <p:nvCxnSpPr>
              <p:cNvPr id="81" name="直接箭头连接符 80"/>
              <p:cNvCxnSpPr>
                <a:stCxn id="77" idx="2"/>
                <a:endCxn id="76" idx="0"/>
              </p:cNvCxnSpPr>
              <p:nvPr/>
            </p:nvCxnSpPr>
            <p:spPr>
              <a:xfrm rot="5400000">
                <a:off x="4822033" y="228599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6" idx="2"/>
                <a:endCxn id="78" idx="0"/>
              </p:cNvCxnSpPr>
              <p:nvPr/>
            </p:nvCxnSpPr>
            <p:spPr>
              <a:xfrm rot="5400000">
                <a:off x="4822033" y="2643182"/>
                <a:ext cx="142876" cy="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5" name="直接箭头连接符 84"/>
            <p:cNvCxnSpPr>
              <a:stCxn id="101" idx="1"/>
              <a:endCxn id="78" idx="3"/>
            </p:cNvCxnSpPr>
            <p:nvPr/>
          </p:nvCxnSpPr>
          <p:spPr>
            <a:xfrm flipH="1">
              <a:off x="5214943" y="5750486"/>
              <a:ext cx="254441" cy="24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13" idx="1"/>
              <a:endCxn id="68" idx="3"/>
            </p:cNvCxnSpPr>
            <p:nvPr/>
          </p:nvCxnSpPr>
          <p:spPr>
            <a:xfrm flipH="1" flipV="1">
              <a:off x="5214942" y="4607728"/>
              <a:ext cx="255090" cy="81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100" idx="1"/>
              <a:endCxn id="16" idx="3"/>
            </p:cNvCxnSpPr>
            <p:nvPr/>
          </p:nvCxnSpPr>
          <p:spPr>
            <a:xfrm flipH="1" flipV="1">
              <a:off x="5214942" y="2536026"/>
              <a:ext cx="377357" cy="190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99" idx="1"/>
              <a:endCxn id="50" idx="3"/>
            </p:cNvCxnSpPr>
            <p:nvPr/>
          </p:nvCxnSpPr>
          <p:spPr>
            <a:xfrm flipH="1">
              <a:off x="5214942" y="1033481"/>
              <a:ext cx="377357" cy="234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000760" y="1357298"/>
              <a:ext cx="857256" cy="214314"/>
            </a:xfrm>
            <a:prstGeom prst="rect">
              <a:avLst/>
            </a:prstGeom>
            <a:solidFill>
              <a:schemeClr val="accent3"/>
            </a:solidFill>
            <a:ln>
              <a:solidFill>
                <a:schemeClr val="tx1"/>
              </a:solidFill>
            </a:ln>
          </p:spPr>
          <p:txBody>
            <a:bodyPr wrap="square" lIns="0" tIns="0" rIns="0" bIns="0" rtlCol="0" anchor="ctr" anchorCtr="0">
              <a:spAutoFit/>
            </a:bodyPr>
            <a:lstStyle/>
            <a:p>
              <a:pPr algn="ctr"/>
              <a:r>
                <a:rPr lang="zh-CN" altLang="en-US" sz="1400" dirty="0" smtClean="0">
                  <a:latin typeface="楷体" pitchFamily="49" charset="-122"/>
                  <a:ea typeface="楷体" pitchFamily="49" charset="-122"/>
                </a:rPr>
                <a:t>密钥扩展</a:t>
              </a:r>
              <a:endParaRPr lang="zh-CN" altLang="en-US" sz="1400" dirty="0">
                <a:latin typeface="楷体" pitchFamily="49" charset="-122"/>
                <a:ea typeface="楷体" pitchFamily="49" charset="-122"/>
              </a:endParaRPr>
            </a:p>
          </p:txBody>
        </p:sp>
        <p:sp>
          <p:nvSpPr>
            <p:cNvPr id="99" name="TextBox 98"/>
            <p:cNvSpPr txBox="1"/>
            <p:nvPr/>
          </p:nvSpPr>
          <p:spPr>
            <a:xfrm>
              <a:off x="5592299" y="882039"/>
              <a:ext cx="712148" cy="302883"/>
            </a:xfrm>
            <a:prstGeom prst="rect">
              <a:avLst/>
            </a:prstGeom>
            <a:noFill/>
          </p:spPr>
          <p:txBody>
            <a:bodyPr wrap="none" rtlCol="0">
              <a:spAutoFit/>
            </a:bodyPr>
            <a:lstStyle/>
            <a:p>
              <a:r>
                <a:rPr lang="en-US" altLang="zh-CN" sz="1400" dirty="0" smtClean="0">
                  <a:latin typeface="楷体" pitchFamily="49" charset="-122"/>
                  <a:ea typeface="楷体" pitchFamily="49" charset="-122"/>
                  <a:cs typeface="Times New Roman" pitchFamily="18" charset="0"/>
                </a:rPr>
                <a:t>w[0,3]</a:t>
              </a:r>
              <a:endParaRPr lang="zh-CN" altLang="en-US" sz="1400" dirty="0">
                <a:latin typeface="楷体" pitchFamily="49" charset="-122"/>
                <a:ea typeface="楷体" pitchFamily="49" charset="-122"/>
                <a:cs typeface="Times New Roman" pitchFamily="18" charset="0"/>
              </a:endParaRPr>
            </a:p>
          </p:txBody>
        </p:sp>
        <p:sp>
          <p:nvSpPr>
            <p:cNvPr id="100" name="TextBox 99"/>
            <p:cNvSpPr txBox="1"/>
            <p:nvPr/>
          </p:nvSpPr>
          <p:spPr>
            <a:xfrm>
              <a:off x="5592299" y="2386491"/>
              <a:ext cx="712148" cy="302883"/>
            </a:xfrm>
            <a:prstGeom prst="rect">
              <a:avLst/>
            </a:prstGeom>
            <a:noFill/>
          </p:spPr>
          <p:txBody>
            <a:bodyPr wrap="none" rtlCol="0">
              <a:spAutoFit/>
            </a:bodyPr>
            <a:lstStyle/>
            <a:p>
              <a:r>
                <a:rPr lang="en-US" altLang="zh-CN" sz="1400" dirty="0" smtClean="0">
                  <a:latin typeface="楷体" pitchFamily="49" charset="-122"/>
                  <a:ea typeface="楷体" pitchFamily="49" charset="-122"/>
                  <a:cs typeface="Times New Roman" pitchFamily="18" charset="0"/>
                </a:rPr>
                <a:t>w[4,7]</a:t>
              </a:r>
              <a:endParaRPr lang="zh-CN" altLang="en-US" sz="1400" dirty="0">
                <a:latin typeface="楷体" pitchFamily="49" charset="-122"/>
                <a:ea typeface="楷体" pitchFamily="49" charset="-122"/>
                <a:cs typeface="Times New Roman" pitchFamily="18" charset="0"/>
              </a:endParaRPr>
            </a:p>
          </p:txBody>
        </p:sp>
        <p:sp>
          <p:nvSpPr>
            <p:cNvPr id="101" name="TextBox 100"/>
            <p:cNvSpPr txBox="1"/>
            <p:nvPr/>
          </p:nvSpPr>
          <p:spPr>
            <a:xfrm>
              <a:off x="5469384" y="5599044"/>
              <a:ext cx="855023" cy="302883"/>
            </a:xfrm>
            <a:prstGeom prst="rect">
              <a:avLst/>
            </a:prstGeom>
            <a:noFill/>
          </p:spPr>
          <p:txBody>
            <a:bodyPr wrap="square" rtlCol="0">
              <a:spAutoFit/>
            </a:bodyPr>
            <a:lstStyle/>
            <a:p>
              <a:r>
                <a:rPr lang="en-US" altLang="zh-CN" sz="1400" dirty="0" smtClean="0">
                  <a:latin typeface="楷体" pitchFamily="49" charset="-122"/>
                  <a:ea typeface="楷体" pitchFamily="49" charset="-122"/>
                  <a:cs typeface="Times New Roman" pitchFamily="18" charset="0"/>
                </a:rPr>
                <a:t>w[40,43]</a:t>
              </a:r>
              <a:endParaRPr lang="zh-CN" altLang="en-US" sz="1400" dirty="0">
                <a:latin typeface="楷体" pitchFamily="49" charset="-122"/>
                <a:ea typeface="楷体" pitchFamily="49" charset="-122"/>
                <a:cs typeface="Times New Roman" pitchFamily="18" charset="0"/>
              </a:endParaRPr>
            </a:p>
          </p:txBody>
        </p:sp>
        <p:cxnSp>
          <p:nvCxnSpPr>
            <p:cNvPr id="104" name="肘形连接符 103"/>
            <p:cNvCxnSpPr>
              <a:stCxn id="98" idx="2"/>
              <a:endCxn id="101" idx="0"/>
            </p:cNvCxnSpPr>
            <p:nvPr/>
          </p:nvCxnSpPr>
          <p:spPr>
            <a:xfrm rot="5400000">
              <a:off x="4149427" y="3319082"/>
              <a:ext cx="4027432" cy="532493"/>
            </a:xfrm>
            <a:prstGeom prst="bentConnector3">
              <a:avLst>
                <a:gd name="adj1" fmla="val 960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72" idx="2"/>
              <a:endCxn id="98" idx="0"/>
            </p:cNvCxnSpPr>
            <p:nvPr/>
          </p:nvCxnSpPr>
          <p:spPr>
            <a:xfrm rot="5400000">
              <a:off x="6037421" y="963447"/>
              <a:ext cx="785818" cy="188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5470032" y="4457098"/>
              <a:ext cx="855023" cy="302883"/>
            </a:xfrm>
            <a:prstGeom prst="rect">
              <a:avLst/>
            </a:prstGeom>
            <a:noFill/>
          </p:spPr>
          <p:txBody>
            <a:bodyPr wrap="square" rtlCol="0">
              <a:spAutoFit/>
            </a:bodyPr>
            <a:lstStyle/>
            <a:p>
              <a:r>
                <a:rPr lang="en-US" altLang="zh-CN" sz="1400" dirty="0" smtClean="0">
                  <a:latin typeface="楷体" pitchFamily="49" charset="-122"/>
                  <a:ea typeface="楷体" pitchFamily="49" charset="-122"/>
                  <a:cs typeface="Times New Roman" pitchFamily="18" charset="0"/>
                </a:rPr>
                <a:t>w[36,39]</a:t>
              </a:r>
              <a:endParaRPr lang="zh-CN" altLang="en-US" sz="1400" dirty="0">
                <a:latin typeface="楷体" pitchFamily="49" charset="-122"/>
                <a:ea typeface="楷体" pitchFamily="49" charset="-122"/>
                <a:cs typeface="Times New Roman" pitchFamily="18" charset="0"/>
              </a:endParaRPr>
            </a:p>
          </p:txBody>
        </p:sp>
        <p:cxnSp>
          <p:nvCxnSpPr>
            <p:cNvPr id="118" name="肘形连接符 117"/>
            <p:cNvCxnSpPr>
              <a:endCxn id="113" idx="0"/>
            </p:cNvCxnSpPr>
            <p:nvPr/>
          </p:nvCxnSpPr>
          <p:spPr>
            <a:xfrm rot="10800000" flipV="1">
              <a:off x="5897544" y="4314221"/>
              <a:ext cx="531844" cy="1428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肘形连接符 117"/>
            <p:cNvCxnSpPr>
              <a:endCxn id="100" idx="0"/>
            </p:cNvCxnSpPr>
            <p:nvPr/>
          </p:nvCxnSpPr>
          <p:spPr>
            <a:xfrm rot="10800000" flipV="1">
              <a:off x="5948374" y="2243612"/>
              <a:ext cx="481017" cy="14287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117"/>
            <p:cNvCxnSpPr>
              <a:endCxn id="99" idx="0"/>
            </p:cNvCxnSpPr>
            <p:nvPr/>
          </p:nvCxnSpPr>
          <p:spPr>
            <a:xfrm rot="10800000" flipV="1">
              <a:off x="5948374" y="739164"/>
              <a:ext cx="481017" cy="14287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17"/>
            <p:cNvCxnSpPr>
              <a:stCxn id="50" idx="2"/>
              <a:endCxn id="15" idx="0"/>
            </p:cNvCxnSpPr>
            <p:nvPr/>
          </p:nvCxnSpPr>
          <p:spPr>
            <a:xfrm rot="5400000">
              <a:off x="4643438" y="1250141"/>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肘形连接符 117"/>
            <p:cNvCxnSpPr>
              <a:stCxn id="68" idx="2"/>
              <a:endCxn id="77" idx="0"/>
            </p:cNvCxnSpPr>
            <p:nvPr/>
          </p:nvCxnSpPr>
          <p:spPr>
            <a:xfrm rot="16200000" flipH="1">
              <a:off x="4643438" y="4822040"/>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17"/>
            <p:cNvCxnSpPr>
              <a:stCxn id="9" idx="0"/>
              <a:endCxn id="10" idx="2"/>
            </p:cNvCxnSpPr>
            <p:nvPr/>
          </p:nvCxnSpPr>
          <p:spPr>
            <a:xfrm rot="5400000" flipH="1" flipV="1">
              <a:off x="7715272" y="5536421"/>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肘形连接符 117"/>
            <p:cNvCxnSpPr>
              <a:stCxn id="34" idx="0"/>
              <a:endCxn id="41" idx="2"/>
            </p:cNvCxnSpPr>
            <p:nvPr/>
          </p:nvCxnSpPr>
          <p:spPr>
            <a:xfrm rot="5400000" flipH="1" flipV="1">
              <a:off x="7705761" y="1964521"/>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肘形连接符 117"/>
            <p:cNvCxnSpPr/>
            <p:nvPr/>
          </p:nvCxnSpPr>
          <p:spPr>
            <a:xfrm rot="5400000" flipH="1" flipV="1">
              <a:off x="7719458" y="4036222"/>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17"/>
            <p:cNvCxnSpPr/>
            <p:nvPr/>
          </p:nvCxnSpPr>
          <p:spPr>
            <a:xfrm rot="5400000" flipH="1" flipV="1">
              <a:off x="7719460" y="3464718"/>
              <a:ext cx="214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肘形连接符 117"/>
            <p:cNvCxnSpPr/>
            <p:nvPr/>
          </p:nvCxnSpPr>
          <p:spPr>
            <a:xfrm rot="16200000" flipV="1">
              <a:off x="7648021" y="3750470"/>
              <a:ext cx="357190"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3" name="肘形连接符 117"/>
            <p:cNvCxnSpPr/>
            <p:nvPr/>
          </p:nvCxnSpPr>
          <p:spPr>
            <a:xfrm rot="16200000" flipV="1">
              <a:off x="4567814" y="3036090"/>
              <a:ext cx="357190" cy="1"/>
            </a:xfrm>
            <a:prstGeom prst="bentConnector3">
              <a:avLst>
                <a:gd name="adj1" fmla="val 50000"/>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4" name="肘形连接符 117"/>
            <p:cNvCxnSpPr/>
            <p:nvPr/>
          </p:nvCxnSpPr>
          <p:spPr>
            <a:xfrm rot="5400000">
              <a:off x="4640046" y="2749545"/>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17"/>
            <p:cNvCxnSpPr/>
            <p:nvPr/>
          </p:nvCxnSpPr>
          <p:spPr>
            <a:xfrm rot="5400000">
              <a:off x="4640046" y="3321049"/>
              <a:ext cx="214314"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肘形连接符 117"/>
            <p:cNvCxnSpPr>
              <a:stCxn id="168" idx="0"/>
              <a:endCxn id="9" idx="2"/>
            </p:cNvCxnSpPr>
            <p:nvPr/>
          </p:nvCxnSpPr>
          <p:spPr>
            <a:xfrm rot="5400000" flipH="1" flipV="1">
              <a:off x="7715272" y="5965050"/>
              <a:ext cx="214315" cy="15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7500958" y="6072207"/>
              <a:ext cx="642942" cy="307777"/>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cs typeface="Times New Roman" pitchFamily="18" charset="0"/>
                </a:rPr>
                <a:t>密文</a:t>
              </a:r>
              <a:endParaRPr lang="zh-CN" altLang="en-US" sz="1400" dirty="0">
                <a:latin typeface="楷体" pitchFamily="49" charset="-122"/>
                <a:ea typeface="楷体" pitchFamily="49" charset="-122"/>
                <a:cs typeface="Times New Roman" pitchFamily="18" charset="0"/>
              </a:endParaRPr>
            </a:p>
          </p:txBody>
        </p:sp>
        <p:sp>
          <p:nvSpPr>
            <p:cNvPr id="170" name="TextBox 169"/>
            <p:cNvSpPr txBox="1"/>
            <p:nvPr/>
          </p:nvSpPr>
          <p:spPr>
            <a:xfrm>
              <a:off x="4500562" y="428604"/>
              <a:ext cx="543739" cy="307777"/>
            </a:xfrm>
            <a:prstGeom prst="rect">
              <a:avLst/>
            </a:prstGeom>
            <a:noFill/>
          </p:spPr>
          <p:txBody>
            <a:bodyPr wrap="none" rtlCol="0">
              <a:spAutoFit/>
            </a:bodyPr>
            <a:lstStyle/>
            <a:p>
              <a:r>
                <a:rPr lang="zh-CN" altLang="en-US" sz="1400" dirty="0" smtClean="0">
                  <a:latin typeface="楷体" pitchFamily="49" charset="-122"/>
                  <a:ea typeface="楷体" pitchFamily="49" charset="-122"/>
                  <a:cs typeface="Times New Roman" pitchFamily="18" charset="0"/>
                </a:rPr>
                <a:t>明文</a:t>
              </a:r>
              <a:endParaRPr lang="zh-CN" altLang="en-US" sz="1400" dirty="0">
                <a:latin typeface="楷体" pitchFamily="49" charset="-122"/>
                <a:ea typeface="楷体" pitchFamily="49" charset="-122"/>
                <a:cs typeface="Times New Roman" pitchFamily="18" charset="0"/>
              </a:endParaRPr>
            </a:p>
          </p:txBody>
        </p:sp>
        <p:sp>
          <p:nvSpPr>
            <p:cNvPr id="172" name="TextBox 171"/>
            <p:cNvSpPr txBox="1"/>
            <p:nvPr/>
          </p:nvSpPr>
          <p:spPr>
            <a:xfrm>
              <a:off x="6159402" y="263703"/>
              <a:ext cx="543739" cy="307777"/>
            </a:xfrm>
            <a:prstGeom prst="rect">
              <a:avLst/>
            </a:prstGeom>
            <a:noFill/>
          </p:spPr>
          <p:txBody>
            <a:bodyPr wrap="none" rtlCol="0">
              <a:spAutoFit/>
            </a:bodyPr>
            <a:lstStyle/>
            <a:p>
              <a:r>
                <a:rPr lang="zh-CN" altLang="en-US" sz="1400" dirty="0" smtClean="0">
                  <a:latin typeface="楷体" pitchFamily="49" charset="-122"/>
                  <a:ea typeface="楷体" pitchFamily="49" charset="-122"/>
                  <a:cs typeface="Times New Roman" pitchFamily="18" charset="0"/>
                </a:rPr>
                <a:t>密钥</a:t>
              </a:r>
              <a:endParaRPr lang="zh-CN" altLang="en-US" sz="1400" dirty="0">
                <a:latin typeface="楷体" pitchFamily="49" charset="-122"/>
                <a:ea typeface="楷体" pitchFamily="49" charset="-122"/>
                <a:cs typeface="Times New Roman" pitchFamily="18" charset="0"/>
              </a:endParaRPr>
            </a:p>
          </p:txBody>
        </p:sp>
        <p:sp>
          <p:nvSpPr>
            <p:cNvPr id="185" name="TextBox 184"/>
            <p:cNvSpPr txBox="1"/>
            <p:nvPr/>
          </p:nvSpPr>
          <p:spPr>
            <a:xfrm>
              <a:off x="4429124" y="6050181"/>
              <a:ext cx="642942" cy="307777"/>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cs typeface="Times New Roman" pitchFamily="18" charset="0"/>
                </a:rPr>
                <a:t>密文</a:t>
              </a:r>
              <a:endParaRPr lang="zh-CN" altLang="en-US" sz="1400" dirty="0">
                <a:latin typeface="楷体" pitchFamily="49" charset="-122"/>
                <a:ea typeface="楷体" pitchFamily="49" charset="-122"/>
                <a:cs typeface="Times New Roman" pitchFamily="18" charset="0"/>
              </a:endParaRPr>
            </a:p>
          </p:txBody>
        </p:sp>
        <p:cxnSp>
          <p:nvCxnSpPr>
            <p:cNvPr id="186" name="肘形连接符 117"/>
            <p:cNvCxnSpPr/>
            <p:nvPr/>
          </p:nvCxnSpPr>
          <p:spPr>
            <a:xfrm rot="5400000" flipH="1" flipV="1">
              <a:off x="7699507" y="785793"/>
              <a:ext cx="285752" cy="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7532490" y="357167"/>
              <a:ext cx="571504" cy="307777"/>
            </a:xfrm>
            <a:prstGeom prst="rect">
              <a:avLst/>
            </a:prstGeom>
            <a:noFill/>
          </p:spPr>
          <p:txBody>
            <a:bodyPr wrap="square" rtlCol="0">
              <a:spAutoFit/>
            </a:bodyPr>
            <a:lstStyle/>
            <a:p>
              <a:pPr algn="ctr"/>
              <a:r>
                <a:rPr lang="zh-CN" altLang="en-US" sz="1400" dirty="0" smtClean="0">
                  <a:latin typeface="楷体" pitchFamily="49" charset="-122"/>
                  <a:ea typeface="楷体" pitchFamily="49" charset="-122"/>
                  <a:cs typeface="Times New Roman" pitchFamily="18" charset="0"/>
                </a:rPr>
                <a:t>明文</a:t>
              </a:r>
              <a:endParaRPr lang="zh-CN" altLang="en-US" sz="1400" dirty="0">
                <a:latin typeface="楷体" pitchFamily="49" charset="-122"/>
                <a:ea typeface="楷体" pitchFamily="49" charset="-122"/>
                <a:cs typeface="Times New Roman" pitchFamily="18" charset="0"/>
              </a:endParaRPr>
            </a:p>
          </p:txBody>
        </p:sp>
        <p:cxnSp>
          <p:nvCxnSpPr>
            <p:cNvPr id="213" name="肘形连接符 117"/>
            <p:cNvCxnSpPr>
              <a:stCxn id="78" idx="2"/>
              <a:endCxn id="185" idx="0"/>
            </p:cNvCxnSpPr>
            <p:nvPr/>
          </p:nvCxnSpPr>
          <p:spPr>
            <a:xfrm rot="5400000">
              <a:off x="4654452" y="5954036"/>
              <a:ext cx="19228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肘形连接符 117"/>
            <p:cNvCxnSpPr/>
            <p:nvPr/>
          </p:nvCxnSpPr>
          <p:spPr>
            <a:xfrm rot="5400000">
              <a:off x="4658638" y="826266"/>
              <a:ext cx="19228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99" idx="3"/>
            </p:cNvCxnSpPr>
            <p:nvPr/>
          </p:nvCxnSpPr>
          <p:spPr>
            <a:xfrm flipH="1" flipV="1">
              <a:off x="6304446" y="1033481"/>
              <a:ext cx="615498" cy="234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endCxn id="100" idx="3"/>
            </p:cNvCxnSpPr>
            <p:nvPr/>
          </p:nvCxnSpPr>
          <p:spPr>
            <a:xfrm flipH="1">
              <a:off x="6304446" y="2536025"/>
              <a:ext cx="615497" cy="1908"/>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113" idx="3"/>
            </p:cNvCxnSpPr>
            <p:nvPr/>
          </p:nvCxnSpPr>
          <p:spPr>
            <a:xfrm flipH="1">
              <a:off x="6325055" y="4607585"/>
              <a:ext cx="614849" cy="95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9" idx="1"/>
              <a:endCxn id="101" idx="3"/>
            </p:cNvCxnSpPr>
            <p:nvPr/>
          </p:nvCxnSpPr>
          <p:spPr>
            <a:xfrm flipH="1" flipV="1">
              <a:off x="6324407" y="5750486"/>
              <a:ext cx="1033675" cy="249"/>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85</a:t>
            </a:fld>
            <a:endParaRPr lang="en-US" altLang="zh-CN" dirty="0"/>
          </a:p>
        </p:txBody>
      </p:sp>
      <p:sp>
        <p:nvSpPr>
          <p:cNvPr id="110" name="流程图: 可选过程 109">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11" name="流程图: 可选过程 110">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12" name="流程图: 可选过程 111">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14" name="流程图: 可选过程 113">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5" name="流程图: 可选过程 114">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9839128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在算法的开始和结束都有轮密钥加阶段</a:t>
            </a:r>
            <a:endParaRPr lang="en-US" altLang="zh-CN" dirty="0" smtClean="0"/>
          </a:p>
          <a:p>
            <a:pPr lvl="1"/>
            <a:r>
              <a:rPr lang="zh-CN" altLang="en-US" dirty="0" smtClean="0"/>
              <a:t>以不需要密钥的运算用于开始和结束不能增加安全性</a:t>
            </a:r>
            <a:endParaRPr lang="en-US" altLang="zh-CN" dirty="0" smtClean="0"/>
          </a:p>
          <a:p>
            <a:endParaRPr lang="en-US" altLang="zh-CN" dirty="0" smtClean="0"/>
          </a:p>
          <a:p>
            <a:r>
              <a:rPr lang="zh-CN" altLang="en-US" dirty="0" smtClean="0"/>
              <a:t>每轮迭代中</a:t>
            </a:r>
            <a:endParaRPr lang="en-US" altLang="zh-CN" dirty="0" smtClean="0"/>
          </a:p>
          <a:p>
            <a:pPr lvl="1"/>
            <a:r>
              <a:rPr lang="zh-CN" altLang="en-US" dirty="0" smtClean="0"/>
              <a:t>轮密钥加实质上是一种</a:t>
            </a:r>
            <a:r>
              <a:rPr lang="en-US" altLang="zh-CN" dirty="0" err="1" smtClean="0"/>
              <a:t>Vernam</a:t>
            </a:r>
            <a:r>
              <a:rPr lang="zh-CN" altLang="en-US" dirty="0" smtClean="0"/>
              <a:t>密码，本身不难破译</a:t>
            </a:r>
            <a:endParaRPr lang="en-US" altLang="zh-CN" dirty="0" smtClean="0"/>
          </a:p>
          <a:p>
            <a:pPr lvl="1"/>
            <a:r>
              <a:rPr lang="zh-CN" altLang="en-US" dirty="0" smtClean="0"/>
              <a:t>字节代换、行移位、列混淆三个阶段一起提供了混淆、扩散和非线性功能。这些阶段不涉及密钥，其本身并不提供安全性</a:t>
            </a:r>
            <a:endParaRPr lang="en-US" altLang="zh-CN" dirty="0" smtClean="0"/>
          </a:p>
          <a:p>
            <a:pPr lvl="1"/>
            <a:r>
              <a:rPr lang="zh-CN" altLang="en-US" dirty="0" smtClean="0"/>
              <a:t>各阶段均可逆</a:t>
            </a:r>
            <a:endParaRPr lang="en-US" altLang="zh-CN" dirty="0" smtClean="0"/>
          </a:p>
          <a:p>
            <a:pPr lvl="1"/>
            <a:r>
              <a:rPr lang="zh-CN" altLang="en-US" dirty="0" smtClean="0"/>
              <a:t>解密算法与加密算法并不一样，各阶段为逆操作（轮密钥加阶段算法相同）</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86</a:t>
            </a:fld>
            <a:endParaRPr lang="en-US" altLang="zh-CN" dirty="0"/>
          </a:p>
        </p:txBody>
      </p:sp>
      <p:sp>
        <p:nvSpPr>
          <p:cNvPr id="12" name="流程图: 可选过程 1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494061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输入分组描述</a:t>
            </a:r>
            <a:endParaRPr lang="zh-CN" altLang="en-US" dirty="0"/>
          </a:p>
        </p:txBody>
      </p:sp>
      <p:sp>
        <p:nvSpPr>
          <p:cNvPr id="3" name="内容占位符 2"/>
          <p:cNvSpPr>
            <a:spLocks noGrp="1"/>
          </p:cNvSpPr>
          <p:nvPr>
            <p:ph idx="1"/>
          </p:nvPr>
        </p:nvSpPr>
        <p:spPr/>
        <p:txBody>
          <a:bodyPr/>
          <a:lstStyle/>
          <a:p>
            <a:r>
              <a:rPr lang="zh-CN" altLang="en-US" dirty="0" smtClean="0"/>
              <a:t>输入分组用以字节为单位的正方形矩阵</a:t>
            </a:r>
            <a:r>
              <a:rPr lang="en-US" altLang="zh-CN" dirty="0" smtClean="0"/>
              <a:t>State</a:t>
            </a:r>
            <a:r>
              <a:rPr lang="zh-CN" altLang="en-US" dirty="0" smtClean="0"/>
              <a:t>描述</a:t>
            </a:r>
            <a:endParaRPr lang="en-US" altLang="zh-CN" dirty="0" smtClean="0"/>
          </a:p>
          <a:p>
            <a:r>
              <a:rPr lang="zh-CN" altLang="en-US" dirty="0" smtClean="0"/>
              <a:t>然后对</a:t>
            </a:r>
            <a:r>
              <a:rPr lang="en-US" altLang="zh-CN" dirty="0" smtClean="0"/>
              <a:t>State</a:t>
            </a:r>
            <a:r>
              <a:rPr lang="zh-CN" altLang="en-US" dirty="0" smtClean="0"/>
              <a:t>进行迭代运算</a:t>
            </a:r>
            <a:endParaRPr lang="en-US" altLang="zh-CN" dirty="0" smtClean="0"/>
          </a:p>
          <a:p>
            <a:r>
              <a:rPr lang="zh-CN" altLang="en-US" dirty="0" smtClean="0"/>
              <a:t>最后将</a:t>
            </a:r>
            <a:r>
              <a:rPr lang="en-US" altLang="zh-CN" dirty="0" smtClean="0"/>
              <a:t>State</a:t>
            </a:r>
            <a:r>
              <a:rPr lang="zh-CN" altLang="en-US" dirty="0" smtClean="0"/>
              <a:t>转换为输出分组</a:t>
            </a:r>
            <a:endParaRPr lang="en-US" altLang="zh-CN" dirty="0" smtClean="0"/>
          </a:p>
          <a:p>
            <a:pPr lvl="1"/>
            <a:endParaRPr lang="en-US" altLang="zh-CN" dirty="0" smtClean="0"/>
          </a:p>
          <a:p>
            <a:pPr lvl="1"/>
            <a:endParaRPr lang="en-US" altLang="zh-CN" dirty="0" smtClean="0"/>
          </a:p>
          <a:p>
            <a:pPr lvl="1"/>
            <a:endParaRPr lang="en-US" altLang="zh-CN" dirty="0" smtClean="0"/>
          </a:p>
        </p:txBody>
      </p:sp>
      <p:graphicFrame>
        <p:nvGraphicFramePr>
          <p:cNvPr id="8" name="表格 7"/>
          <p:cNvGraphicFramePr>
            <a:graphicFrameLocks noGrp="1"/>
          </p:cNvGraphicFramePr>
          <p:nvPr>
            <p:extLst>
              <p:ext uri="{D42A27DB-BD31-4B8C-83A1-F6EECF244321}">
                <p14:modId xmlns:p14="http://schemas.microsoft.com/office/powerpoint/2010/main" val="685485231"/>
              </p:ext>
            </p:extLst>
          </p:nvPr>
        </p:nvGraphicFramePr>
        <p:xfrm>
          <a:off x="989270" y="2852936"/>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4</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8</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5</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9</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6</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14</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3</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7</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in</a:t>
                      </a:r>
                      <a:r>
                        <a:rPr lang="en-US" altLang="zh-CN" baseline="-25000" dirty="0" smtClean="0">
                          <a:latin typeface="Times New Roman" pitchFamily="18" charset="0"/>
                          <a:cs typeface="Times New Roman" pitchFamily="18" charset="0"/>
                        </a:rPr>
                        <a:t>15</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60860820"/>
              </p:ext>
            </p:extLst>
          </p:nvPr>
        </p:nvGraphicFramePr>
        <p:xfrm>
          <a:off x="3203848" y="2852936"/>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311918155"/>
              </p:ext>
            </p:extLst>
          </p:nvPr>
        </p:nvGraphicFramePr>
        <p:xfrm>
          <a:off x="3681684" y="4683350"/>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268802273"/>
              </p:ext>
            </p:extLst>
          </p:nvPr>
        </p:nvGraphicFramePr>
        <p:xfrm>
          <a:off x="5896262" y="4683350"/>
          <a:ext cx="2071704" cy="1643076"/>
        </p:xfrm>
        <a:graphic>
          <a:graphicData uri="http://schemas.openxmlformats.org/drawingml/2006/table">
            <a:tbl>
              <a:tblPr firstRow="1" bandRow="1">
                <a:tableStyleId>{5940675A-B579-460E-94D1-54222C63F5DA}</a:tableStyleId>
              </a:tblPr>
              <a:tblGrid>
                <a:gridCol w="517926">
                  <a:extLst>
                    <a:ext uri="{9D8B030D-6E8A-4147-A177-3AD203B41FA5}">
                      <a16:colId xmlns:a16="http://schemas.microsoft.com/office/drawing/2014/main" val="20000"/>
                    </a:ext>
                  </a:extLst>
                </a:gridCol>
                <a:gridCol w="517926">
                  <a:extLst>
                    <a:ext uri="{9D8B030D-6E8A-4147-A177-3AD203B41FA5}">
                      <a16:colId xmlns:a16="http://schemas.microsoft.com/office/drawing/2014/main" val="20001"/>
                    </a:ext>
                  </a:extLst>
                </a:gridCol>
                <a:gridCol w="517926">
                  <a:extLst>
                    <a:ext uri="{9D8B030D-6E8A-4147-A177-3AD203B41FA5}">
                      <a16:colId xmlns:a16="http://schemas.microsoft.com/office/drawing/2014/main" val="20002"/>
                    </a:ext>
                  </a:extLst>
                </a:gridCol>
                <a:gridCol w="517926">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4</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8</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5</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9</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6</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14</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3</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7</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out</a:t>
                      </a:r>
                      <a:r>
                        <a:rPr lang="en-US" altLang="zh-CN" baseline="-25000" dirty="0" smtClean="0">
                          <a:latin typeface="Times New Roman" pitchFamily="18" charset="0"/>
                          <a:cs typeface="Times New Roman" pitchFamily="18" charset="0"/>
                        </a:rPr>
                        <a:t>15</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cxnSp>
        <p:nvCxnSpPr>
          <p:cNvPr id="14" name="直接箭头连接符 13"/>
          <p:cNvCxnSpPr/>
          <p:nvPr/>
        </p:nvCxnSpPr>
        <p:spPr>
          <a:xfrm>
            <a:off x="5396196" y="5500702"/>
            <a:ext cx="500066"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703782" y="3670286"/>
            <a:ext cx="500066"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918360" y="3670286"/>
            <a:ext cx="2303116" cy="158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31640" y="5502290"/>
            <a:ext cx="2350044"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87</a:t>
            </a:fld>
            <a:endParaRPr lang="en-US" altLang="zh-CN" dirty="0"/>
          </a:p>
        </p:txBody>
      </p:sp>
      <p:sp>
        <p:nvSpPr>
          <p:cNvPr id="23" name="流程图: 可选过程 22">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24" name="流程图: 可选过程 23">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25" name="流程图: 可选过程 24">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26" name="流程图: 可选过程 25">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7" name="流程图: 可选过程 26">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7199579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AES</a:t>
            </a:r>
            <a:r>
              <a:rPr lang="zh-CN" altLang="en-US" dirty="0" smtClean="0"/>
              <a:t>单轮结构</a:t>
            </a:r>
            <a:endParaRPr lang="zh-CN" altLang="en-US" dirty="0"/>
          </a:p>
        </p:txBody>
      </p:sp>
      <p:sp>
        <p:nvSpPr>
          <p:cNvPr id="4" name="灯片编号占位符 3"/>
          <p:cNvSpPr>
            <a:spLocks noGrp="1"/>
          </p:cNvSpPr>
          <p:nvPr>
            <p:ph type="sldNum" sz="quarter" idx="10"/>
          </p:nvPr>
        </p:nvSpPr>
        <p:spPr/>
        <p:txBody>
          <a:bodyPr/>
          <a:lstStyle/>
          <a:p>
            <a:pPr>
              <a:defRPr/>
            </a:pPr>
            <a:fld id="{52305027-A41E-4099-97C2-42171C6B8947}" type="slidenum">
              <a:rPr lang="zh-CN" altLang="en-US" smtClean="0"/>
              <a:pPr>
                <a:defRPr/>
              </a:pPr>
              <a:t>88</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09921" name="Picture 1" descr="C:\Documents and Settings\Eric Lee\桌面\未标题-1.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899592" y="908720"/>
            <a:ext cx="7143800" cy="5466429"/>
          </a:xfrm>
          <a:prstGeom prst="rect">
            <a:avLst/>
          </a:prstGeom>
          <a:noFill/>
          <a:ln>
            <a:noFill/>
          </a:ln>
        </p:spPr>
      </p:pic>
      <p:sp>
        <p:nvSpPr>
          <p:cNvPr id="11" name="流程图: 可选过程 10">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2" name="流程图: 可选过程 11">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3" name="流程图: 可选过程 12">
            <a:hlinkClick r:id="rId6"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4" name="流程图: 可选过程 13">
            <a:hlinkClick r:id="rId7"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5" name="流程图: 可选过程 14">
            <a:hlinkClick r:id="rId8"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2128807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2</a:t>
            </a:r>
            <a:r>
              <a:rPr lang="zh-CN" altLang="en-US" dirty="0" smtClean="0"/>
              <a:t>、字节代换</a:t>
            </a:r>
            <a:endParaRPr lang="zh-CN" altLang="en-US" dirty="0"/>
          </a:p>
        </p:txBody>
      </p:sp>
      <p:sp>
        <p:nvSpPr>
          <p:cNvPr id="3" name="内容占位符 2"/>
          <p:cNvSpPr>
            <a:spLocks noGrp="1"/>
          </p:cNvSpPr>
          <p:nvPr>
            <p:ph idx="1"/>
          </p:nvPr>
        </p:nvSpPr>
        <p:spPr>
          <a:xfrm>
            <a:off x="357159" y="1500174"/>
            <a:ext cx="4000527" cy="4857784"/>
          </a:xfrm>
        </p:spPr>
        <p:txBody>
          <a:bodyPr>
            <a:normAutofit fontScale="92500"/>
          </a:bodyPr>
          <a:lstStyle/>
          <a:p>
            <a:r>
              <a:rPr lang="zh-CN" altLang="en-US" dirty="0" smtClean="0"/>
              <a:t>正向字节代换</a:t>
            </a:r>
            <a:endParaRPr lang="en-US" altLang="zh-CN" dirty="0" smtClean="0"/>
          </a:p>
          <a:p>
            <a:pPr lvl="1"/>
            <a:r>
              <a:rPr lang="zh-CN" altLang="en-US" dirty="0" smtClean="0"/>
              <a:t>是简单查表操作</a:t>
            </a:r>
            <a:endParaRPr lang="en-US" altLang="zh-CN" dirty="0" smtClean="0"/>
          </a:p>
          <a:p>
            <a:pPr lvl="2"/>
            <a:endParaRPr lang="en-US" altLang="zh-CN" dirty="0" smtClean="0"/>
          </a:p>
          <a:p>
            <a:pPr lvl="1"/>
            <a:r>
              <a:rPr lang="en-US" altLang="zh-CN" dirty="0" smtClean="0"/>
              <a:t>S</a:t>
            </a:r>
            <a:r>
              <a:rPr lang="zh-CN" altLang="en-US" dirty="0" smtClean="0"/>
              <a:t>盒是一个</a:t>
            </a:r>
            <a:r>
              <a:rPr lang="en-US" altLang="zh-CN" dirty="0" smtClean="0"/>
              <a:t>16×16</a:t>
            </a:r>
            <a:r>
              <a:rPr lang="zh-CN" altLang="en-US" dirty="0" smtClean="0"/>
              <a:t>字节的矩阵，包含</a:t>
            </a:r>
            <a:r>
              <a:rPr lang="en-US" altLang="zh-CN" dirty="0" smtClean="0"/>
              <a:t>8bits</a:t>
            </a:r>
            <a:r>
              <a:rPr lang="zh-CN" altLang="en-US" dirty="0" smtClean="0"/>
              <a:t>值的</a:t>
            </a:r>
            <a:r>
              <a:rPr lang="en-US" altLang="zh-CN" dirty="0" smtClean="0"/>
              <a:t>256</a:t>
            </a:r>
            <a:r>
              <a:rPr lang="zh-CN" altLang="en-US" dirty="0" smtClean="0"/>
              <a:t>种可能的变换</a:t>
            </a:r>
            <a:endParaRPr lang="en-US" altLang="zh-CN" dirty="0" smtClean="0"/>
          </a:p>
          <a:p>
            <a:pPr lvl="2"/>
            <a:endParaRPr lang="en-US" altLang="zh-CN" dirty="0" smtClean="0"/>
          </a:p>
          <a:p>
            <a:pPr lvl="1"/>
            <a:r>
              <a:rPr lang="zh-CN" altLang="en-US" dirty="0" smtClean="0"/>
              <a:t>字节的高</a:t>
            </a:r>
            <a:r>
              <a:rPr lang="en-US" altLang="zh-CN" dirty="0" smtClean="0"/>
              <a:t>4</a:t>
            </a:r>
            <a:r>
              <a:rPr lang="zh-CN" altLang="en-US" dirty="0" smtClean="0"/>
              <a:t>位作为行值，低</a:t>
            </a:r>
            <a:r>
              <a:rPr lang="en-US" altLang="zh-CN" dirty="0" smtClean="0"/>
              <a:t>4</a:t>
            </a:r>
            <a:r>
              <a:rPr lang="zh-CN" altLang="en-US" dirty="0" smtClean="0"/>
              <a:t>位作为列值，取</a:t>
            </a:r>
            <a:r>
              <a:rPr lang="en-US" altLang="zh-CN" dirty="0" smtClean="0"/>
              <a:t>S</a:t>
            </a:r>
            <a:r>
              <a:rPr lang="zh-CN" altLang="en-US" dirty="0" smtClean="0"/>
              <a:t>盒中对应行列的元素输出</a:t>
            </a:r>
            <a:endParaRPr lang="en-US" altLang="zh-CN" dirty="0" smtClean="0"/>
          </a:p>
          <a:p>
            <a:pPr lvl="2"/>
            <a:endParaRPr lang="en-US" altLang="zh-CN" dirty="0" smtClean="0"/>
          </a:p>
          <a:p>
            <a:pPr lvl="1"/>
            <a:r>
              <a:rPr lang="zh-CN" altLang="en-US" dirty="0" smtClean="0"/>
              <a:t>例：</a:t>
            </a:r>
            <a:r>
              <a:rPr lang="en-US" altLang="zh-CN" dirty="0" smtClean="0"/>
              <a:t>(95)</a:t>
            </a:r>
            <a:r>
              <a:rPr lang="en-US" altLang="zh-CN" baseline="-25000" dirty="0" smtClean="0"/>
              <a:t>16</a:t>
            </a:r>
            <a:r>
              <a:rPr lang="zh-CN" altLang="en-US" dirty="0" smtClean="0"/>
              <a:t>被映射为</a:t>
            </a:r>
            <a:r>
              <a:rPr lang="en-US" altLang="zh-CN" dirty="0" smtClean="0"/>
              <a:t>S</a:t>
            </a:r>
            <a:r>
              <a:rPr lang="zh-CN" altLang="en-US" dirty="0" smtClean="0"/>
              <a:t>盒中第</a:t>
            </a:r>
            <a:r>
              <a:rPr lang="en-US" altLang="zh-CN" dirty="0" smtClean="0"/>
              <a:t>9</a:t>
            </a:r>
            <a:r>
              <a:rPr lang="zh-CN" altLang="en-US" dirty="0" smtClean="0"/>
              <a:t>行第</a:t>
            </a:r>
            <a:r>
              <a:rPr lang="en-US" altLang="zh-CN" dirty="0" smtClean="0"/>
              <a:t>5</a:t>
            </a:r>
            <a:r>
              <a:rPr lang="zh-CN" altLang="en-US" dirty="0" smtClean="0"/>
              <a:t>列的值</a:t>
            </a:r>
            <a:endParaRPr lang="zh-CN" altLang="en-US" dirty="0"/>
          </a:p>
        </p:txBody>
      </p:sp>
      <p:pic>
        <p:nvPicPr>
          <p:cNvPr id="208897" name="Picture 1" descr="C:\Documents and Settings\Eric Lee\桌面\未标题-1.gif"/>
          <p:cNvPicPr>
            <a:picLocks noChangeAspect="1" noChangeArrowheads="1"/>
          </p:cNvPicPr>
          <p:nvPr/>
        </p:nvPicPr>
        <p:blipFill>
          <a:blip r:embed="rId2" cstate="print"/>
          <a:srcRect/>
          <a:stretch>
            <a:fillRect/>
          </a:stretch>
        </p:blipFill>
        <p:spPr bwMode="auto">
          <a:xfrm>
            <a:off x="4500562" y="2285992"/>
            <a:ext cx="4362819" cy="2500329"/>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89</a:t>
            </a:fld>
            <a:endParaRPr lang="en-US" altLang="zh-CN" dirty="0"/>
          </a:p>
        </p:txBody>
      </p:sp>
      <p:sp>
        <p:nvSpPr>
          <p:cNvPr id="12" name="流程图: 可选过程 1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481054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参数：</a:t>
            </a:r>
            <a:endParaRPr lang="en-US" altLang="zh-CN" dirty="0" smtClean="0"/>
          </a:p>
          <a:p>
            <a:pPr lvl="1"/>
            <a:r>
              <a:rPr lang="zh-CN" altLang="en-US" dirty="0" smtClean="0">
                <a:solidFill>
                  <a:srgbClr val="FF0000"/>
                </a:solidFill>
              </a:rPr>
              <a:t>分组长度：</a:t>
            </a:r>
            <a:r>
              <a:rPr lang="zh-CN" altLang="en-US" dirty="0" smtClean="0"/>
              <a:t>长度越大，安全性越高，处理速度也越低</a:t>
            </a:r>
            <a:endParaRPr lang="en-US" altLang="zh-CN" dirty="0" smtClean="0"/>
          </a:p>
          <a:p>
            <a:pPr lvl="1"/>
            <a:r>
              <a:rPr lang="zh-CN" altLang="en-US" dirty="0" smtClean="0">
                <a:solidFill>
                  <a:srgbClr val="FF0000"/>
                </a:solidFill>
              </a:rPr>
              <a:t>密钥长度：</a:t>
            </a:r>
            <a:r>
              <a:rPr lang="zh-CN" altLang="en-US" dirty="0" smtClean="0"/>
              <a:t>长度越大，安全性越高，可能降低处理速度</a:t>
            </a:r>
            <a:endParaRPr lang="en-US" altLang="zh-CN" dirty="0" smtClean="0"/>
          </a:p>
          <a:p>
            <a:pPr lvl="1"/>
            <a:r>
              <a:rPr lang="zh-CN" altLang="en-US" dirty="0" smtClean="0">
                <a:solidFill>
                  <a:srgbClr val="FF0000"/>
                </a:solidFill>
              </a:rPr>
              <a:t>迭代轮数：</a:t>
            </a:r>
            <a:r>
              <a:rPr lang="zh-CN" altLang="en-US" dirty="0" smtClean="0"/>
              <a:t>单轮不能提供足够的安全性；轮数越多，安全性越高，处理</a:t>
            </a:r>
            <a:r>
              <a:rPr lang="zh-CN" altLang="en-US" dirty="0"/>
              <a:t>时间</a:t>
            </a:r>
            <a:r>
              <a:rPr lang="zh-CN" altLang="en-US" dirty="0" smtClean="0"/>
              <a:t>也成倍增加</a:t>
            </a:r>
            <a:endParaRPr lang="en-US" altLang="zh-CN" dirty="0" smtClean="0"/>
          </a:p>
          <a:p>
            <a:pPr lvl="1"/>
            <a:r>
              <a:rPr lang="zh-CN" altLang="en-US" dirty="0" smtClean="0">
                <a:solidFill>
                  <a:srgbClr val="FF0000"/>
                </a:solidFill>
              </a:rPr>
              <a:t>子密钥产生算法：</a:t>
            </a:r>
            <a:r>
              <a:rPr lang="zh-CN" altLang="en-US" dirty="0" smtClean="0"/>
              <a:t>算法越复杂，密码分析攻击越难，会降低处理速度</a:t>
            </a:r>
            <a:endParaRPr lang="en-US" altLang="zh-CN" dirty="0" smtClean="0"/>
          </a:p>
          <a:p>
            <a:pPr lvl="1"/>
            <a:r>
              <a:rPr lang="zh-CN" altLang="en-US" dirty="0" smtClean="0">
                <a:solidFill>
                  <a:srgbClr val="FF0000"/>
                </a:solidFill>
              </a:rPr>
              <a:t>轮函数：</a:t>
            </a:r>
            <a:r>
              <a:rPr lang="zh-CN" altLang="en-US" dirty="0" smtClean="0"/>
              <a:t>算法越复杂，安全性越高，处理速度也降低</a:t>
            </a:r>
            <a:endParaRPr lang="en-US" altLang="zh-CN" dirty="0" smtClean="0"/>
          </a:p>
          <a:p>
            <a:pPr lvl="1"/>
            <a:endParaRPr lang="en-US" altLang="zh-CN" dirty="0" smtClean="0"/>
          </a:p>
          <a:p>
            <a:r>
              <a:rPr lang="zh-CN" altLang="en-US" dirty="0" smtClean="0"/>
              <a:t>特点：</a:t>
            </a:r>
            <a:endParaRPr lang="en-US" altLang="zh-CN" dirty="0" smtClean="0"/>
          </a:p>
          <a:p>
            <a:pPr lvl="1"/>
            <a:r>
              <a:rPr lang="zh-CN" altLang="en-US" dirty="0" smtClean="0"/>
              <a:t>快速软件加</a:t>
            </a:r>
            <a:r>
              <a:rPr lang="en-US" altLang="zh-CN" dirty="0" smtClean="0"/>
              <a:t>/</a:t>
            </a:r>
            <a:r>
              <a:rPr lang="zh-CN" altLang="en-US" dirty="0" smtClean="0"/>
              <a:t>解密</a:t>
            </a:r>
            <a:endParaRPr lang="en-US" altLang="zh-CN" dirty="0" smtClean="0"/>
          </a:p>
          <a:p>
            <a:pPr lvl="1"/>
            <a:r>
              <a:rPr lang="zh-CN" altLang="en-US" dirty="0" smtClean="0"/>
              <a:t>分析简单：利于脆弱性的分析与测试</a:t>
            </a:r>
            <a:endParaRPr lang="en-US" altLang="zh-CN" dirty="0" smtClean="0"/>
          </a:p>
          <a:p>
            <a:pPr lvl="2"/>
            <a:r>
              <a:rPr lang="zh-CN" altLang="en-US" dirty="0"/>
              <a:t>对</a:t>
            </a:r>
            <a:r>
              <a:rPr lang="en-US" altLang="zh-CN" dirty="0" smtClean="0"/>
              <a:t>DES</a:t>
            </a:r>
            <a:r>
              <a:rPr lang="zh-CN" altLang="en-US" dirty="0" smtClean="0"/>
              <a:t>并没有简便的分析方法</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zh-CN" sz="1000" dirty="0" smtClean="0">
                <a:latin typeface="楷体" pitchFamily="49" charset="-122"/>
                <a:ea typeface="楷体" pitchFamily="49" charset="-122"/>
              </a:rPr>
              <a:t>数据加密标准</a:t>
            </a:r>
            <a:r>
              <a:rPr lang="en-US" altLang="zh-CN" sz="1000" dirty="0">
                <a:latin typeface="楷体" pitchFamily="49" charset="-122"/>
                <a:ea typeface="楷体" pitchFamily="49" charset="-122"/>
              </a:rPr>
              <a:t>DES</a:t>
            </a:r>
            <a:endParaRPr lang="zh-CN"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有限域</a:t>
            </a:r>
            <a:r>
              <a:rPr lang="zh-CN" altLang="en-US" sz="1000" dirty="0">
                <a:latin typeface="楷体" pitchFamily="49" charset="-122"/>
                <a:ea typeface="楷体" pitchFamily="49" charset="-122"/>
              </a:rPr>
              <a:t>计算</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zh-CN" sz="1000" dirty="0" smtClean="0">
                <a:latin typeface="楷体" pitchFamily="49" charset="-122"/>
                <a:ea typeface="楷体" pitchFamily="49" charset="-122"/>
              </a:rPr>
              <a:t>高级</a:t>
            </a:r>
            <a:r>
              <a:rPr lang="zh-CN" altLang="zh-CN" sz="1000" dirty="0">
                <a:latin typeface="楷体" pitchFamily="49" charset="-122"/>
                <a:ea typeface="楷体" pitchFamily="49" charset="-122"/>
              </a:rPr>
              <a:t>加密标准</a:t>
            </a:r>
            <a:r>
              <a:rPr lang="en-US" altLang="zh-CN" sz="1000" dirty="0">
                <a:latin typeface="楷体" pitchFamily="49" charset="-122"/>
                <a:ea typeface="楷体" pitchFamily="49" charset="-122"/>
              </a:rPr>
              <a:t>AES</a:t>
            </a:r>
            <a:endParaRPr lang="zh-CN"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1" name="流程图: 可选过程 1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3415103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507288" cy="5029200"/>
          </a:xfrm>
        </p:spPr>
        <p:txBody>
          <a:bodyPr/>
          <a:lstStyle/>
          <a:p>
            <a:r>
              <a:rPr lang="en-US" altLang="zh-CN" dirty="0" smtClean="0"/>
              <a:t>S</a:t>
            </a:r>
            <a:r>
              <a:rPr lang="zh-CN" altLang="en-US" dirty="0" smtClean="0"/>
              <a:t>盒的构造：</a:t>
            </a:r>
            <a:endParaRPr lang="en-US" altLang="zh-CN" dirty="0" smtClean="0"/>
          </a:p>
          <a:p>
            <a:pPr marL="914400" lvl="1" indent="-457200">
              <a:buFont typeface="+mj-lt"/>
              <a:buAutoNum type="arabicPeriod"/>
            </a:pPr>
            <a:r>
              <a:rPr lang="zh-CN" altLang="en-US" dirty="0" smtClean="0"/>
              <a:t>初始化</a:t>
            </a:r>
            <a:r>
              <a:rPr lang="en-US" altLang="zh-CN" dirty="0" smtClean="0"/>
              <a:t>S</a:t>
            </a:r>
            <a:r>
              <a:rPr lang="zh-CN" altLang="en-US" dirty="0" smtClean="0"/>
              <a:t>盒：</a:t>
            </a:r>
            <a:r>
              <a:rPr lang="en-US" altLang="zh-CN" dirty="0" smtClean="0"/>
              <a:t>x</a:t>
            </a:r>
            <a:r>
              <a:rPr lang="zh-CN" altLang="en-US" dirty="0" smtClean="0"/>
              <a:t>行</a:t>
            </a:r>
            <a:r>
              <a:rPr lang="en-US" altLang="zh-CN" dirty="0" smtClean="0"/>
              <a:t>y</a:t>
            </a:r>
            <a:r>
              <a:rPr lang="zh-CN" altLang="en-US" dirty="0" smtClean="0"/>
              <a:t>列的元素值为</a:t>
            </a:r>
            <a:r>
              <a:rPr lang="en-US" altLang="zh-CN" dirty="0" smtClean="0"/>
              <a:t>(</a:t>
            </a:r>
            <a:r>
              <a:rPr lang="en-US" altLang="zh-CN" dirty="0" err="1" smtClean="0"/>
              <a:t>xy</a:t>
            </a:r>
            <a:r>
              <a:rPr lang="en-US" altLang="zh-CN" dirty="0" smtClean="0"/>
              <a:t>)</a:t>
            </a:r>
            <a:r>
              <a:rPr lang="en-US" altLang="zh-CN" baseline="-25000" dirty="0" smtClean="0"/>
              <a:t>16</a:t>
            </a:r>
          </a:p>
          <a:p>
            <a:pPr marL="914400" lvl="1" indent="-457200">
              <a:buFont typeface="+mj-lt"/>
              <a:buAutoNum type="arabicPeriod"/>
            </a:pPr>
            <a:r>
              <a:rPr lang="zh-CN" altLang="en-US" dirty="0" smtClean="0"/>
              <a:t>每个字节映射为它在</a:t>
            </a:r>
            <a:r>
              <a:rPr lang="en-US" altLang="zh-CN" dirty="0" smtClean="0"/>
              <a:t>GF(2</a:t>
            </a:r>
            <a:r>
              <a:rPr lang="en-US" altLang="zh-CN" baseline="30000" dirty="0" smtClean="0"/>
              <a:t>8</a:t>
            </a:r>
            <a:r>
              <a:rPr lang="en-US" altLang="zh-CN" dirty="0" smtClean="0"/>
              <a:t>)</a:t>
            </a:r>
            <a:r>
              <a:rPr lang="zh-CN" altLang="en-US" dirty="0" smtClean="0"/>
              <a:t>中的逆，模</a:t>
            </a:r>
            <a:r>
              <a:rPr lang="en-US" altLang="zh-CN" dirty="0" smtClean="0"/>
              <a:t>(x</a:t>
            </a:r>
            <a:r>
              <a:rPr lang="en-US" altLang="zh-CN" baseline="30000" dirty="0" smtClean="0"/>
              <a:t>8</a:t>
            </a:r>
            <a:r>
              <a:rPr lang="en-US" altLang="zh-CN" dirty="0" smtClean="0"/>
              <a:t>+x</a:t>
            </a:r>
            <a:r>
              <a:rPr lang="en-US" altLang="zh-CN" baseline="30000" dirty="0" smtClean="0"/>
              <a:t>4</a:t>
            </a:r>
            <a:r>
              <a:rPr lang="en-US" altLang="zh-CN" dirty="0" smtClean="0"/>
              <a:t>+x</a:t>
            </a:r>
            <a:r>
              <a:rPr lang="en-US" altLang="zh-CN" baseline="30000" dirty="0" smtClean="0"/>
              <a:t>3</a:t>
            </a:r>
            <a:r>
              <a:rPr lang="en-US" altLang="zh-CN" dirty="0" smtClean="0"/>
              <a:t>+x+1)</a:t>
            </a:r>
          </a:p>
          <a:p>
            <a:pPr marL="1166813" lvl="2" indent="-363538"/>
            <a:r>
              <a:rPr lang="en-US" altLang="zh-CN" dirty="0" smtClean="0"/>
              <a:t>(00)</a:t>
            </a:r>
            <a:r>
              <a:rPr lang="en-US" altLang="zh-CN" baseline="-25000" dirty="0" smtClean="0"/>
              <a:t>16</a:t>
            </a:r>
            <a:r>
              <a:rPr lang="zh-CN" altLang="en-US" dirty="0" smtClean="0"/>
              <a:t>映射为</a:t>
            </a:r>
            <a:r>
              <a:rPr lang="en-US" altLang="zh-CN" dirty="0" smtClean="0"/>
              <a:t>(00)</a:t>
            </a:r>
            <a:r>
              <a:rPr lang="en-US" altLang="zh-CN" baseline="-25000" dirty="0" smtClean="0"/>
              <a:t>16</a:t>
            </a:r>
          </a:p>
          <a:p>
            <a:pPr marL="1166813" lvl="2" indent="-363538"/>
            <a:r>
              <a:rPr lang="zh-CN" altLang="en-US" dirty="0" smtClean="0"/>
              <a:t>这保证逆操作可行</a:t>
            </a:r>
            <a:r>
              <a:rPr lang="en-US" altLang="zh-CN" dirty="0" smtClean="0"/>
              <a:t>(</a:t>
            </a:r>
            <a:r>
              <a:rPr lang="en-US" altLang="zh-CN" dirty="0" err="1" smtClean="0"/>
              <a:t>xy</a:t>
            </a:r>
            <a:r>
              <a:rPr lang="en-US" altLang="zh-CN" dirty="0" smtClean="0"/>
              <a:t>)</a:t>
            </a:r>
            <a:r>
              <a:rPr lang="en-US" altLang="zh-CN" baseline="-25000" dirty="0" smtClean="0"/>
              <a:t>16</a:t>
            </a:r>
            <a:r>
              <a:rPr lang="en-US" altLang="zh-CN" dirty="0" smtClean="0"/>
              <a:t> ←→ (</a:t>
            </a:r>
            <a:r>
              <a:rPr lang="en-US" altLang="zh-CN" dirty="0" err="1" smtClean="0"/>
              <a:t>x'y</a:t>
            </a:r>
            <a:r>
              <a:rPr lang="en-US" altLang="zh-CN" dirty="0" smtClean="0"/>
              <a:t>')</a:t>
            </a:r>
            <a:r>
              <a:rPr lang="en-US" altLang="zh-CN" baseline="-25000" dirty="0" smtClean="0"/>
              <a:t>16</a:t>
            </a:r>
            <a:endParaRPr lang="en-US" altLang="zh-CN" dirty="0" smtClean="0"/>
          </a:p>
          <a:p>
            <a:pPr marL="914400" lvl="1" indent="-457200">
              <a:buFont typeface="+mj-lt"/>
              <a:buAutoNum type="arabicPeriod"/>
            </a:pPr>
            <a:r>
              <a:rPr lang="zh-CN" altLang="en-US" dirty="0" smtClean="0"/>
              <a:t>每个字节记为</a:t>
            </a:r>
            <a:r>
              <a:rPr lang="en-US" altLang="zh-CN" dirty="0" smtClean="0"/>
              <a:t>(b</a:t>
            </a:r>
            <a:r>
              <a:rPr lang="en-US" altLang="zh-CN" baseline="-25000" dirty="0" smtClean="0"/>
              <a:t>7</a:t>
            </a:r>
            <a:r>
              <a:rPr lang="en-US" altLang="zh-CN" dirty="0" smtClean="0"/>
              <a:t>,b</a:t>
            </a:r>
            <a:r>
              <a:rPr lang="en-US" altLang="zh-CN" baseline="-25000" dirty="0" smtClean="0"/>
              <a:t>6</a:t>
            </a:r>
            <a:r>
              <a:rPr lang="en-US" altLang="zh-CN" dirty="0" smtClean="0"/>
              <a:t>,b</a:t>
            </a:r>
            <a:r>
              <a:rPr lang="en-US" altLang="zh-CN" baseline="-25000" dirty="0" smtClean="0"/>
              <a:t>5</a:t>
            </a:r>
            <a:r>
              <a:rPr lang="en-US" altLang="zh-CN" dirty="0" smtClean="0"/>
              <a:t>,b</a:t>
            </a:r>
            <a:r>
              <a:rPr lang="en-US" altLang="zh-CN" baseline="-25000" dirty="0" smtClean="0"/>
              <a:t>4</a:t>
            </a:r>
            <a:r>
              <a:rPr lang="en-US" altLang="zh-CN" dirty="0" smtClean="0"/>
              <a:t>,b</a:t>
            </a:r>
            <a:r>
              <a:rPr lang="en-US" altLang="zh-CN" baseline="-25000" dirty="0" smtClean="0"/>
              <a:t>3</a:t>
            </a:r>
            <a:r>
              <a:rPr lang="en-US" altLang="zh-CN" dirty="0" smtClean="0"/>
              <a:t>,b</a:t>
            </a:r>
            <a:r>
              <a:rPr lang="en-US" altLang="zh-CN" baseline="-25000" dirty="0" smtClean="0"/>
              <a:t>2</a:t>
            </a:r>
            <a:r>
              <a:rPr lang="en-US" altLang="zh-CN" dirty="0" smtClean="0"/>
              <a:t>,b</a:t>
            </a:r>
            <a:r>
              <a:rPr lang="en-US" altLang="zh-CN" baseline="-25000" dirty="0" smtClean="0"/>
              <a:t>1</a:t>
            </a:r>
            <a:r>
              <a:rPr lang="en-US" altLang="zh-CN" dirty="0" smtClean="0"/>
              <a:t>,b</a:t>
            </a:r>
            <a:r>
              <a:rPr lang="en-US" altLang="zh-CN" baseline="-25000" dirty="0" smtClean="0"/>
              <a:t>0</a:t>
            </a:r>
            <a:r>
              <a:rPr lang="en-US" altLang="zh-CN" dirty="0" smtClean="0"/>
              <a:t>)</a:t>
            </a:r>
            <a:r>
              <a:rPr lang="zh-CN" altLang="en-US" dirty="0" smtClean="0"/>
              <a:t>，做如下代换：</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489038780"/>
              </p:ext>
            </p:extLst>
          </p:nvPr>
        </p:nvGraphicFramePr>
        <p:xfrm>
          <a:off x="2699792" y="3933056"/>
          <a:ext cx="3936635" cy="2520280"/>
        </p:xfrm>
        <a:graphic>
          <a:graphicData uri="http://schemas.openxmlformats.org/presentationml/2006/ole">
            <mc:AlternateContent xmlns:mc="http://schemas.openxmlformats.org/markup-compatibility/2006">
              <mc:Choice xmlns:v="urn:schemas-microsoft-com:vml" Requires="v">
                <p:oleObj spid="_x0000_s9385" name="Equation" r:id="rId3" imgW="2400120" imgH="1536480" progId="Equation.DSMT4">
                  <p:embed/>
                </p:oleObj>
              </mc:Choice>
              <mc:Fallback>
                <p:oleObj name="Equation" r:id="rId3" imgW="2400120" imgH="1536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3933056"/>
                        <a:ext cx="3936635" cy="2520280"/>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90</a:t>
            </a:fld>
            <a:endParaRPr lang="en-US" altLang="zh-CN" dirty="0"/>
          </a:p>
        </p:txBody>
      </p:sp>
      <p:sp>
        <p:nvSpPr>
          <p:cNvPr id="13" name="流程图: 可选过程 12">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4" name="流程图: 可选过程 13">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5" name="流程图: 可选过程 14">
            <a:hlinkClick r:id="rId7"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6" name="流程图: 可选过程 15">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7" name="流程图: 可选过程 16">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3613340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en-US" altLang="zh-CN" dirty="0" smtClean="0"/>
              <a:t>S</a:t>
            </a:r>
            <a:r>
              <a:rPr lang="zh-CN" altLang="en-US" dirty="0" smtClean="0"/>
              <a:t>盒</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91</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27329" name="Picture 1" descr="C:\Documents and Settings\Eric Lee\桌面\未标题-1.gif"/>
          <p:cNvPicPr>
            <a:picLocks noChangeAspect="1" noChangeArrowheads="1"/>
          </p:cNvPicPr>
          <p:nvPr/>
        </p:nvPicPr>
        <p:blipFill>
          <a:blip r:embed="rId2" cstate="print"/>
          <a:srcRect/>
          <a:stretch>
            <a:fillRect/>
          </a:stretch>
        </p:blipFill>
        <p:spPr bwMode="auto">
          <a:xfrm>
            <a:off x="460966" y="1124744"/>
            <a:ext cx="8286808" cy="4548648"/>
          </a:xfrm>
          <a:prstGeom prst="rect">
            <a:avLst/>
          </a:prstGeom>
          <a:noFill/>
        </p:spPr>
      </p:pic>
      <p:sp>
        <p:nvSpPr>
          <p:cNvPr id="12" name="流程图: 可选过程 1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2312306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逆向字节代换</a:t>
            </a:r>
            <a:endParaRPr lang="en-US" altLang="zh-CN" dirty="0" smtClean="0"/>
          </a:p>
          <a:p>
            <a:pPr lvl="1"/>
            <a:r>
              <a:rPr lang="zh-CN" altLang="en-US" dirty="0" smtClean="0"/>
              <a:t>使用逆</a:t>
            </a:r>
            <a:r>
              <a:rPr lang="en-US" altLang="zh-CN" dirty="0" smtClean="0"/>
              <a:t>S</a:t>
            </a:r>
            <a:r>
              <a:rPr lang="zh-CN" altLang="en-US" dirty="0" smtClean="0"/>
              <a:t>盒</a:t>
            </a:r>
            <a:endParaRPr lang="en-US" altLang="zh-CN" dirty="0" smtClean="0"/>
          </a:p>
          <a:p>
            <a:pPr lvl="1"/>
            <a:r>
              <a:rPr lang="zh-CN" altLang="en-US" dirty="0" smtClean="0"/>
              <a:t>逆</a:t>
            </a:r>
            <a:r>
              <a:rPr lang="en-US" altLang="zh-CN" dirty="0" smtClean="0"/>
              <a:t>S</a:t>
            </a:r>
            <a:r>
              <a:rPr lang="zh-CN" altLang="en-US" dirty="0" smtClean="0"/>
              <a:t>盒构造</a:t>
            </a:r>
            <a:r>
              <a:rPr lang="en-US" altLang="zh-CN" dirty="0" smtClean="0"/>
              <a:t>:</a:t>
            </a:r>
            <a:r>
              <a:rPr lang="zh-CN" altLang="en-US" dirty="0" smtClean="0"/>
              <a:t>先做如下代换，再求其逆</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可以验证此逆代换是构造</a:t>
            </a:r>
            <a:r>
              <a:rPr lang="en-US" altLang="zh-CN" dirty="0" smtClean="0"/>
              <a:t>S</a:t>
            </a:r>
            <a:r>
              <a:rPr lang="zh-CN" altLang="en-US" dirty="0" smtClean="0"/>
              <a:t>盒的代换的逆</a:t>
            </a:r>
            <a:endParaRPr lang="en-US" altLang="zh-CN" dirty="0" smtClean="0"/>
          </a:p>
        </p:txBody>
      </p:sp>
      <p:graphicFrame>
        <p:nvGraphicFramePr>
          <p:cNvPr id="104450" name="Object 2"/>
          <p:cNvGraphicFramePr>
            <a:graphicFrameLocks noChangeAspect="1"/>
          </p:cNvGraphicFramePr>
          <p:nvPr/>
        </p:nvGraphicFramePr>
        <p:xfrm>
          <a:off x="2500298" y="2736250"/>
          <a:ext cx="4429156" cy="2835890"/>
        </p:xfrm>
        <a:graphic>
          <a:graphicData uri="http://schemas.openxmlformats.org/presentationml/2006/ole">
            <mc:AlternateContent xmlns:mc="http://schemas.openxmlformats.org/markup-compatibility/2006">
              <mc:Choice xmlns:v="urn:schemas-microsoft-com:vml" Requires="v">
                <p:oleObj spid="_x0000_s10409" name="Equation" r:id="rId3" imgW="2400120" imgH="1536480" progId="Equation.DSMT4">
                  <p:embed/>
                </p:oleObj>
              </mc:Choice>
              <mc:Fallback>
                <p:oleObj name="Equation" r:id="rId3" imgW="2400120" imgH="1536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298" y="2736250"/>
                        <a:ext cx="4429156" cy="2835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92</a:t>
            </a:fld>
            <a:endParaRPr lang="en-US" altLang="zh-CN" dirty="0"/>
          </a:p>
        </p:txBody>
      </p:sp>
      <p:sp>
        <p:nvSpPr>
          <p:cNvPr id="12" name="流程图: 可选过程 11">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7"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6247499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smtClean="0"/>
              <a:t>逆</a:t>
            </a:r>
            <a:r>
              <a:rPr lang="en-US" altLang="zh-CN" dirty="0" smtClean="0"/>
              <a:t>S</a:t>
            </a:r>
            <a:r>
              <a:rPr lang="zh-CN" altLang="en-US" dirty="0" smtClean="0"/>
              <a:t>盒</a:t>
            </a:r>
            <a:endParaRPr lang="zh-CN" altLang="en-US" dirty="0"/>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93</a:t>
            </a:fld>
            <a:endParaRPr lang="en-US" altLang="zh-CN"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230401" name="Picture 1" descr="C:\Documents and Settings\Eric Lee\桌面\未标题-1.gif"/>
          <p:cNvPicPr>
            <a:picLocks noChangeAspect="1" noChangeArrowheads="1"/>
          </p:cNvPicPr>
          <p:nvPr/>
        </p:nvPicPr>
        <p:blipFill>
          <a:blip r:embed="rId2" cstate="print"/>
          <a:srcRect/>
          <a:stretch>
            <a:fillRect/>
          </a:stretch>
        </p:blipFill>
        <p:spPr bwMode="auto">
          <a:xfrm>
            <a:off x="480971" y="1124744"/>
            <a:ext cx="8267493" cy="4532815"/>
          </a:xfrm>
          <a:prstGeom prst="rect">
            <a:avLst/>
          </a:prstGeom>
          <a:noFill/>
        </p:spPr>
      </p:pic>
      <p:sp>
        <p:nvSpPr>
          <p:cNvPr id="12" name="流程图: 可选过程 1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3276923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评价：</a:t>
            </a:r>
            <a:endParaRPr lang="en-US" altLang="zh-CN" dirty="0" smtClean="0"/>
          </a:p>
          <a:p>
            <a:pPr lvl="1"/>
            <a:r>
              <a:rPr lang="en-US" altLang="zh-CN" dirty="0" smtClean="0"/>
              <a:t>S</a:t>
            </a:r>
            <a:r>
              <a:rPr lang="zh-CN" altLang="en-US" dirty="0" smtClean="0"/>
              <a:t>盒被设计成能够防止各种已有的密码分析攻击</a:t>
            </a:r>
            <a:endParaRPr lang="en-US" altLang="zh-CN" dirty="0" smtClean="0"/>
          </a:p>
          <a:p>
            <a:pPr lvl="1"/>
            <a:r>
              <a:rPr lang="zh-CN" altLang="en-US" dirty="0" smtClean="0"/>
              <a:t>输入位和输出位之间几乎没有相关性</a:t>
            </a:r>
            <a:endParaRPr lang="en-US" altLang="zh-CN" dirty="0" smtClean="0"/>
          </a:p>
          <a:p>
            <a:pPr lvl="1"/>
            <a:r>
              <a:rPr lang="zh-CN" altLang="en-US" dirty="0" smtClean="0"/>
              <a:t>输出值不能利用一个简单数学函数变换输入值得到</a:t>
            </a:r>
            <a:endParaRPr lang="en-US" altLang="zh-CN" dirty="0" smtClean="0"/>
          </a:p>
          <a:p>
            <a:pPr lvl="1"/>
            <a:r>
              <a:rPr lang="zh-CN" altLang="en-US" dirty="0" smtClean="0"/>
              <a:t>变换中常数的选择使得</a:t>
            </a:r>
            <a:r>
              <a:rPr lang="en-US" altLang="zh-CN" dirty="0" smtClean="0"/>
              <a:t>S</a:t>
            </a:r>
            <a:r>
              <a:rPr lang="zh-CN" altLang="en-US" dirty="0" smtClean="0"/>
              <a:t>盒中没有不动点</a:t>
            </a:r>
            <a:r>
              <a:rPr lang="en-US" altLang="zh-CN" dirty="0" smtClean="0"/>
              <a:t>〔S</a:t>
            </a:r>
            <a:r>
              <a:rPr lang="zh-CN" altLang="en-US" dirty="0" smtClean="0"/>
              <a:t>盒</a:t>
            </a:r>
            <a:r>
              <a:rPr lang="en-US" altLang="zh-CN" dirty="0" smtClean="0"/>
              <a:t>(a)=a〕</a:t>
            </a:r>
            <a:r>
              <a:rPr lang="zh-CN" altLang="en-US" dirty="0" smtClean="0"/>
              <a:t>，也没有反不动点</a:t>
            </a:r>
            <a:r>
              <a:rPr lang="en-US" altLang="zh-CN" dirty="0" smtClean="0"/>
              <a:t>〔S</a:t>
            </a:r>
            <a:r>
              <a:rPr lang="zh-CN" altLang="en-US" dirty="0" smtClean="0"/>
              <a:t>盒</a:t>
            </a:r>
            <a:r>
              <a:rPr lang="en-US" altLang="zh-CN" dirty="0" smtClean="0"/>
              <a:t>(a)=ā〕</a:t>
            </a:r>
            <a:r>
              <a:rPr lang="zh-CN" altLang="en-US" dirty="0" smtClean="0"/>
              <a:t>。这里</a:t>
            </a:r>
            <a:r>
              <a:rPr lang="en-US" altLang="zh-CN" dirty="0" smtClean="0"/>
              <a:t>ā</a:t>
            </a:r>
            <a:r>
              <a:rPr lang="zh-CN" altLang="en-US" dirty="0" smtClean="0"/>
              <a:t>指</a:t>
            </a:r>
            <a:r>
              <a:rPr lang="en-US" altLang="zh-CN" dirty="0" smtClean="0"/>
              <a:t>a</a:t>
            </a:r>
            <a:r>
              <a:rPr lang="zh-CN" altLang="en-US" dirty="0" smtClean="0"/>
              <a:t>的反。</a:t>
            </a:r>
            <a:endParaRPr lang="en-US" altLang="zh-CN" dirty="0" smtClean="0"/>
          </a:p>
          <a:p>
            <a:pPr lvl="1"/>
            <a:r>
              <a:rPr lang="en-US" altLang="zh-CN" dirty="0" smtClean="0"/>
              <a:t>S</a:t>
            </a:r>
            <a:r>
              <a:rPr lang="zh-CN" altLang="en-US" dirty="0" smtClean="0"/>
              <a:t>盒是可逆的：逆</a:t>
            </a:r>
            <a:r>
              <a:rPr lang="en-US" altLang="zh-CN" dirty="0" smtClean="0"/>
              <a:t>S</a:t>
            </a:r>
            <a:r>
              <a:rPr lang="zh-CN" altLang="en-US" dirty="0" smtClean="0"/>
              <a:t>盒</a:t>
            </a:r>
            <a:r>
              <a:rPr lang="en-US" altLang="zh-CN" dirty="0" smtClean="0"/>
              <a:t>(S</a:t>
            </a:r>
            <a:r>
              <a:rPr lang="zh-CN" altLang="en-US" dirty="0" smtClean="0"/>
              <a:t>盒</a:t>
            </a:r>
            <a:r>
              <a:rPr lang="en-US" altLang="zh-CN" dirty="0" smtClean="0"/>
              <a:t>(a))=a</a:t>
            </a:r>
          </a:p>
          <a:p>
            <a:pPr lvl="1"/>
            <a:r>
              <a:rPr lang="en-US" altLang="zh-CN" dirty="0" smtClean="0"/>
              <a:t>S</a:t>
            </a:r>
            <a:r>
              <a:rPr lang="zh-CN" altLang="en-US" dirty="0" smtClean="0"/>
              <a:t>盒是不自逆的：</a:t>
            </a:r>
            <a:r>
              <a:rPr lang="en-US" altLang="zh-CN" dirty="0" smtClean="0"/>
              <a:t>S</a:t>
            </a:r>
            <a:r>
              <a:rPr lang="zh-CN" altLang="en-US" dirty="0" smtClean="0"/>
              <a:t>盒</a:t>
            </a:r>
            <a:r>
              <a:rPr lang="en-US" altLang="zh-CN" dirty="0" smtClean="0"/>
              <a:t>(a)≠</a:t>
            </a:r>
            <a:r>
              <a:rPr lang="zh-CN" altLang="en-US" dirty="0" smtClean="0"/>
              <a:t>逆</a:t>
            </a:r>
            <a:r>
              <a:rPr lang="en-US" altLang="zh-CN" dirty="0" smtClean="0"/>
              <a:t>S</a:t>
            </a:r>
            <a:r>
              <a:rPr lang="zh-CN" altLang="en-US" dirty="0" smtClean="0"/>
              <a:t>盒</a:t>
            </a:r>
            <a:r>
              <a:rPr lang="en-US" altLang="zh-CN" dirty="0" smtClean="0"/>
              <a:t>(a)</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94</a:t>
            </a:fld>
            <a:endParaRPr lang="en-US" altLang="zh-CN" dirty="0"/>
          </a:p>
        </p:txBody>
      </p:sp>
      <p:sp>
        <p:nvSpPr>
          <p:cNvPr id="12" name="流程图: 可选过程 1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9095142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3</a:t>
            </a:r>
            <a:r>
              <a:rPr lang="zh-CN" altLang="en-US" dirty="0" smtClean="0"/>
              <a:t>、行移位</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10000"/>
              </a:lnSpc>
            </a:pPr>
            <a:r>
              <a:rPr lang="zh-CN" altLang="en-US" dirty="0" smtClean="0"/>
              <a:t>正向行移位变换</a:t>
            </a:r>
            <a:endParaRPr lang="en-US" altLang="zh-CN" dirty="0" smtClean="0"/>
          </a:p>
          <a:p>
            <a:pPr lvl="1">
              <a:lnSpc>
                <a:spcPct val="110000"/>
              </a:lnSpc>
            </a:pPr>
            <a:r>
              <a:rPr lang="en-US" altLang="zh-CN" dirty="0" smtClean="0"/>
              <a:t>State</a:t>
            </a:r>
            <a:r>
              <a:rPr lang="zh-CN" altLang="en-US" dirty="0" smtClean="0"/>
              <a:t>的第一行不变，第二行循环左移一个字节，第三行循环左移两个字节，第四行循环左移三个字节</a:t>
            </a:r>
            <a:endParaRPr lang="en-US" altLang="zh-CN" dirty="0" smtClean="0"/>
          </a:p>
          <a:p>
            <a:pPr lvl="1">
              <a:lnSpc>
                <a:spcPct val="110000"/>
              </a:lnSpc>
            </a:pPr>
            <a:endParaRPr lang="en-US" altLang="zh-CN" dirty="0" smtClean="0"/>
          </a:p>
          <a:p>
            <a:pPr>
              <a:lnSpc>
                <a:spcPct val="110000"/>
              </a:lnSpc>
            </a:pPr>
            <a:endParaRPr lang="en-US" altLang="zh-CN" dirty="0" smtClean="0"/>
          </a:p>
          <a:p>
            <a:pPr>
              <a:lnSpc>
                <a:spcPct val="110000"/>
              </a:lnSpc>
            </a:pPr>
            <a:endParaRPr lang="en-US" altLang="zh-CN" dirty="0"/>
          </a:p>
          <a:p>
            <a:pPr>
              <a:lnSpc>
                <a:spcPct val="110000"/>
              </a:lnSpc>
            </a:pPr>
            <a:endParaRPr lang="en-US" altLang="zh-CN" dirty="0" smtClean="0"/>
          </a:p>
          <a:p>
            <a:pPr>
              <a:lnSpc>
                <a:spcPct val="110000"/>
              </a:lnSpc>
            </a:pPr>
            <a:r>
              <a:rPr lang="zh-CN" altLang="en-US" dirty="0" smtClean="0"/>
              <a:t>逆向行移位变换</a:t>
            </a:r>
            <a:endParaRPr lang="en-US" altLang="zh-CN" dirty="0" smtClean="0"/>
          </a:p>
          <a:p>
            <a:pPr lvl="1">
              <a:lnSpc>
                <a:spcPct val="110000"/>
              </a:lnSpc>
            </a:pPr>
            <a:r>
              <a:rPr lang="zh-CN" altLang="en-US" dirty="0" smtClean="0"/>
              <a:t>将左移改为右移</a:t>
            </a:r>
            <a:endParaRPr lang="en-US" altLang="zh-CN" dirty="0" smtClean="0"/>
          </a:p>
          <a:p>
            <a:pPr>
              <a:lnSpc>
                <a:spcPct val="110000"/>
              </a:lnSpc>
            </a:pPr>
            <a:r>
              <a:rPr lang="zh-CN" altLang="en-US" dirty="0" smtClean="0"/>
              <a:t>评价</a:t>
            </a:r>
            <a:endParaRPr lang="en-US" altLang="zh-CN" dirty="0" smtClean="0"/>
          </a:p>
          <a:p>
            <a:pPr lvl="1">
              <a:lnSpc>
                <a:spcPct val="110000"/>
              </a:lnSpc>
            </a:pPr>
            <a:r>
              <a:rPr lang="zh-CN" altLang="en-US" dirty="0" smtClean="0"/>
              <a:t>将某个字节从一列移到另一列中，确保某列中的</a:t>
            </a:r>
            <a:r>
              <a:rPr lang="en-US" altLang="zh-CN" dirty="0" smtClean="0"/>
              <a:t>4</a:t>
            </a:r>
            <a:r>
              <a:rPr lang="zh-CN" altLang="en-US" dirty="0" smtClean="0"/>
              <a:t>字节扩展到了</a:t>
            </a:r>
            <a:r>
              <a:rPr lang="en-US" altLang="zh-CN" dirty="0" smtClean="0"/>
              <a:t>4</a:t>
            </a:r>
            <a:r>
              <a:rPr lang="zh-CN" altLang="en-US" dirty="0" smtClean="0"/>
              <a:t>个不同的列</a:t>
            </a:r>
            <a:endParaRPr lang="zh-CN" altLang="en-US" dirty="0"/>
          </a:p>
        </p:txBody>
      </p:sp>
      <p:pic>
        <p:nvPicPr>
          <p:cNvPr id="228353" name="Picture 1" descr="C:\Documents and Settings\Eric Lee\桌面\未标题-1.gif"/>
          <p:cNvPicPr>
            <a:picLocks noChangeAspect="1" noChangeArrowheads="1"/>
          </p:cNvPicPr>
          <p:nvPr/>
        </p:nvPicPr>
        <p:blipFill>
          <a:blip r:embed="rId2" cstate="print"/>
          <a:srcRect/>
          <a:stretch>
            <a:fillRect/>
          </a:stretch>
        </p:blipFill>
        <p:spPr bwMode="auto">
          <a:xfrm>
            <a:off x="1632252" y="2432818"/>
            <a:ext cx="6072230" cy="1860278"/>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95</a:t>
            </a:fld>
            <a:endParaRPr lang="en-US" altLang="zh-CN" dirty="0"/>
          </a:p>
        </p:txBody>
      </p:sp>
      <p:sp>
        <p:nvSpPr>
          <p:cNvPr id="12" name="流程图: 可选过程 1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6"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7"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4989187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4</a:t>
            </a:r>
            <a:r>
              <a:rPr lang="zh-CN" altLang="en-US" dirty="0" smtClean="0"/>
              <a:t>、列混淆</a:t>
            </a:r>
            <a:endParaRPr lang="zh-CN" altLang="en-US" dirty="0"/>
          </a:p>
        </p:txBody>
      </p:sp>
      <p:sp>
        <p:nvSpPr>
          <p:cNvPr id="3" name="内容占位符 2"/>
          <p:cNvSpPr>
            <a:spLocks noGrp="1"/>
          </p:cNvSpPr>
          <p:nvPr>
            <p:ph idx="1"/>
          </p:nvPr>
        </p:nvSpPr>
        <p:spPr/>
        <p:txBody>
          <a:bodyPr>
            <a:noAutofit/>
          </a:bodyPr>
          <a:lstStyle/>
          <a:p>
            <a:r>
              <a:rPr lang="zh-CN" altLang="en-US" dirty="0" smtClean="0"/>
              <a:t>正向列混淆变换</a:t>
            </a:r>
            <a:endParaRPr lang="en-US" altLang="zh-CN" dirty="0" smtClean="0"/>
          </a:p>
          <a:p>
            <a:pPr lvl="1"/>
            <a:r>
              <a:rPr lang="zh-CN" altLang="en-US" dirty="0" smtClean="0"/>
              <a:t>对每列独立进行操作</a:t>
            </a:r>
            <a:endParaRPr lang="en-US" altLang="zh-CN" dirty="0" smtClean="0"/>
          </a:p>
          <a:p>
            <a:pPr lvl="1"/>
            <a:r>
              <a:rPr lang="zh-CN" altLang="en-US" dirty="0" smtClean="0"/>
              <a:t>变换中的乘法定义在</a:t>
            </a:r>
            <a:r>
              <a:rPr lang="en-US" altLang="zh-CN" dirty="0" smtClean="0"/>
              <a:t>GF(2</a:t>
            </a:r>
            <a:r>
              <a:rPr lang="en-US" altLang="zh-CN" baseline="30000" dirty="0" smtClean="0"/>
              <a:t>8</a:t>
            </a:r>
            <a:r>
              <a:rPr lang="en-US" altLang="zh-CN" dirty="0" smtClean="0"/>
              <a:t>)</a:t>
            </a:r>
            <a:r>
              <a:rPr lang="zh-CN" altLang="en-US" dirty="0" smtClean="0"/>
              <a:t>上的，模</a:t>
            </a:r>
            <a:r>
              <a:rPr lang="en-US" altLang="zh-CN" dirty="0" smtClean="0"/>
              <a:t>(11B)</a:t>
            </a:r>
            <a:r>
              <a:rPr lang="en-US" altLang="zh-CN" baseline="-25000" dirty="0" smtClean="0"/>
              <a:t>16</a:t>
            </a:r>
            <a:r>
              <a:rPr lang="zh-CN" altLang="en-US" dirty="0" smtClean="0"/>
              <a:t>；加法定义为异或</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相当于将</a:t>
            </a:r>
            <a:r>
              <a:rPr lang="en-US" altLang="zh-CN" dirty="0" smtClean="0"/>
              <a:t>State</a:t>
            </a:r>
            <a:r>
              <a:rPr lang="zh-CN" altLang="en-US" dirty="0" smtClean="0"/>
              <a:t>每列视为一个系数在</a:t>
            </a:r>
            <a:r>
              <a:rPr lang="en-US" altLang="zh-CN" dirty="0" smtClean="0"/>
              <a:t>GF(2</a:t>
            </a:r>
            <a:r>
              <a:rPr lang="en-US" altLang="zh-CN" baseline="30000" dirty="0" smtClean="0"/>
              <a:t>8</a:t>
            </a:r>
            <a:r>
              <a:rPr lang="en-US" altLang="zh-CN" dirty="0" smtClean="0"/>
              <a:t>)</a:t>
            </a:r>
            <a:r>
              <a:rPr lang="zh-CN" altLang="en-US" dirty="0" smtClean="0"/>
              <a:t>上的四次多项式，将其乘上</a:t>
            </a:r>
            <a:r>
              <a:rPr lang="en-US" altLang="zh-CN" dirty="0" smtClean="0"/>
              <a:t>a(x)=(03)</a:t>
            </a:r>
            <a:r>
              <a:rPr lang="en-US" altLang="zh-CN" baseline="-25000" dirty="0" smtClean="0"/>
              <a:t>16</a:t>
            </a:r>
            <a:r>
              <a:rPr lang="en-US" altLang="zh-CN" dirty="0" smtClean="0"/>
              <a:t>x</a:t>
            </a:r>
            <a:r>
              <a:rPr lang="en-US" altLang="zh-CN" baseline="30000" dirty="0" smtClean="0"/>
              <a:t>3</a:t>
            </a:r>
            <a:r>
              <a:rPr lang="en-US" altLang="zh-CN" dirty="0" smtClean="0"/>
              <a:t>+(01)</a:t>
            </a:r>
            <a:r>
              <a:rPr lang="en-US" altLang="zh-CN" baseline="-25000" dirty="0" smtClean="0"/>
              <a:t>16</a:t>
            </a:r>
            <a:r>
              <a:rPr lang="en-US" altLang="zh-CN" dirty="0" smtClean="0"/>
              <a:t>x</a:t>
            </a:r>
            <a:r>
              <a:rPr lang="en-US" altLang="zh-CN" baseline="30000" dirty="0" smtClean="0"/>
              <a:t>2</a:t>
            </a:r>
            <a:r>
              <a:rPr lang="en-US" altLang="zh-CN" dirty="0" smtClean="0"/>
              <a:t>+(01)</a:t>
            </a:r>
            <a:r>
              <a:rPr lang="en-US" altLang="zh-CN" baseline="-25000" dirty="0" smtClean="0"/>
              <a:t>16</a:t>
            </a:r>
            <a:r>
              <a:rPr lang="en-US" altLang="zh-CN" dirty="0" smtClean="0"/>
              <a:t>x+(02)</a:t>
            </a:r>
            <a:r>
              <a:rPr lang="en-US" altLang="zh-CN" baseline="-25000" dirty="0" smtClean="0"/>
              <a:t>16</a:t>
            </a:r>
            <a:r>
              <a:rPr lang="zh-CN" altLang="en-US" dirty="0" smtClean="0"/>
              <a:t>，再模</a:t>
            </a:r>
            <a:r>
              <a:rPr lang="en-US" altLang="zh-CN" dirty="0" smtClean="0"/>
              <a:t>(x</a:t>
            </a:r>
            <a:r>
              <a:rPr lang="en-US" altLang="zh-CN" baseline="30000" dirty="0" smtClean="0"/>
              <a:t>4</a:t>
            </a:r>
            <a:r>
              <a:rPr lang="en-US" altLang="zh-CN" dirty="0" smtClean="0"/>
              <a:t>+1)</a:t>
            </a:r>
            <a:endParaRPr lang="zh-CN" altLang="en-US" dirty="0"/>
          </a:p>
        </p:txBody>
      </p:sp>
      <p:graphicFrame>
        <p:nvGraphicFramePr>
          <p:cNvPr id="111618" name="Object 2"/>
          <p:cNvGraphicFramePr>
            <a:graphicFrameLocks noChangeAspect="1"/>
          </p:cNvGraphicFramePr>
          <p:nvPr>
            <p:extLst>
              <p:ext uri="{D42A27DB-BD31-4B8C-83A1-F6EECF244321}">
                <p14:modId xmlns:p14="http://schemas.microsoft.com/office/powerpoint/2010/main" val="1562263760"/>
              </p:ext>
            </p:extLst>
          </p:nvPr>
        </p:nvGraphicFramePr>
        <p:xfrm>
          <a:off x="1115616" y="3208977"/>
          <a:ext cx="2965727" cy="1435592"/>
        </p:xfrm>
        <a:graphic>
          <a:graphicData uri="http://schemas.openxmlformats.org/presentationml/2006/ole">
            <mc:AlternateContent xmlns:mc="http://schemas.openxmlformats.org/markup-compatibility/2006">
              <mc:Choice xmlns:v="urn:schemas-microsoft-com:vml" Requires="v">
                <p:oleObj spid="_x0000_s11432" name="Equation" r:id="rId4" imgW="1600200" imgH="774360" progId="Equation.DSMT4">
                  <p:embed/>
                </p:oleObj>
              </mc:Choice>
              <mc:Fallback>
                <p:oleObj name="Equation" r:id="rId4" imgW="1600200" imgH="774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208977"/>
                        <a:ext cx="2965727" cy="1435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1619" name="Picture 3" descr="C:\Documents and Settings\Eric Lee\桌面\未标题-1.gif"/>
          <p:cNvPicPr>
            <a:picLocks noChangeAspect="1" noChangeArrowheads="1"/>
          </p:cNvPicPr>
          <p:nvPr/>
        </p:nvPicPr>
        <p:blipFill>
          <a:blip r:embed="rId6" cstate="print"/>
          <a:srcRect/>
          <a:stretch>
            <a:fillRect/>
          </a:stretch>
        </p:blipFill>
        <p:spPr bwMode="auto">
          <a:xfrm>
            <a:off x="4860032" y="3035806"/>
            <a:ext cx="3522692" cy="1761346"/>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96</a:t>
            </a:fld>
            <a:endParaRPr lang="en-US" altLang="zh-CN" dirty="0"/>
          </a:p>
        </p:txBody>
      </p:sp>
      <p:sp>
        <p:nvSpPr>
          <p:cNvPr id="13" name="流程图: 可选过程 12">
            <a:hlinkClick r:id="rId7"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4" name="流程图: 可选过程 13">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5" name="流程图: 可选过程 14">
            <a:hlinkClick r:id="rId9"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6" name="流程图: 可选过程 15">
            <a:hlinkClick r:id="rId10"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7" name="流程图: 可选过程 16">
            <a:hlinkClick r:id="rId11"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3916980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逆向列混淆变换</a:t>
            </a:r>
            <a:endParaRPr lang="en-US" altLang="zh-CN" dirty="0" smtClean="0"/>
          </a:p>
          <a:p>
            <a:pPr lvl="1"/>
            <a:r>
              <a:rPr lang="zh-CN" altLang="en-US" dirty="0" smtClean="0"/>
              <a:t>使用逆矩阵变换</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相当于将</a:t>
            </a:r>
            <a:r>
              <a:rPr lang="en-US" altLang="zh-CN" dirty="0" smtClean="0"/>
              <a:t>State</a:t>
            </a:r>
            <a:r>
              <a:rPr lang="zh-CN" altLang="en-US" dirty="0" smtClean="0"/>
              <a:t>每列视为一个系数在</a:t>
            </a:r>
            <a:r>
              <a:rPr lang="en-US" altLang="zh-CN" dirty="0" smtClean="0"/>
              <a:t>GF(2</a:t>
            </a:r>
            <a:r>
              <a:rPr lang="en-US" altLang="zh-CN" baseline="30000" dirty="0" smtClean="0"/>
              <a:t>8</a:t>
            </a:r>
            <a:r>
              <a:rPr lang="en-US" altLang="zh-CN" dirty="0" smtClean="0"/>
              <a:t>)</a:t>
            </a:r>
            <a:r>
              <a:rPr lang="zh-CN" altLang="en-US" dirty="0" smtClean="0"/>
              <a:t>上的四次多项式，将其乘上</a:t>
            </a:r>
            <a:r>
              <a:rPr lang="en-US" altLang="zh-CN" dirty="0" smtClean="0"/>
              <a:t>b(x)=(0B)</a:t>
            </a:r>
            <a:r>
              <a:rPr lang="en-US" altLang="zh-CN" baseline="-25000" dirty="0" smtClean="0"/>
              <a:t>16</a:t>
            </a:r>
            <a:r>
              <a:rPr lang="en-US" altLang="zh-CN" dirty="0" smtClean="0"/>
              <a:t>x</a:t>
            </a:r>
            <a:r>
              <a:rPr lang="en-US" altLang="zh-CN" baseline="30000" dirty="0" smtClean="0"/>
              <a:t>3</a:t>
            </a:r>
            <a:r>
              <a:rPr lang="en-US" altLang="zh-CN" dirty="0" smtClean="0"/>
              <a:t>+(0D)</a:t>
            </a:r>
            <a:r>
              <a:rPr lang="en-US" altLang="zh-CN" baseline="-25000" dirty="0" smtClean="0"/>
              <a:t>16</a:t>
            </a:r>
            <a:r>
              <a:rPr lang="en-US" altLang="zh-CN" dirty="0" smtClean="0"/>
              <a:t>x</a:t>
            </a:r>
            <a:r>
              <a:rPr lang="en-US" altLang="zh-CN" baseline="30000" dirty="0" smtClean="0"/>
              <a:t>2</a:t>
            </a:r>
            <a:r>
              <a:rPr lang="en-US" altLang="zh-CN" dirty="0" smtClean="0"/>
              <a:t>+(09)</a:t>
            </a:r>
            <a:r>
              <a:rPr lang="en-US" altLang="zh-CN" baseline="-25000" dirty="0" smtClean="0"/>
              <a:t>16</a:t>
            </a:r>
            <a:r>
              <a:rPr lang="en-US" altLang="zh-CN" dirty="0" smtClean="0"/>
              <a:t>x+(0E)</a:t>
            </a:r>
            <a:r>
              <a:rPr lang="en-US" altLang="zh-CN" baseline="-25000" dirty="0" smtClean="0"/>
              <a:t>16</a:t>
            </a:r>
            <a:r>
              <a:rPr lang="zh-CN" altLang="en-US" dirty="0" smtClean="0"/>
              <a:t>，再模</a:t>
            </a:r>
            <a:r>
              <a:rPr lang="en-US" altLang="zh-CN" dirty="0" smtClean="0"/>
              <a:t>(x</a:t>
            </a:r>
            <a:r>
              <a:rPr lang="en-US" altLang="zh-CN" baseline="30000" dirty="0" smtClean="0"/>
              <a:t>4</a:t>
            </a:r>
            <a:r>
              <a:rPr lang="en-US" altLang="zh-CN" dirty="0" smtClean="0"/>
              <a:t>+1)</a:t>
            </a:r>
          </a:p>
          <a:p>
            <a:pPr lvl="1"/>
            <a:r>
              <a:rPr lang="en-US" altLang="zh-CN" dirty="0" smtClean="0"/>
              <a:t>b(x)=a</a:t>
            </a:r>
            <a:r>
              <a:rPr lang="en-US" altLang="zh-CN" baseline="30000" dirty="0" smtClean="0"/>
              <a:t>-1</a:t>
            </a:r>
            <a:r>
              <a:rPr lang="en-US" altLang="zh-CN" dirty="0" smtClean="0"/>
              <a:t>(x) mod (x</a:t>
            </a:r>
            <a:r>
              <a:rPr lang="en-US" altLang="zh-CN" baseline="30000" dirty="0" smtClean="0"/>
              <a:t>4</a:t>
            </a:r>
            <a:r>
              <a:rPr lang="en-US" altLang="zh-CN" dirty="0" smtClean="0"/>
              <a:t>+1)</a:t>
            </a:r>
          </a:p>
        </p:txBody>
      </p:sp>
      <p:graphicFrame>
        <p:nvGraphicFramePr>
          <p:cNvPr id="6" name="对象 5"/>
          <p:cNvGraphicFramePr>
            <a:graphicFrameLocks noChangeAspect="1"/>
          </p:cNvGraphicFramePr>
          <p:nvPr/>
        </p:nvGraphicFramePr>
        <p:xfrm>
          <a:off x="3071802" y="2526570"/>
          <a:ext cx="3286148" cy="1473934"/>
        </p:xfrm>
        <a:graphic>
          <a:graphicData uri="http://schemas.openxmlformats.org/presentationml/2006/ole">
            <mc:AlternateContent xmlns:mc="http://schemas.openxmlformats.org/markup-compatibility/2006">
              <mc:Choice xmlns:v="urn:schemas-microsoft-com:vml" Requires="v">
                <p:oleObj spid="_x0000_s12456" name="Equation" r:id="rId3" imgW="1726920" imgH="774360" progId="Equation.DSMT4">
                  <p:embed/>
                </p:oleObj>
              </mc:Choice>
              <mc:Fallback>
                <p:oleObj name="Equation" r:id="rId3" imgW="1726920" imgH="774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02" y="2526570"/>
                        <a:ext cx="3286148" cy="14739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97</a:t>
            </a:fld>
            <a:endParaRPr lang="en-US" altLang="zh-CN" dirty="0"/>
          </a:p>
        </p:txBody>
      </p:sp>
      <p:sp>
        <p:nvSpPr>
          <p:cNvPr id="13" name="流程图: 可选过程 12">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4" name="流程图: 可选过程 13">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5" name="流程图: 可选过程 14">
            <a:hlinkClick r:id="rId7"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6" name="流程图: 可选过程 15">
            <a:hlinkClick r:id="rId8"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7" name="流程图: 可选过程 16">
            <a:hlinkClick r:id="rId9"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24903560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评价：</a:t>
            </a:r>
            <a:endParaRPr lang="en-US" altLang="zh-CN" dirty="0" smtClean="0"/>
          </a:p>
          <a:p>
            <a:pPr lvl="1"/>
            <a:r>
              <a:rPr lang="zh-CN" altLang="en-US" dirty="0" smtClean="0"/>
              <a:t>变换矩阵的系数是基于在码字间有最大距离的线性编码</a:t>
            </a:r>
            <a:endParaRPr lang="en-US" altLang="zh-CN" dirty="0" smtClean="0"/>
          </a:p>
          <a:p>
            <a:pPr lvl="1"/>
            <a:r>
              <a:rPr lang="zh-CN" altLang="en-US" dirty="0" smtClean="0"/>
              <a:t>正向变换的系数</a:t>
            </a:r>
            <a:r>
              <a:rPr lang="en-US" altLang="zh-CN" dirty="0" smtClean="0"/>
              <a:t>(01)</a:t>
            </a:r>
            <a:r>
              <a:rPr lang="en-US" altLang="zh-CN" baseline="-25000" dirty="0" smtClean="0"/>
              <a:t>16</a:t>
            </a:r>
            <a:r>
              <a:rPr lang="en-US" altLang="zh-CN" dirty="0" smtClean="0"/>
              <a:t>(02)</a:t>
            </a:r>
            <a:r>
              <a:rPr lang="en-US" altLang="zh-CN" baseline="-25000" dirty="0" smtClean="0"/>
              <a:t>16</a:t>
            </a:r>
            <a:r>
              <a:rPr lang="en-US" altLang="zh-CN" dirty="0" smtClean="0"/>
              <a:t>(03)</a:t>
            </a:r>
            <a:r>
              <a:rPr lang="en-US" altLang="zh-CN" baseline="-25000" dirty="0" smtClean="0"/>
              <a:t>16</a:t>
            </a:r>
            <a:r>
              <a:rPr lang="zh-CN" altLang="en-US" dirty="0" smtClean="0"/>
              <a:t>考虑到算法执行效率</a:t>
            </a:r>
            <a:endParaRPr lang="en-US" altLang="zh-CN" dirty="0" smtClean="0"/>
          </a:p>
          <a:p>
            <a:pPr lvl="2"/>
            <a:r>
              <a:rPr lang="zh-CN" altLang="en-US" dirty="0" smtClean="0"/>
              <a:t>系数的乘法至多涉及一次移位、一次异或</a:t>
            </a:r>
            <a:endParaRPr lang="en-US" altLang="zh-CN" dirty="0" smtClean="0"/>
          </a:p>
          <a:p>
            <a:pPr lvl="2"/>
            <a:r>
              <a:rPr lang="zh-CN" altLang="en-US" dirty="0" smtClean="0"/>
              <a:t>各项和需要三次异或、无需</a:t>
            </a:r>
            <a:r>
              <a:rPr lang="en-US" altLang="zh-CN" dirty="0" smtClean="0"/>
              <a:t>GF(2</a:t>
            </a:r>
            <a:r>
              <a:rPr lang="en-US" altLang="zh-CN" baseline="30000" dirty="0" smtClean="0"/>
              <a:t>8</a:t>
            </a:r>
            <a:r>
              <a:rPr lang="en-US" altLang="zh-CN" dirty="0" smtClean="0"/>
              <a:t>)</a:t>
            </a:r>
            <a:r>
              <a:rPr lang="zh-CN" altLang="en-US" dirty="0" smtClean="0"/>
              <a:t>中的模运算</a:t>
            </a:r>
            <a:endParaRPr lang="en-US" altLang="zh-CN" dirty="0" smtClean="0"/>
          </a:p>
          <a:p>
            <a:pPr lvl="2"/>
            <a:r>
              <a:rPr lang="zh-CN" altLang="en-US" dirty="0" smtClean="0"/>
              <a:t>不考虑逆向变换的算法执行效率。加密被视为比解密重要。</a:t>
            </a:r>
            <a:endParaRPr lang="en-US" altLang="zh-CN" dirty="0" smtClean="0"/>
          </a:p>
          <a:p>
            <a:pPr lvl="1"/>
            <a:r>
              <a:rPr lang="zh-CN" altLang="en-US" dirty="0" smtClean="0"/>
              <a:t>在每列的所有字节中有良好的混淆性</a:t>
            </a:r>
            <a:endParaRPr lang="en-US" altLang="zh-CN" dirty="0" smtClean="0"/>
          </a:p>
          <a:p>
            <a:pPr lvl="1"/>
            <a:r>
              <a:rPr lang="zh-CN" altLang="en-US" dirty="0" smtClean="0"/>
              <a:t>列混淆和行移位变换使得经过几轮迭代后，所有输出位均于所有输入位相关</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98</a:t>
            </a:fld>
            <a:endParaRPr lang="en-US" altLang="zh-CN" dirty="0"/>
          </a:p>
        </p:txBody>
      </p:sp>
      <p:sp>
        <p:nvSpPr>
          <p:cNvPr id="12" name="流程图: 可选过程 11">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3" name="流程图: 可选过程 12">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4" name="流程图: 可选过程 13">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15" name="流程图: 可选过程 14">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16" name="流程图: 可选过程 15">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19347473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5</a:t>
            </a:r>
            <a:r>
              <a:rPr lang="zh-CN" altLang="en-US" dirty="0" smtClean="0"/>
              <a:t>、轮密钥加</a:t>
            </a:r>
            <a:endParaRPr lang="zh-CN" altLang="en-US" dirty="0"/>
          </a:p>
        </p:txBody>
      </p:sp>
      <p:sp>
        <p:nvSpPr>
          <p:cNvPr id="3" name="内容占位符 2"/>
          <p:cNvSpPr>
            <a:spLocks noGrp="1"/>
          </p:cNvSpPr>
          <p:nvPr>
            <p:ph idx="1"/>
          </p:nvPr>
        </p:nvSpPr>
        <p:spPr/>
        <p:txBody>
          <a:bodyPr/>
          <a:lstStyle/>
          <a:p>
            <a:r>
              <a:rPr lang="zh-CN" altLang="en-US" dirty="0" smtClean="0"/>
              <a:t>正向轮密钥加与逆向轮密钥加过程相同</a:t>
            </a:r>
            <a:endParaRPr lang="en-US" altLang="zh-CN" dirty="0" smtClean="0"/>
          </a:p>
          <a:p>
            <a:pPr lvl="1"/>
            <a:r>
              <a:rPr lang="zh-CN" altLang="en-US" dirty="0" smtClean="0"/>
              <a:t>以字节为单位，在</a:t>
            </a:r>
            <a:r>
              <a:rPr lang="en-US" altLang="zh-CN" dirty="0" smtClean="0"/>
              <a:t>GF(2</a:t>
            </a:r>
            <a:r>
              <a:rPr lang="en-US" altLang="zh-CN" baseline="30000" dirty="0" smtClean="0"/>
              <a:t>8</a:t>
            </a:r>
            <a:r>
              <a:rPr lang="en-US" altLang="zh-CN" dirty="0" smtClean="0"/>
              <a:t>)</a:t>
            </a:r>
            <a:r>
              <a:rPr lang="zh-CN" altLang="en-US" dirty="0" smtClean="0"/>
              <a:t>中的加法</a:t>
            </a:r>
            <a:endParaRPr lang="zh-CN" altLang="en-US" dirty="0"/>
          </a:p>
        </p:txBody>
      </p:sp>
      <p:graphicFrame>
        <p:nvGraphicFramePr>
          <p:cNvPr id="7" name="表格 6"/>
          <p:cNvGraphicFramePr>
            <a:graphicFrameLocks noGrp="1"/>
          </p:cNvGraphicFramePr>
          <p:nvPr/>
        </p:nvGraphicFramePr>
        <p:xfrm>
          <a:off x="1142976" y="3143248"/>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nvGraphicFramePr>
        <p:xfrm>
          <a:off x="3714744" y="3143248"/>
          <a:ext cx="1785952" cy="1643074"/>
        </p:xfrm>
        <a:graphic>
          <a:graphicData uri="http://schemas.openxmlformats.org/drawingml/2006/table">
            <a:tbl>
              <a:tblPr firstRow="1" bandRow="1">
                <a:tableStyleId>{5940675A-B579-460E-94D1-54222C63F5DA}</a:tableStyleId>
              </a:tblPr>
              <a:tblGrid>
                <a:gridCol w="428630">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tblGrid>
              <a:tr h="1643074">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0</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1</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2</a:t>
                      </a:r>
                      <a:endParaRPr lang="zh-CN" altLang="en-US" baseline="-25000" dirty="0">
                        <a:latin typeface="Times New Roman" pitchFamily="18" charset="0"/>
                        <a:cs typeface="Times New Roman" pitchFamily="18" charset="0"/>
                      </a:endParaRPr>
                    </a:p>
                  </a:txBody>
                  <a:tcPr marL="36000" marR="36000" anchor="ctr"/>
                </a:tc>
                <a:tc>
                  <a:txBody>
                    <a:bodyPr/>
                    <a:lstStyle/>
                    <a:p>
                      <a:pPr algn="ctr"/>
                      <a:r>
                        <a:rPr lang="en-US" altLang="zh-CN" dirty="0" smtClean="0">
                          <a:latin typeface="Times New Roman" pitchFamily="18" charset="0"/>
                          <a:cs typeface="Times New Roman" pitchFamily="18" charset="0"/>
                        </a:rPr>
                        <a:t>w</a:t>
                      </a:r>
                      <a:r>
                        <a:rPr lang="en-US" altLang="zh-CN" baseline="-25000" dirty="0" smtClean="0">
                          <a:latin typeface="Times New Roman" pitchFamily="18" charset="0"/>
                          <a:cs typeface="Times New Roman" pitchFamily="18" charset="0"/>
                        </a:rPr>
                        <a:t>3</a:t>
                      </a:r>
                      <a:endParaRPr lang="zh-CN" altLang="en-US" baseline="-25000" dirty="0">
                        <a:latin typeface="Times New Roman" pitchFamily="18" charset="0"/>
                        <a:cs typeface="Times New Roman" pitchFamily="18" charset="0"/>
                      </a:endParaRPr>
                    </a:p>
                  </a:txBody>
                  <a:tcPr marL="36000" marR="36000" anchor="ct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nvGraphicFramePr>
        <p:xfrm>
          <a:off x="6357950" y="3143248"/>
          <a:ext cx="1714512" cy="1643076"/>
        </p:xfrm>
        <a:graphic>
          <a:graphicData uri="http://schemas.openxmlformats.org/drawingml/2006/table">
            <a:tbl>
              <a:tblPr firstRow="1" bandRow="1">
                <a:tableStyleId>{5940675A-B579-460E-94D1-54222C63F5DA}</a:tableStyleId>
              </a:tblPr>
              <a:tblGrid>
                <a:gridCol w="428628">
                  <a:extLst>
                    <a:ext uri="{9D8B030D-6E8A-4147-A177-3AD203B41FA5}">
                      <a16:colId xmlns:a16="http://schemas.microsoft.com/office/drawing/2014/main" val="20000"/>
                    </a:ext>
                  </a:extLst>
                </a:gridCol>
                <a:gridCol w="428628">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tblGrid>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0,3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0"/>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1,3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1"/>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2,3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2"/>
                  </a:ext>
                </a:extLst>
              </a:tr>
              <a:tr h="410769">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3,0</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3,1</a:t>
                      </a:r>
                      <a:endParaRPr lang="zh-CN" altLang="en-US" baseline="-25000" dirty="0">
                        <a:latin typeface="Times New Roman" pitchFamily="18" charset="0"/>
                        <a:cs typeface="Times New Roman" pitchFamily="18" charset="0"/>
                      </a:endParaRPr>
                    </a:p>
                  </a:txBody>
                  <a:tcPr marL="36000" marR="36000" marT="36000" marB="36000" anchor="ct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3,2</a:t>
                      </a:r>
                      <a:endParaRPr lang="zh-CN" altLang="en-US" baseline="-25000" dirty="0">
                        <a:latin typeface="Times New Roman" pitchFamily="18" charset="0"/>
                        <a:cs typeface="Times New Roman" pitchFamily="18" charset="0"/>
                      </a:endParaRPr>
                    </a:p>
                  </a:txBody>
                  <a:tcPr marL="36000" marR="36000" marT="36000" marB="36000" anchor="ctr">
                    <a:solidFill>
                      <a:schemeClr val="bg1">
                        <a:lumMod val="85000"/>
                      </a:schemeClr>
                    </a:solidFill>
                  </a:tcPr>
                </a:tc>
                <a:tc>
                  <a:txBody>
                    <a:bodyPr/>
                    <a:lstStyle/>
                    <a:p>
                      <a:pPr algn="ctr"/>
                      <a:r>
                        <a:rPr lang="en-US" altLang="zh-CN" dirty="0" smtClean="0">
                          <a:latin typeface="Times New Roman" pitchFamily="18" charset="0"/>
                          <a:cs typeface="Times New Roman" pitchFamily="18" charset="0"/>
                        </a:rPr>
                        <a:t>s'</a:t>
                      </a:r>
                      <a:r>
                        <a:rPr lang="en-US" altLang="zh-CN" baseline="-25000" dirty="0" smtClean="0">
                          <a:latin typeface="Times New Roman" pitchFamily="18" charset="0"/>
                          <a:cs typeface="Times New Roman" pitchFamily="18" charset="0"/>
                        </a:rPr>
                        <a:t>3,3</a:t>
                      </a:r>
                      <a:endParaRPr lang="zh-CN" altLang="en-US" baseline="-25000" dirty="0">
                        <a:latin typeface="Times New Roman" pitchFamily="18" charset="0"/>
                        <a:cs typeface="Times New Roman" pitchFamily="18" charset="0"/>
                      </a:endParaRPr>
                    </a:p>
                  </a:txBody>
                  <a:tcPr marL="36000" marR="36000" marT="36000" marB="36000" anchor="ctr"/>
                </a:tc>
                <a:extLst>
                  <a:ext uri="{0D108BD9-81ED-4DB2-BD59-A6C34878D82A}">
                    <a16:rowId xmlns:a16="http://schemas.microsoft.com/office/drawing/2014/main" val="10003"/>
                  </a:ext>
                </a:extLst>
              </a:tr>
            </a:tbl>
          </a:graphicData>
        </a:graphic>
      </p:graphicFrame>
      <p:sp>
        <p:nvSpPr>
          <p:cNvPr id="10" name="TextBox 9"/>
          <p:cNvSpPr txBox="1"/>
          <p:nvPr/>
        </p:nvSpPr>
        <p:spPr>
          <a:xfrm>
            <a:off x="3071802" y="3714752"/>
            <a:ext cx="386644" cy="523220"/>
          </a:xfrm>
          <a:prstGeom prst="rect">
            <a:avLst/>
          </a:prstGeom>
          <a:noFill/>
        </p:spPr>
        <p:txBody>
          <a:bodyPr wrap="none" rtlCol="0">
            <a:spAutoFit/>
          </a:bodyPr>
          <a:lstStyle/>
          <a:p>
            <a:r>
              <a:rPr lang="en-US" altLang="zh-CN"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11" name="TextBox 10"/>
          <p:cNvSpPr txBox="1"/>
          <p:nvPr/>
        </p:nvSpPr>
        <p:spPr>
          <a:xfrm>
            <a:off x="5715008" y="3714752"/>
            <a:ext cx="386644" cy="523220"/>
          </a:xfrm>
          <a:prstGeom prst="rect">
            <a:avLst/>
          </a:prstGeom>
          <a:noFill/>
        </p:spPr>
        <p:txBody>
          <a:bodyPr wrap="none" rtlCol="0">
            <a:spAutoFit/>
          </a:bodyPr>
          <a:lstStyle/>
          <a:p>
            <a:r>
              <a:rPr lang="en-US" altLang="zh-CN"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99</a:t>
            </a:fld>
            <a:endParaRPr lang="en-US" altLang="zh-CN" dirty="0"/>
          </a:p>
        </p:txBody>
      </p:sp>
      <p:sp>
        <p:nvSpPr>
          <p:cNvPr id="17" name="流程图: 可选过程 1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1. </a:t>
            </a:r>
            <a:r>
              <a:rPr lang="zh-CN" altLang="zh-CN" sz="1000" dirty="0"/>
              <a:t>数据加密标准</a:t>
            </a:r>
            <a:r>
              <a:rPr lang="en-US" altLang="zh-CN" sz="1000" dirty="0"/>
              <a:t>DES</a:t>
            </a:r>
            <a:endParaRPr lang="zh-CN" altLang="zh-CN" sz="1000" dirty="0"/>
          </a:p>
        </p:txBody>
      </p:sp>
      <p:sp>
        <p:nvSpPr>
          <p:cNvPr id="18" name="流程图: 可选过程 1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有限域计算</a:t>
            </a:r>
          </a:p>
        </p:txBody>
      </p:sp>
      <p:sp>
        <p:nvSpPr>
          <p:cNvPr id="19" name="流程图: 可选过程 1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zh-CN" sz="1000" dirty="0"/>
              <a:t>高级加密标准</a:t>
            </a:r>
            <a:r>
              <a:rPr lang="en-US" altLang="zh-CN" sz="1000" dirty="0"/>
              <a:t>AES</a:t>
            </a:r>
            <a:endParaRPr lang="zh-CN" altLang="zh-CN" sz="1000" dirty="0"/>
          </a:p>
        </p:txBody>
      </p:sp>
      <p:sp>
        <p:nvSpPr>
          <p:cNvPr id="20" name="流程图: 可选过程 19">
            <a:hlinkClick r:id="rId5" action="ppaction://hlinksldjump"/>
          </p:cNvPr>
          <p:cNvSpPr/>
          <p:nvPr/>
        </p:nvSpPr>
        <p:spPr>
          <a:xfrm>
            <a:off x="4298455" y="0"/>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分组密码</a:t>
            </a:r>
            <a:r>
              <a:rPr lang="zh-CN" altLang="en-US" sz="1000" dirty="0">
                <a:latin typeface="楷体" pitchFamily="49" charset="-122"/>
                <a:ea typeface="楷体" pitchFamily="49" charset="-122"/>
              </a:rPr>
              <a:t>工作模式</a:t>
            </a:r>
            <a:endParaRPr lang="zh-CN" altLang="en-US" sz="1000" dirty="0"/>
          </a:p>
        </p:txBody>
      </p:sp>
      <p:sp>
        <p:nvSpPr>
          <p:cNvPr id="21" name="流程图: 可选过程 20">
            <a:hlinkClick r:id="rId6" action="ppaction://hlinksldjump"/>
          </p:cNvPr>
          <p:cNvSpPr/>
          <p:nvPr/>
        </p:nvSpPr>
        <p:spPr>
          <a:xfrm>
            <a:off x="582511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5. </a:t>
            </a:r>
            <a:r>
              <a:rPr lang="zh-CN" altLang="en-US" sz="1000" dirty="0" smtClean="0">
                <a:latin typeface="楷体" pitchFamily="49" charset="-122"/>
                <a:ea typeface="楷体" pitchFamily="49" charset="-122"/>
              </a:rPr>
              <a:t>其它</a:t>
            </a:r>
            <a:r>
              <a:rPr lang="zh-CN" altLang="en-US" sz="1000" dirty="0">
                <a:latin typeface="楷体" pitchFamily="49" charset="-122"/>
                <a:ea typeface="楷体" pitchFamily="49" charset="-122"/>
              </a:rPr>
              <a:t>分组密码标准</a:t>
            </a:r>
          </a:p>
        </p:txBody>
      </p:sp>
    </p:spTree>
    <p:extLst>
      <p:ext uri="{BB962C8B-B14F-4D97-AF65-F5344CB8AC3E}">
        <p14:creationId xmlns:p14="http://schemas.microsoft.com/office/powerpoint/2010/main" val="502932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2052</TotalTime>
  <Words>17074</Words>
  <Application>Microsoft Office PowerPoint</Application>
  <PresentationFormat>全屏显示(4:3)</PresentationFormat>
  <Paragraphs>4063</Paragraphs>
  <Slides>164</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164</vt:i4>
      </vt:variant>
    </vt:vector>
  </HeadingPairs>
  <TitlesOfParts>
    <vt:vector size="179" baseType="lpstr">
      <vt:lpstr>Arial Unicode MS</vt:lpstr>
      <vt:lpstr>Batang</vt:lpstr>
      <vt:lpstr>仿宋_GB2312</vt:lpstr>
      <vt:lpstr>黑体</vt:lpstr>
      <vt:lpstr>华文行楷</vt:lpstr>
      <vt:lpstr>楷体</vt:lpstr>
      <vt:lpstr>宋体</vt:lpstr>
      <vt:lpstr>Arial</vt:lpstr>
      <vt:lpstr>Calibri</vt:lpstr>
      <vt:lpstr>Symbol</vt:lpstr>
      <vt:lpstr>Times New Roman</vt:lpstr>
      <vt:lpstr>Wingdings</vt:lpstr>
      <vt:lpstr>Wingdings 2</vt:lpstr>
      <vt:lpstr>2008最新公益系列精品PPT模板</vt:lpstr>
      <vt:lpstr>Equation</vt:lpstr>
      <vt:lpstr>密码学导论˙第4章 分组密码</vt:lpstr>
      <vt:lpstr>本章目录</vt:lpstr>
      <vt:lpstr>第一节 数据加密标准DES</vt:lpstr>
      <vt:lpstr>一、Feistel框架</vt:lpstr>
      <vt:lpstr>理想分组密码</vt:lpstr>
      <vt:lpstr>PowerPoint 演示文稿</vt:lpstr>
      <vt:lpstr>Feistel密码框架</vt:lpstr>
      <vt:lpstr>PowerPoint 演示文稿</vt:lpstr>
      <vt:lpstr>PowerPoint 演示文稿</vt:lpstr>
      <vt:lpstr>讨论</vt:lpstr>
      <vt:lpstr>二、数据加密标准DES</vt:lpstr>
      <vt:lpstr>PowerPoint 演示文稿</vt:lpstr>
      <vt:lpstr>DES的整体结构</vt:lpstr>
      <vt:lpstr>初始置换IP与逆初始置换IP-1</vt:lpstr>
      <vt:lpstr>轮结构</vt:lpstr>
      <vt:lpstr>扩展置换E</vt:lpstr>
      <vt:lpstr>S盒子结构</vt:lpstr>
      <vt:lpstr>S盒子</vt:lpstr>
      <vt:lpstr>PowerPoint 演示文稿</vt:lpstr>
      <vt:lpstr>密钥的产生</vt:lpstr>
      <vt:lpstr>PowerPoint 演示文稿</vt:lpstr>
      <vt:lpstr>DES解密</vt:lpstr>
      <vt:lpstr>三、DES的安全性</vt:lpstr>
      <vt:lpstr>PowerPoint 演示文稿</vt:lpstr>
      <vt:lpstr>雪崩效应 Avalanche Effect</vt:lpstr>
      <vt:lpstr>PowerPoint 演示文稿</vt:lpstr>
      <vt:lpstr>PowerPoint 演示文稿</vt:lpstr>
      <vt:lpstr>PowerPoint 演示文稿</vt:lpstr>
      <vt:lpstr>DES的密码分析</vt:lpstr>
      <vt:lpstr>差分密码分析 Differential Cryptanalysis</vt:lpstr>
      <vt:lpstr>差分分析概述</vt:lpstr>
      <vt:lpstr>PowerPoint 演示文稿</vt:lpstr>
      <vt:lpstr>r-轮特征Ω</vt:lpstr>
      <vt:lpstr>PowerPoint 演示文稿</vt:lpstr>
      <vt:lpstr>r-轮迭代密码的差分密钥攻击算法</vt:lpstr>
      <vt:lpstr>线性密码分析 Linear Cryptanalysis </vt:lpstr>
      <vt:lpstr>PowerPoint 演示文稿</vt:lpstr>
      <vt:lpstr>S盒子的线性逼近</vt:lpstr>
      <vt:lpstr>四、DES的设计标准</vt:lpstr>
      <vt:lpstr>PowerPoint 演示文稿</vt:lpstr>
      <vt:lpstr>PowerPoint 演示文稿</vt:lpstr>
      <vt:lpstr>第二节 有限域计算</vt:lpstr>
      <vt:lpstr>一、群、环和域</vt:lpstr>
      <vt:lpstr>PowerPoint 演示文稿</vt:lpstr>
      <vt:lpstr>PowerPoint 演示文稿</vt:lpstr>
      <vt:lpstr>PowerPoint 演示文稿</vt:lpstr>
      <vt:lpstr>PowerPoint 演示文稿</vt:lpstr>
      <vt:lpstr>PowerPoint 演示文稿</vt:lpstr>
      <vt:lpstr>约束关系</vt:lpstr>
      <vt:lpstr>二、模运算</vt:lpstr>
      <vt:lpstr>同余 (congruence)</vt:lpstr>
      <vt:lpstr>因子 Divisors</vt:lpstr>
      <vt:lpstr>同余的性质</vt:lpstr>
      <vt:lpstr>逆元</vt:lpstr>
      <vt:lpstr>PowerPoint 演示文稿</vt:lpstr>
      <vt:lpstr>模算术运算</vt:lpstr>
      <vt:lpstr>模运算的性质</vt:lpstr>
      <vt:lpstr>三、有限域GF(p) Galois Fields</vt:lpstr>
      <vt:lpstr>PowerPoint 演示文稿</vt:lpstr>
      <vt:lpstr>PowerPoint 演示文稿</vt:lpstr>
      <vt:lpstr>四、多项式计算</vt:lpstr>
      <vt:lpstr>普通多项式运算</vt:lpstr>
      <vt:lpstr>PowerPoint 演示文稿</vt:lpstr>
      <vt:lpstr>系数在Zp中的多项式运算</vt:lpstr>
      <vt:lpstr>PowerPoint 演示文稿</vt:lpstr>
      <vt:lpstr>素多项式</vt:lpstr>
      <vt:lpstr>有限域GF(2n)</vt:lpstr>
      <vt:lpstr>PowerPoint 演示文稿</vt:lpstr>
      <vt:lpstr>计算上的考虑</vt:lpstr>
      <vt:lpstr>PowerPoint 演示文稿</vt:lpstr>
      <vt:lpstr>五、生成元表示的有限域</vt:lpstr>
      <vt:lpstr>PowerPoint 演示文稿</vt:lpstr>
      <vt:lpstr>PowerPoint 演示文稿</vt:lpstr>
      <vt:lpstr>六、欧几里德算法Euclidean Algorithm</vt:lpstr>
      <vt:lpstr>PowerPoint 演示文稿</vt:lpstr>
      <vt:lpstr>求d=gcd(a,b)，并解ax+by=d</vt:lpstr>
      <vt:lpstr>PowerPoint 演示文稿</vt:lpstr>
      <vt:lpstr>在GF(p)中求乘法逆元</vt:lpstr>
      <vt:lpstr>PowerPoint 演示文稿</vt:lpstr>
      <vt:lpstr>多项式的欧几里德算法</vt:lpstr>
      <vt:lpstr>第三节 高级加密标准AES</vt:lpstr>
      <vt:lpstr>一、AES的起源</vt:lpstr>
      <vt:lpstr>PowerPoint 演示文稿</vt:lpstr>
      <vt:lpstr>二、AES密码标准</vt:lpstr>
      <vt:lpstr>1、AES结构</vt:lpstr>
      <vt:lpstr>PowerPoint 演示文稿</vt:lpstr>
      <vt:lpstr>输入分组描述</vt:lpstr>
      <vt:lpstr>AES单轮结构</vt:lpstr>
      <vt:lpstr>2、字节代换</vt:lpstr>
      <vt:lpstr>PowerPoint 演示文稿</vt:lpstr>
      <vt:lpstr>S盒</vt:lpstr>
      <vt:lpstr>PowerPoint 演示文稿</vt:lpstr>
      <vt:lpstr>逆S盒</vt:lpstr>
      <vt:lpstr>PowerPoint 演示文稿</vt:lpstr>
      <vt:lpstr>3、行移位</vt:lpstr>
      <vt:lpstr>4、列混淆</vt:lpstr>
      <vt:lpstr>PowerPoint 演示文稿</vt:lpstr>
      <vt:lpstr>PowerPoint 演示文稿</vt:lpstr>
      <vt:lpstr>5、轮密钥加</vt:lpstr>
      <vt:lpstr>6、密钥扩展</vt:lpstr>
      <vt:lpstr>PowerPoint 演示文稿</vt:lpstr>
      <vt:lpstr>PowerPoint 演示文稿</vt:lpstr>
      <vt:lpstr>PowerPoint 演示文稿</vt:lpstr>
      <vt:lpstr>7、对应的逆算法</vt:lpstr>
      <vt:lpstr>PowerPoint 演示文稿</vt:lpstr>
      <vt:lpstr>PowerPoint 演示文稿</vt:lpstr>
      <vt:lpstr>8、算法实现</vt:lpstr>
      <vt:lpstr>PowerPoint 演示文稿</vt:lpstr>
      <vt:lpstr>PowerPoint 演示文稿</vt:lpstr>
      <vt:lpstr>第四节 分组密码工作模式</vt:lpstr>
      <vt:lpstr>PowerPoint 演示文稿</vt:lpstr>
      <vt:lpstr>一、电码本模式(ECB)</vt:lpstr>
      <vt:lpstr>PowerPoint 演示文稿</vt:lpstr>
      <vt:lpstr>分组重放</vt:lpstr>
      <vt:lpstr>二、密文分组链接模式(CBC)</vt:lpstr>
      <vt:lpstr>PowerPoint 演示文稿</vt:lpstr>
      <vt:lpstr>PowerPoint 演示文稿</vt:lpstr>
      <vt:lpstr>三、密文反馈模式(CFB)</vt:lpstr>
      <vt:lpstr>PowerPoint 演示文稿</vt:lpstr>
      <vt:lpstr>PowerPoint 演示文稿</vt:lpstr>
      <vt:lpstr>四、输出反馈模式(OFB)</vt:lpstr>
      <vt:lpstr>PowerPoint 演示文稿</vt:lpstr>
      <vt:lpstr>插入攻击</vt:lpstr>
      <vt:lpstr>五、计数器模式(CTR)</vt:lpstr>
      <vt:lpstr>PowerPoint 演示文稿</vt:lpstr>
      <vt:lpstr>其他分组密码工作模式</vt:lpstr>
      <vt:lpstr>交错技术</vt:lpstr>
      <vt:lpstr>六、明文填充</vt:lpstr>
      <vt:lpstr>PowerPoint 演示文稿</vt:lpstr>
      <vt:lpstr>PowerPoint 演示文稿</vt:lpstr>
      <vt:lpstr>第五节 其它分组密码标准</vt:lpstr>
      <vt:lpstr>一、多重加密</vt:lpstr>
      <vt:lpstr>中间相遇攻击</vt:lpstr>
      <vt:lpstr>PowerPoint 演示文稿</vt:lpstr>
      <vt:lpstr>PowerPoint 演示文稿</vt:lpstr>
      <vt:lpstr>链接工作模式</vt:lpstr>
      <vt:lpstr>二、Blowfish密码</vt:lpstr>
      <vt:lpstr>PowerPoint 演示文稿</vt:lpstr>
      <vt:lpstr>PowerPoint 演示文稿</vt:lpstr>
      <vt:lpstr>整体结构</vt:lpstr>
      <vt:lpstr>单轮结构</vt:lpstr>
      <vt:lpstr>PowerPoint 演示文稿</vt:lpstr>
      <vt:lpstr>三、国际数据加密算法IDEA</vt:lpstr>
      <vt:lpstr>PowerPoint 演示文稿</vt:lpstr>
      <vt:lpstr>整体结构：</vt:lpstr>
      <vt:lpstr>单轮结构：</vt:lpstr>
      <vt:lpstr>子密钥产生：</vt:lpstr>
      <vt:lpstr>输出变换：</vt:lpstr>
      <vt:lpstr>四、RC5密码</vt:lpstr>
      <vt:lpstr>PowerPoint 演示文稿</vt:lpstr>
      <vt:lpstr>密钥扩展</vt:lpstr>
      <vt:lpstr>子密钥产生</vt:lpstr>
      <vt:lpstr>子密钥产生</vt:lpstr>
      <vt:lpstr>加密算法</vt:lpstr>
      <vt:lpstr>整体结构</vt:lpstr>
      <vt:lpstr>五、SMS4密码</vt:lpstr>
      <vt:lpstr>PowerPoint 演示文稿</vt:lpstr>
      <vt:lpstr>PowerPoint 演示文稿</vt:lpstr>
      <vt:lpstr>PowerPoint 演示文稿</vt:lpstr>
      <vt:lpstr>PowerPoint 演示文稿</vt:lpstr>
      <vt:lpstr>PowerPoint 演示文稿</vt:lpstr>
      <vt:lpstr>六、小结</vt:lpstr>
      <vt:lpstr>PowerPoint 演示文稿</vt:lpstr>
      <vt:lpstr>PowerPoint 演示文稿</vt:lpstr>
    </vt:vector>
  </TitlesOfParts>
  <Company>USTC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creator>李卫海</dc:creator>
  <cp:lastModifiedBy>saitez@mail.ustc.edu.cn</cp:lastModifiedBy>
  <cp:revision>173</cp:revision>
  <dcterms:created xsi:type="dcterms:W3CDTF">2009-10-05T06:48:12Z</dcterms:created>
  <dcterms:modified xsi:type="dcterms:W3CDTF">2018-11-13T12:14:55Z</dcterms:modified>
</cp:coreProperties>
</file>